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9" r:id="rId4"/>
  </p:sldMasterIdLst>
  <p:notesMasterIdLst>
    <p:notesMasterId r:id="rId277"/>
  </p:notesMasterIdLst>
  <p:handoutMasterIdLst>
    <p:handoutMasterId r:id="rId278"/>
  </p:handoutMasterIdLst>
  <p:sldIdLst>
    <p:sldId id="2269" r:id="rId5"/>
    <p:sldId id="2255" r:id="rId6"/>
    <p:sldId id="2272" r:id="rId7"/>
    <p:sldId id="2845" r:id="rId8"/>
    <p:sldId id="2256" r:id="rId9"/>
    <p:sldId id="2646" r:id="rId10"/>
    <p:sldId id="2647" r:id="rId11"/>
    <p:sldId id="2648" r:id="rId12"/>
    <p:sldId id="2649" r:id="rId13"/>
    <p:sldId id="3018" r:id="rId14"/>
    <p:sldId id="2652" r:id="rId15"/>
    <p:sldId id="2653" r:id="rId16"/>
    <p:sldId id="2654" r:id="rId17"/>
    <p:sldId id="2655" r:id="rId18"/>
    <p:sldId id="2657" r:id="rId19"/>
    <p:sldId id="3020" r:id="rId20"/>
    <p:sldId id="2656" r:id="rId21"/>
    <p:sldId id="2659" r:id="rId22"/>
    <p:sldId id="3019" r:id="rId23"/>
    <p:sldId id="2660" r:id="rId24"/>
    <p:sldId id="2662" r:id="rId25"/>
    <p:sldId id="2663" r:id="rId26"/>
    <p:sldId id="2664" r:id="rId27"/>
    <p:sldId id="2666" r:id="rId28"/>
    <p:sldId id="3021" r:id="rId29"/>
    <p:sldId id="2667" r:id="rId30"/>
    <p:sldId id="2670" r:id="rId31"/>
    <p:sldId id="2671" r:id="rId32"/>
    <p:sldId id="2672" r:id="rId33"/>
    <p:sldId id="3022" r:id="rId34"/>
    <p:sldId id="2673" r:id="rId35"/>
    <p:sldId id="2675" r:id="rId36"/>
    <p:sldId id="2676" r:id="rId37"/>
    <p:sldId id="2677" r:id="rId38"/>
    <p:sldId id="2678" r:id="rId39"/>
    <p:sldId id="2679" r:id="rId40"/>
    <p:sldId id="3023" r:id="rId41"/>
    <p:sldId id="2680" r:id="rId42"/>
    <p:sldId id="2682" r:id="rId43"/>
    <p:sldId id="2683" r:id="rId44"/>
    <p:sldId id="2684" r:id="rId45"/>
    <p:sldId id="2687" r:id="rId46"/>
    <p:sldId id="2688" r:id="rId47"/>
    <p:sldId id="2689" r:id="rId48"/>
    <p:sldId id="2695" r:id="rId49"/>
    <p:sldId id="2696" r:id="rId50"/>
    <p:sldId id="3024" r:id="rId51"/>
    <p:sldId id="2697" r:id="rId52"/>
    <p:sldId id="2698" r:id="rId53"/>
    <p:sldId id="2699" r:id="rId54"/>
    <p:sldId id="2700" r:id="rId55"/>
    <p:sldId id="2701" r:id="rId56"/>
    <p:sldId id="2702" r:id="rId57"/>
    <p:sldId id="2835" r:id="rId58"/>
    <p:sldId id="2836" r:id="rId59"/>
    <p:sldId id="3025" r:id="rId60"/>
    <p:sldId id="2703" r:id="rId61"/>
    <p:sldId id="2704" r:id="rId62"/>
    <p:sldId id="2705" r:id="rId63"/>
    <p:sldId id="2706" r:id="rId64"/>
    <p:sldId id="2708" r:id="rId65"/>
    <p:sldId id="2709" r:id="rId66"/>
    <p:sldId id="2710" r:id="rId67"/>
    <p:sldId id="2711" r:id="rId68"/>
    <p:sldId id="2712" r:id="rId69"/>
    <p:sldId id="2713" r:id="rId70"/>
    <p:sldId id="2714" r:id="rId71"/>
    <p:sldId id="2715" r:id="rId72"/>
    <p:sldId id="2717" r:id="rId73"/>
    <p:sldId id="2718" r:id="rId74"/>
    <p:sldId id="2719" r:id="rId75"/>
    <p:sldId id="2720" r:id="rId76"/>
    <p:sldId id="3026" r:id="rId77"/>
    <p:sldId id="2721" r:id="rId78"/>
    <p:sldId id="2722" r:id="rId79"/>
    <p:sldId id="2723" r:id="rId80"/>
    <p:sldId id="2724" r:id="rId81"/>
    <p:sldId id="2725" r:id="rId82"/>
    <p:sldId id="3027" r:id="rId83"/>
    <p:sldId id="2726" r:id="rId84"/>
    <p:sldId id="2727" r:id="rId85"/>
    <p:sldId id="2728" r:id="rId86"/>
    <p:sldId id="2729" r:id="rId87"/>
    <p:sldId id="3009" r:id="rId88"/>
    <p:sldId id="2730" r:id="rId89"/>
    <p:sldId id="2731" r:id="rId90"/>
    <p:sldId id="2732" r:id="rId91"/>
    <p:sldId id="2733" r:id="rId92"/>
    <p:sldId id="2734" r:id="rId93"/>
    <p:sldId id="2735" r:id="rId94"/>
    <p:sldId id="2736" r:id="rId95"/>
    <p:sldId id="2737" r:id="rId96"/>
    <p:sldId id="3010" r:id="rId97"/>
    <p:sldId id="3011" r:id="rId98"/>
    <p:sldId id="3012" r:id="rId99"/>
    <p:sldId id="3013" r:id="rId100"/>
    <p:sldId id="3014" r:id="rId101"/>
    <p:sldId id="2743" r:id="rId102"/>
    <p:sldId id="2744" r:id="rId103"/>
    <p:sldId id="2745" r:id="rId104"/>
    <p:sldId id="2746" r:id="rId105"/>
    <p:sldId id="2747" r:id="rId106"/>
    <p:sldId id="2748" r:id="rId107"/>
    <p:sldId id="2749" r:id="rId108"/>
    <p:sldId id="2750" r:id="rId109"/>
    <p:sldId id="2751" r:id="rId110"/>
    <p:sldId id="2752" r:id="rId111"/>
    <p:sldId id="3028" r:id="rId112"/>
    <p:sldId id="2753" r:id="rId113"/>
    <p:sldId id="2754" r:id="rId114"/>
    <p:sldId id="2843" r:id="rId115"/>
    <p:sldId id="2756" r:id="rId116"/>
    <p:sldId id="2757" r:id="rId117"/>
    <p:sldId id="2758" r:id="rId118"/>
    <p:sldId id="2759" r:id="rId119"/>
    <p:sldId id="2839" r:id="rId120"/>
    <p:sldId id="2840" r:id="rId121"/>
    <p:sldId id="2762" r:id="rId122"/>
    <p:sldId id="2841" r:id="rId123"/>
    <p:sldId id="2842" r:id="rId124"/>
    <p:sldId id="2765" r:id="rId125"/>
    <p:sldId id="2766" r:id="rId126"/>
    <p:sldId id="3029" r:id="rId127"/>
    <p:sldId id="2767" r:id="rId128"/>
    <p:sldId id="2769" r:id="rId129"/>
    <p:sldId id="2770" r:id="rId130"/>
    <p:sldId id="2771" r:id="rId131"/>
    <p:sldId id="2772" r:id="rId132"/>
    <p:sldId id="2776" r:id="rId133"/>
    <p:sldId id="2860" r:id="rId134"/>
    <p:sldId id="2861" r:id="rId135"/>
    <p:sldId id="2862" r:id="rId136"/>
    <p:sldId id="2863" r:id="rId137"/>
    <p:sldId id="2864" r:id="rId138"/>
    <p:sldId id="2865" r:id="rId139"/>
    <p:sldId id="2866" r:id="rId140"/>
    <p:sldId id="2867" r:id="rId141"/>
    <p:sldId id="2868" r:id="rId142"/>
    <p:sldId id="2870" r:id="rId143"/>
    <p:sldId id="2872" r:id="rId144"/>
    <p:sldId id="2874" r:id="rId145"/>
    <p:sldId id="2875" r:id="rId146"/>
    <p:sldId id="2877" r:id="rId147"/>
    <p:sldId id="2878" r:id="rId148"/>
    <p:sldId id="2879" r:id="rId149"/>
    <p:sldId id="2881" r:id="rId150"/>
    <p:sldId id="2882" r:id="rId151"/>
    <p:sldId id="2880" r:id="rId152"/>
    <p:sldId id="2883" r:id="rId153"/>
    <p:sldId id="2885" r:id="rId154"/>
    <p:sldId id="2886" r:id="rId155"/>
    <p:sldId id="2887" r:id="rId156"/>
    <p:sldId id="2888" r:id="rId157"/>
    <p:sldId id="2889" r:id="rId158"/>
    <p:sldId id="2890" r:id="rId159"/>
    <p:sldId id="2891" r:id="rId160"/>
    <p:sldId id="2892" r:id="rId161"/>
    <p:sldId id="2893" r:id="rId162"/>
    <p:sldId id="2894" r:id="rId163"/>
    <p:sldId id="2895" r:id="rId164"/>
    <p:sldId id="2896" r:id="rId165"/>
    <p:sldId id="2897" r:id="rId166"/>
    <p:sldId id="2898" r:id="rId167"/>
    <p:sldId id="2899" r:id="rId168"/>
    <p:sldId id="2779" r:id="rId169"/>
    <p:sldId id="2783" r:id="rId170"/>
    <p:sldId id="2784" r:id="rId171"/>
    <p:sldId id="2785" r:id="rId172"/>
    <p:sldId id="2786" r:id="rId173"/>
    <p:sldId id="2787" r:id="rId174"/>
    <p:sldId id="2788" r:id="rId175"/>
    <p:sldId id="2789" r:id="rId176"/>
    <p:sldId id="2900" r:id="rId177"/>
    <p:sldId id="2791" r:id="rId178"/>
    <p:sldId id="2837" r:id="rId179"/>
    <p:sldId id="2793" r:id="rId180"/>
    <p:sldId id="2794" r:id="rId181"/>
    <p:sldId id="2795" r:id="rId182"/>
    <p:sldId id="2901" r:id="rId183"/>
    <p:sldId id="2796" r:id="rId184"/>
    <p:sldId id="2902" r:id="rId185"/>
    <p:sldId id="2904" r:id="rId186"/>
    <p:sldId id="2799" r:id="rId187"/>
    <p:sldId id="2801" r:id="rId188"/>
    <p:sldId id="2800" r:id="rId189"/>
    <p:sldId id="2802" r:id="rId190"/>
    <p:sldId id="2803" r:id="rId191"/>
    <p:sldId id="2805" r:id="rId192"/>
    <p:sldId id="2804" r:id="rId193"/>
    <p:sldId id="2806" r:id="rId194"/>
    <p:sldId id="2807" r:id="rId195"/>
    <p:sldId id="2838" r:id="rId196"/>
    <p:sldId id="2808" r:id="rId197"/>
    <p:sldId id="2809" r:id="rId198"/>
    <p:sldId id="2810" r:id="rId199"/>
    <p:sldId id="2811" r:id="rId200"/>
    <p:sldId id="2812" r:id="rId201"/>
    <p:sldId id="2813" r:id="rId202"/>
    <p:sldId id="2814" r:id="rId203"/>
    <p:sldId id="2815" r:id="rId204"/>
    <p:sldId id="2816" r:id="rId205"/>
    <p:sldId id="2817" r:id="rId206"/>
    <p:sldId id="2905" r:id="rId207"/>
    <p:sldId id="2818" r:id="rId208"/>
    <p:sldId id="2819" r:id="rId209"/>
    <p:sldId id="2820" r:id="rId210"/>
    <p:sldId id="2821" r:id="rId211"/>
    <p:sldId id="2822" r:id="rId212"/>
    <p:sldId id="2823" r:id="rId213"/>
    <p:sldId id="2824" r:id="rId214"/>
    <p:sldId id="2825" r:id="rId215"/>
    <p:sldId id="2828" r:id="rId216"/>
    <p:sldId id="2829" r:id="rId217"/>
    <p:sldId id="2844" r:id="rId218"/>
    <p:sldId id="2830" r:id="rId219"/>
    <p:sldId id="2832" r:id="rId220"/>
    <p:sldId id="2833" r:id="rId221"/>
    <p:sldId id="2959" r:id="rId222"/>
    <p:sldId id="2960" r:id="rId223"/>
    <p:sldId id="2961" r:id="rId224"/>
    <p:sldId id="2962" r:id="rId225"/>
    <p:sldId id="2963" r:id="rId226"/>
    <p:sldId id="2964" r:id="rId227"/>
    <p:sldId id="2965" r:id="rId228"/>
    <p:sldId id="2966" r:id="rId229"/>
    <p:sldId id="2967" r:id="rId230"/>
    <p:sldId id="2968" r:id="rId231"/>
    <p:sldId id="2969" r:id="rId232"/>
    <p:sldId id="2970" r:id="rId233"/>
    <p:sldId id="2971" r:id="rId234"/>
    <p:sldId id="2972" r:id="rId235"/>
    <p:sldId id="2973" r:id="rId236"/>
    <p:sldId id="2974" r:id="rId237"/>
    <p:sldId id="2922" r:id="rId238"/>
    <p:sldId id="2975" r:id="rId239"/>
    <p:sldId id="2976" r:id="rId240"/>
    <p:sldId id="2977" r:id="rId241"/>
    <p:sldId id="2978" r:id="rId242"/>
    <p:sldId id="2979" r:id="rId243"/>
    <p:sldId id="2980" r:id="rId244"/>
    <p:sldId id="3015" r:id="rId245"/>
    <p:sldId id="2981" r:id="rId246"/>
    <p:sldId id="2982" r:id="rId247"/>
    <p:sldId id="2983" r:id="rId248"/>
    <p:sldId id="2984" r:id="rId249"/>
    <p:sldId id="2985" r:id="rId250"/>
    <p:sldId id="2986" r:id="rId251"/>
    <p:sldId id="2987" r:id="rId252"/>
    <p:sldId id="2988" r:id="rId253"/>
    <p:sldId id="2989" r:id="rId254"/>
    <p:sldId id="2990" r:id="rId255"/>
    <p:sldId id="3017" r:id="rId256"/>
    <p:sldId id="2992" r:id="rId257"/>
    <p:sldId id="2993" r:id="rId258"/>
    <p:sldId id="2994" r:id="rId259"/>
    <p:sldId id="2995" r:id="rId260"/>
    <p:sldId id="3016" r:id="rId261"/>
    <p:sldId id="2996" r:id="rId262"/>
    <p:sldId id="2997" r:id="rId263"/>
    <p:sldId id="2998" r:id="rId264"/>
    <p:sldId id="2999" r:id="rId265"/>
    <p:sldId id="3000" r:id="rId266"/>
    <p:sldId id="3001" r:id="rId267"/>
    <p:sldId id="3002" r:id="rId268"/>
    <p:sldId id="3003" r:id="rId269"/>
    <p:sldId id="3004" r:id="rId270"/>
    <p:sldId id="3005" r:id="rId271"/>
    <p:sldId id="3006" r:id="rId272"/>
    <p:sldId id="3007" r:id="rId273"/>
    <p:sldId id="3008" r:id="rId274"/>
    <p:sldId id="2826" r:id="rId275"/>
    <p:sldId id="2827" r:id="rId276"/>
  </p:sldIdLst>
  <p:sldSz cx="9902825" cy="6858000"/>
  <p:notesSz cx="7104063" cy="10234613"/>
  <p:embeddedFontLst>
    <p:embeddedFont>
      <p:font typeface="D2Coding" panose="020B0609020101020101" pitchFamily="49" charset="-127"/>
      <p:regular r:id="rId279"/>
      <p:bold r:id="rId280"/>
    </p:embeddedFont>
    <p:embeddedFont>
      <p:font typeface="맑은 고딕" panose="020B0503020000020004" pitchFamily="34" charset="-127"/>
      <p:regular r:id="rId281"/>
      <p:bold r:id="rId282"/>
    </p:embeddedFont>
    <p:embeddedFont>
      <p:font typeface="Calibri" panose="020F0502020204030204" pitchFamily="34" charset="0"/>
      <p:regular r:id="rId283"/>
      <p:bold r:id="rId284"/>
      <p:italic r:id="rId285"/>
      <p:boldItalic r:id="rId286"/>
    </p:embeddedFont>
    <p:embeddedFont>
      <p:font typeface="iCiel Samsung Sharp Sans Bold" pitchFamily="2" charset="77"/>
      <p:bold r:id="rId287"/>
    </p:embeddedFont>
    <p:embeddedFont>
      <p:font typeface="iCiel Samsung Sharp Sans Medium" pitchFamily="2" charset="77"/>
      <p:bold r:id="rId288"/>
    </p:embeddedFont>
    <p:embeddedFont>
      <p:font typeface="iCiel Samsung Sharp Sans Regula" pitchFamily="2" charset="77"/>
      <p:bold r:id="rId289"/>
    </p:embeddedFont>
    <p:embeddedFont>
      <p:font typeface="iCiel Samsung Sharp Sans Regular" pitchFamily="2" charset="77"/>
      <p:bold r:id="rId290"/>
    </p:embeddedFont>
    <p:embeddedFont>
      <p:font typeface="SamsungOne 400" panose="020B0503030303020204" pitchFamily="34" charset="0"/>
      <p:regular r:id="rId291"/>
    </p:embeddedFont>
    <p:embeddedFont>
      <p:font typeface="SamsungOne-400" panose="020B0503030303020204" pitchFamily="34" charset="0"/>
      <p:regular r:id="rId292"/>
    </p:embeddedFont>
    <p:embeddedFont>
      <p:font typeface="SamsungOne-700" panose="020B0503030303020204" pitchFamily="34" charset="0"/>
      <p:bold r:id="rId29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A54FFA-ACFB-48FD-B136-9687EC8143F8}">
          <p14:sldIdLst>
            <p14:sldId id="2269"/>
            <p14:sldId id="2255"/>
            <p14:sldId id="2272"/>
          </p14:sldIdLst>
        </p14:section>
        <p14:section name="Unit 1" id="{FBD571C7-84AF-467A-9EBD-68E9BA2991B5}">
          <p14:sldIdLst>
            <p14:sldId id="2845"/>
            <p14:sldId id="2256"/>
            <p14:sldId id="2646"/>
            <p14:sldId id="2647"/>
            <p14:sldId id="2648"/>
            <p14:sldId id="2649"/>
            <p14:sldId id="3018"/>
            <p14:sldId id="2652"/>
            <p14:sldId id="2653"/>
            <p14:sldId id="2654"/>
            <p14:sldId id="2655"/>
            <p14:sldId id="2657"/>
            <p14:sldId id="3020"/>
            <p14:sldId id="2656"/>
            <p14:sldId id="2659"/>
            <p14:sldId id="3019"/>
            <p14:sldId id="2660"/>
            <p14:sldId id="2662"/>
            <p14:sldId id="2663"/>
            <p14:sldId id="2664"/>
            <p14:sldId id="2666"/>
            <p14:sldId id="3021"/>
            <p14:sldId id="2667"/>
            <p14:sldId id="2670"/>
            <p14:sldId id="2671"/>
            <p14:sldId id="2672"/>
            <p14:sldId id="3022"/>
            <p14:sldId id="2673"/>
            <p14:sldId id="2675"/>
            <p14:sldId id="2676"/>
            <p14:sldId id="2677"/>
            <p14:sldId id="2678"/>
            <p14:sldId id="2679"/>
            <p14:sldId id="3023"/>
            <p14:sldId id="2680"/>
            <p14:sldId id="2682"/>
            <p14:sldId id="2683"/>
            <p14:sldId id="2684"/>
            <p14:sldId id="2687"/>
            <p14:sldId id="2688"/>
          </p14:sldIdLst>
        </p14:section>
        <p14:section name="UNIT 2" id="{EAA11127-28E1-45BA-8DF1-289EAA22FEB7}">
          <p14:sldIdLst>
            <p14:sldId id="2689"/>
            <p14:sldId id="2695"/>
            <p14:sldId id="2696"/>
            <p14:sldId id="3024"/>
            <p14:sldId id="2697"/>
            <p14:sldId id="2698"/>
            <p14:sldId id="2699"/>
            <p14:sldId id="2700"/>
            <p14:sldId id="2701"/>
            <p14:sldId id="2702"/>
            <p14:sldId id="2835"/>
            <p14:sldId id="2836"/>
            <p14:sldId id="3025"/>
            <p14:sldId id="2703"/>
            <p14:sldId id="2704"/>
            <p14:sldId id="2705"/>
            <p14:sldId id="2706"/>
            <p14:sldId id="2708"/>
            <p14:sldId id="2709"/>
            <p14:sldId id="2710"/>
            <p14:sldId id="2711"/>
            <p14:sldId id="2712"/>
            <p14:sldId id="2713"/>
            <p14:sldId id="2714"/>
            <p14:sldId id="2715"/>
            <p14:sldId id="2717"/>
            <p14:sldId id="2718"/>
            <p14:sldId id="2719"/>
            <p14:sldId id="2720"/>
            <p14:sldId id="3026"/>
            <p14:sldId id="2721"/>
            <p14:sldId id="2722"/>
            <p14:sldId id="2723"/>
            <p14:sldId id="2724"/>
            <p14:sldId id="2725"/>
            <p14:sldId id="3027"/>
            <p14:sldId id="2726"/>
            <p14:sldId id="2727"/>
            <p14:sldId id="2728"/>
            <p14:sldId id="2729"/>
            <p14:sldId id="3009"/>
            <p14:sldId id="2730"/>
            <p14:sldId id="2731"/>
            <p14:sldId id="2732"/>
            <p14:sldId id="2733"/>
            <p14:sldId id="2734"/>
            <p14:sldId id="2735"/>
            <p14:sldId id="2736"/>
            <p14:sldId id="2737"/>
            <p14:sldId id="3010"/>
            <p14:sldId id="3011"/>
            <p14:sldId id="3012"/>
            <p14:sldId id="3013"/>
            <p14:sldId id="3014"/>
            <p14:sldId id="2743"/>
            <p14:sldId id="2744"/>
            <p14:sldId id="2745"/>
            <p14:sldId id="2746"/>
            <p14:sldId id="2747"/>
            <p14:sldId id="2748"/>
            <p14:sldId id="2749"/>
            <p14:sldId id="2750"/>
            <p14:sldId id="2751"/>
            <p14:sldId id="2752"/>
            <p14:sldId id="3028"/>
            <p14:sldId id="2753"/>
            <p14:sldId id="2754"/>
            <p14:sldId id="2843"/>
            <p14:sldId id="2756"/>
            <p14:sldId id="2757"/>
            <p14:sldId id="2758"/>
            <p14:sldId id="2759"/>
            <p14:sldId id="2839"/>
            <p14:sldId id="2840"/>
            <p14:sldId id="2762"/>
            <p14:sldId id="2841"/>
            <p14:sldId id="2842"/>
            <p14:sldId id="2765"/>
            <p14:sldId id="2766"/>
            <p14:sldId id="3029"/>
            <p14:sldId id="2767"/>
            <p14:sldId id="2769"/>
            <p14:sldId id="2770"/>
            <p14:sldId id="2771"/>
            <p14:sldId id="2772"/>
          </p14:sldIdLst>
        </p14:section>
        <p14:section name="Unit 3" id="{37544620-33C7-4335-92E5-EE1FB019011D}">
          <p14:sldIdLst>
            <p14:sldId id="2776"/>
            <p14:sldId id="2860"/>
            <p14:sldId id="2861"/>
            <p14:sldId id="2862"/>
            <p14:sldId id="2863"/>
            <p14:sldId id="2864"/>
            <p14:sldId id="2865"/>
            <p14:sldId id="2866"/>
            <p14:sldId id="2867"/>
            <p14:sldId id="2868"/>
            <p14:sldId id="2870"/>
            <p14:sldId id="2872"/>
            <p14:sldId id="2874"/>
            <p14:sldId id="2875"/>
            <p14:sldId id="2877"/>
            <p14:sldId id="2878"/>
            <p14:sldId id="2879"/>
            <p14:sldId id="2881"/>
            <p14:sldId id="2882"/>
            <p14:sldId id="2880"/>
            <p14:sldId id="2883"/>
            <p14:sldId id="2885"/>
            <p14:sldId id="2886"/>
            <p14:sldId id="2887"/>
            <p14:sldId id="2888"/>
            <p14:sldId id="2889"/>
            <p14:sldId id="2890"/>
            <p14:sldId id="2891"/>
            <p14:sldId id="2892"/>
            <p14:sldId id="2893"/>
            <p14:sldId id="2894"/>
            <p14:sldId id="2895"/>
            <p14:sldId id="2896"/>
            <p14:sldId id="2897"/>
            <p14:sldId id="2898"/>
            <p14:sldId id="2899"/>
          </p14:sldIdLst>
        </p14:section>
        <p14:section name="Unit 4" id="{0BF422B4-DD7D-47FC-8CA0-84939ED024A9}">
          <p14:sldIdLst>
            <p14:sldId id="2779"/>
            <p14:sldId id="2783"/>
            <p14:sldId id="2784"/>
            <p14:sldId id="2785"/>
            <p14:sldId id="2786"/>
            <p14:sldId id="2787"/>
            <p14:sldId id="2788"/>
            <p14:sldId id="2789"/>
            <p14:sldId id="2900"/>
            <p14:sldId id="2791"/>
            <p14:sldId id="2837"/>
            <p14:sldId id="2793"/>
            <p14:sldId id="2794"/>
            <p14:sldId id="2795"/>
            <p14:sldId id="2901"/>
            <p14:sldId id="2796"/>
            <p14:sldId id="2902"/>
            <p14:sldId id="2904"/>
            <p14:sldId id="2799"/>
            <p14:sldId id="2801"/>
            <p14:sldId id="2800"/>
            <p14:sldId id="2802"/>
            <p14:sldId id="2803"/>
            <p14:sldId id="2805"/>
            <p14:sldId id="2804"/>
            <p14:sldId id="2806"/>
            <p14:sldId id="2807"/>
            <p14:sldId id="2838"/>
            <p14:sldId id="2808"/>
            <p14:sldId id="2809"/>
            <p14:sldId id="2810"/>
            <p14:sldId id="2811"/>
            <p14:sldId id="2812"/>
            <p14:sldId id="2813"/>
            <p14:sldId id="2814"/>
            <p14:sldId id="2815"/>
            <p14:sldId id="2816"/>
            <p14:sldId id="2817"/>
            <p14:sldId id="2905"/>
            <p14:sldId id="2818"/>
            <p14:sldId id="2819"/>
            <p14:sldId id="2820"/>
            <p14:sldId id="2821"/>
            <p14:sldId id="2822"/>
            <p14:sldId id="2823"/>
            <p14:sldId id="2824"/>
            <p14:sldId id="2825"/>
            <p14:sldId id="2828"/>
            <p14:sldId id="2829"/>
            <p14:sldId id="2844"/>
            <p14:sldId id="2830"/>
            <p14:sldId id="2832"/>
            <p14:sldId id="2833"/>
            <p14:sldId id="2959"/>
            <p14:sldId id="2960"/>
            <p14:sldId id="2961"/>
            <p14:sldId id="2962"/>
            <p14:sldId id="2963"/>
            <p14:sldId id="2964"/>
            <p14:sldId id="2965"/>
            <p14:sldId id="2966"/>
            <p14:sldId id="2967"/>
            <p14:sldId id="2968"/>
            <p14:sldId id="2969"/>
            <p14:sldId id="2970"/>
            <p14:sldId id="2971"/>
            <p14:sldId id="2972"/>
            <p14:sldId id="2973"/>
            <p14:sldId id="2974"/>
          </p14:sldIdLst>
        </p14:section>
        <p14:section name="Unit 5" id="{5F079492-FCDC-4E54-B9B8-56B1ED023E79}">
          <p14:sldIdLst>
            <p14:sldId id="2922"/>
            <p14:sldId id="2975"/>
            <p14:sldId id="2976"/>
            <p14:sldId id="2977"/>
            <p14:sldId id="2978"/>
            <p14:sldId id="2979"/>
            <p14:sldId id="2980"/>
            <p14:sldId id="3015"/>
            <p14:sldId id="2981"/>
            <p14:sldId id="2982"/>
            <p14:sldId id="2983"/>
            <p14:sldId id="2984"/>
            <p14:sldId id="2985"/>
            <p14:sldId id="2986"/>
            <p14:sldId id="2987"/>
            <p14:sldId id="2988"/>
            <p14:sldId id="2989"/>
            <p14:sldId id="2990"/>
            <p14:sldId id="3017"/>
            <p14:sldId id="2992"/>
            <p14:sldId id="2993"/>
            <p14:sldId id="2994"/>
            <p14:sldId id="2995"/>
            <p14:sldId id="3016"/>
            <p14:sldId id="2996"/>
            <p14:sldId id="2997"/>
            <p14:sldId id="2998"/>
            <p14:sldId id="2999"/>
            <p14:sldId id="3000"/>
            <p14:sldId id="3001"/>
            <p14:sldId id="3002"/>
            <p14:sldId id="3003"/>
            <p14:sldId id="3004"/>
            <p14:sldId id="3005"/>
            <p14:sldId id="3006"/>
            <p14:sldId id="3007"/>
            <p14:sldId id="3008"/>
            <p14:sldId id="2826"/>
            <p14:sldId id="2827"/>
          </p14:sldIdLst>
        </p14:section>
      </p14:sectionLst>
    </p:ext>
    <p:ext uri="{EFAFB233-063F-42B5-8137-9DF3F51BA10A}">
      <p15:sldGuideLst xmlns:p15="http://schemas.microsoft.com/office/powerpoint/2012/main">
        <p15:guide id="1" orient="horz" pos="1412" userDrawn="1">
          <p15:clr>
            <a:srgbClr val="A4A3A4"/>
          </p15:clr>
        </p15:guide>
        <p15:guide id="3" orient="horz" pos="958" userDrawn="1">
          <p15:clr>
            <a:srgbClr val="A4A3A4"/>
          </p15:clr>
        </p15:guide>
        <p15:guide id="4" pos="443" userDrawn="1">
          <p15:clr>
            <a:srgbClr val="A4A3A4"/>
          </p15:clr>
        </p15:guide>
        <p15:guide id="5" pos="4049" userDrawn="1">
          <p15:clr>
            <a:srgbClr val="F26B43"/>
          </p15:clr>
        </p15:guide>
        <p15:guide id="6" pos="3119" userDrawn="1">
          <p15:clr>
            <a:srgbClr val="A4A3A4"/>
          </p15:clr>
        </p15:guide>
        <p15:guide id="7" orient="horz" pos="1593" userDrawn="1">
          <p15:clr>
            <a:srgbClr val="A4A3A4"/>
          </p15:clr>
        </p15:guide>
        <p15:guide id="8" pos="5795" userDrawn="1">
          <p15:clr>
            <a:srgbClr val="A4A3A4"/>
          </p15:clr>
        </p15:guide>
        <p15:guide id="9" orient="horz" pos="1230" userDrawn="1">
          <p15:clr>
            <a:srgbClr val="A4A3A4"/>
          </p15:clr>
        </p15:guide>
        <p15:guide id="10" pos="261" userDrawn="1">
          <p15:clr>
            <a:srgbClr val="A4A3A4"/>
          </p15:clr>
        </p15:guide>
        <p15:guide id="11" orient="horz" pos="2704" userDrawn="1">
          <p15:clr>
            <a:srgbClr val="A4A3A4"/>
          </p15:clr>
        </p15:guide>
        <p15:guide id="12" pos="2938" userDrawn="1">
          <p15:clr>
            <a:srgbClr val="A4A3A4"/>
          </p15:clr>
        </p15:guide>
        <p15:guide id="13" pos="2824" userDrawn="1">
          <p15:clr>
            <a:srgbClr val="A4A3A4"/>
          </p15:clr>
        </p15:guide>
        <p15:guide id="14" pos="35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KN GKN" initials="GG" lastIdx="1" clrIdx="0">
    <p:extLst>
      <p:ext uri="{19B8F6BF-5375-455C-9EA6-DF929625EA0E}">
        <p15:presenceInfo xmlns:p15="http://schemas.microsoft.com/office/powerpoint/2012/main" userId="GKN GK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39A"/>
    <a:srgbClr val="D29500"/>
    <a:srgbClr val="5F85C9"/>
    <a:srgbClr val="4874C1"/>
    <a:srgbClr val="252525"/>
    <a:srgbClr val="202125"/>
    <a:srgbClr val="479F75"/>
    <a:srgbClr val="295242"/>
    <a:srgbClr val="9BA0A4"/>
    <a:srgbClr val="EE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0" autoAdjust="0"/>
    <p:restoredTop sz="78757" autoAdjust="0"/>
  </p:normalViewPr>
  <p:slideViewPr>
    <p:cSldViewPr snapToGrid="0">
      <p:cViewPr varScale="1">
        <p:scale>
          <a:sx n="121" d="100"/>
          <a:sy n="121" d="100"/>
        </p:scale>
        <p:origin x="2424" y="176"/>
      </p:cViewPr>
      <p:guideLst>
        <p:guide orient="horz" pos="1412"/>
        <p:guide orient="horz" pos="958"/>
        <p:guide pos="443"/>
        <p:guide pos="4049"/>
        <p:guide pos="3119"/>
        <p:guide orient="horz" pos="1593"/>
        <p:guide pos="5795"/>
        <p:guide orient="horz" pos="1230"/>
        <p:guide pos="261"/>
        <p:guide orient="horz" pos="2704"/>
        <p:guide pos="2938"/>
        <p:guide pos="2824"/>
        <p:guide pos="3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40118"/>
    </p:cViewPr>
  </p:sorterViewPr>
  <p:notesViewPr>
    <p:cSldViewPr snapToGrid="0">
      <p:cViewPr>
        <p:scale>
          <a:sx n="50" d="100"/>
          <a:sy n="50" d="100"/>
        </p:scale>
        <p:origin x="2600" y="-20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font" Target="fonts/font1.fntdata"/><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font" Target="fonts/font12.fntdata"/><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font" Target="fonts/font13.fntdata"/><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font" Target="fonts/font3.fntdata"/><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font" Target="fonts/font14.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font" Target="fonts/font4.fntdata"/><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font" Target="fonts/font15.fntdata"/><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font" Target="fonts/font5.fntdata"/><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commentAuthors" Target="commentAuthor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font" Target="fonts/font6.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font" Target="fonts/font7.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viewProps" Target="viewProp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font" Target="fonts/font8.fntdata"/><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theme" Target="theme/theme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font" Target="fonts/font9.fntdata"/><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notesMaster" Target="notesMasters/notesMaster1.xml"/><Relationship Id="rId298" Type="http://schemas.openxmlformats.org/officeDocument/2006/relationships/tableStyles" Target="tableStyle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font" Target="fonts/font10.fntdata"/><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handoutMaster" Target="handoutMasters/handoutMaster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font" Target="fonts/font11.fntdata"/><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30B4D4-A4EE-489C-B0D2-C9D88FE0427D}"/>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C12AD73-AC53-414D-8C1F-0CF28A341ABF}"/>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5F59FA14-0F02-4308-8768-58307239F2F5}" type="datetimeFigureOut">
              <a:rPr lang="ko-KR" altLang="en-US" smtClean="0"/>
              <a:t>2023. 1. 6.</a:t>
            </a:fld>
            <a:endParaRPr lang="ko-KR" altLang="en-US"/>
          </a:p>
        </p:txBody>
      </p:sp>
      <p:sp>
        <p:nvSpPr>
          <p:cNvPr id="4" name="Footer Placeholder 3">
            <a:extLst>
              <a:ext uri="{FF2B5EF4-FFF2-40B4-BE49-F238E27FC236}">
                <a16:creationId xmlns:a16="http://schemas.microsoft.com/office/drawing/2014/main" id="{CBD234FB-C171-409D-9E90-0F1E7096408F}"/>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AF4D8381-3EF9-4B37-B364-0A4FBBD7AC5B}"/>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0ECBCC35-7845-47EB-80A0-8D4BD4286BE1}" type="slidenum">
              <a:rPr lang="ko-KR" altLang="en-US" smtClean="0"/>
              <a:t>‹#›</a:t>
            </a:fld>
            <a:endParaRPr lang="ko-KR" altLang="en-US"/>
          </a:p>
        </p:txBody>
      </p:sp>
    </p:spTree>
    <p:extLst>
      <p:ext uri="{BB962C8B-B14F-4D97-AF65-F5344CB8AC3E}">
        <p14:creationId xmlns:p14="http://schemas.microsoft.com/office/powerpoint/2010/main" val="3123103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슬라이드 이미지 개체 틀 3"/>
          <p:cNvSpPr>
            <a:spLocks noGrp="1" noRot="1" noChangeAspect="1"/>
          </p:cNvSpPr>
          <p:nvPr>
            <p:ph type="sldImg" idx="2"/>
          </p:nvPr>
        </p:nvSpPr>
        <p:spPr>
          <a:xfrm>
            <a:off x="490538" y="703263"/>
            <a:ext cx="6129337" cy="4244975"/>
          </a:xfrm>
          <a:prstGeom prst="rect">
            <a:avLst/>
          </a:prstGeom>
          <a:noFill/>
          <a:ln w="12700">
            <a:solidFill>
              <a:prstClr val="black"/>
            </a:solidFill>
          </a:ln>
        </p:spPr>
        <p:txBody>
          <a:bodyPr vert="horz" lIns="99075" tIns="49538" rIns="99075" bIns="49538" rtlCol="0" anchor="ctr"/>
          <a:lstStyle/>
          <a:p>
            <a:endParaRPr lang="ko-KR" altLang="en-US" dirty="0"/>
          </a:p>
        </p:txBody>
      </p:sp>
      <p:sp>
        <p:nvSpPr>
          <p:cNvPr id="5" name="슬라이드 노트 개체 틀 4"/>
          <p:cNvSpPr>
            <a:spLocks noGrp="1"/>
          </p:cNvSpPr>
          <p:nvPr>
            <p:ph type="body" sz="quarter" idx="3"/>
          </p:nvPr>
        </p:nvSpPr>
        <p:spPr>
          <a:xfrm>
            <a:off x="710407" y="5287169"/>
            <a:ext cx="5683250" cy="3668117"/>
          </a:xfrm>
          <a:prstGeom prst="rect">
            <a:avLst/>
          </a:prstGeom>
        </p:spPr>
        <p:txBody>
          <a:bodyPr vert="horz" lIns="99075" tIns="49538" rIns="99075" bIns="49538"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7D50566-EB7F-4578-83A4-5927877D7F20}" type="slidenum">
              <a:rPr lang="ko-KR" altLang="en-US" smtClean="0"/>
              <a:t>‹#›</a:t>
            </a:fld>
            <a:endParaRPr lang="ko-KR" altLang="en-US"/>
          </a:p>
        </p:txBody>
      </p:sp>
    </p:spTree>
    <p:extLst>
      <p:ext uri="{BB962C8B-B14F-4D97-AF65-F5344CB8AC3E}">
        <p14:creationId xmlns:p14="http://schemas.microsoft.com/office/powerpoint/2010/main" val="38066599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mosquitto.org/"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mosquitto.org/"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mosquitto.org/"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4135110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Card giao tiếp mạng</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NIC</a:t>
            </a:r>
            <a:r>
              <a:rPr lang="vi-VN" sz="1200" b="0" i="0" dirty="0">
                <a:solidFill>
                  <a:schemeClr val="tx1"/>
                </a:solidFill>
                <a:latin typeface="Arial"/>
                <a:ea typeface="+mn-ea"/>
                <a:cs typeface="맑은 고딕"/>
              </a:rPr>
              <a:t>) là một bộ phận phần cứng, thường là một bảng mạch hoặc một con chip, được lắp đặt trên một máy tính để giúp máy tính đó kết nối tới một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 </a:t>
            </a:r>
            <a:r>
              <a:rPr lang="vi-VN" sz="1200" b="1" i="0" dirty="0">
                <a:solidFill>
                  <a:schemeClr val="tx1"/>
                </a:solidFill>
                <a:latin typeface="Arial"/>
                <a:ea typeface="+mn-ea"/>
                <a:cs typeface="맑은 고딕"/>
              </a:rPr>
              <a:t>NIC</a:t>
            </a:r>
            <a:r>
              <a:rPr lang="vi-VN" sz="1200" b="0" i="0" dirty="0">
                <a:solidFill>
                  <a:schemeClr val="tx1"/>
                </a:solidFill>
                <a:latin typeface="Arial"/>
                <a:ea typeface="+mn-ea"/>
                <a:cs typeface="맑은 고딕"/>
              </a:rPr>
              <a:t> sử dụng mô hình OSI để gửi tín hiệu ở tầng vật lý, truyền các gói dữ liệu trong tầng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và hoạt động như một </a:t>
            </a:r>
            <a:r>
              <a:rPr lang="vi-VN" sz="1200" i="0" dirty="0">
                <a:solidFill>
                  <a:schemeClr val="tx1"/>
                </a:solidFill>
                <a:latin typeface="Arial"/>
                <a:ea typeface="+mn-ea"/>
                <a:cs typeface="맑은 고딕"/>
              </a:rPr>
              <a:t>giao diện</a:t>
            </a:r>
            <a:r>
              <a:rPr lang="vi-VN" sz="1200" b="0" i="0" dirty="0">
                <a:solidFill>
                  <a:schemeClr val="tx1"/>
                </a:solidFill>
                <a:latin typeface="Arial"/>
                <a:ea typeface="+mn-ea"/>
                <a:cs typeface="맑은 고딕"/>
              </a:rPr>
              <a:t> tại tầng TCP/IP.</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a:t>
            </a:fld>
            <a:endParaRPr lang="ko-KR" altLang="en-US"/>
          </a:p>
        </p:txBody>
      </p:sp>
    </p:spTree>
    <p:extLst>
      <p:ext uri="{BB962C8B-B14F-4D97-AF65-F5344CB8AC3E}">
        <p14:creationId xmlns:p14="http://schemas.microsoft.com/office/powerpoint/2010/main" val="17983599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102</a:t>
            </a:fld>
            <a:endParaRPr lang="ko-KR" altLang="en-US"/>
          </a:p>
        </p:txBody>
      </p:sp>
    </p:spTree>
    <p:extLst>
      <p:ext uri="{BB962C8B-B14F-4D97-AF65-F5344CB8AC3E}">
        <p14:creationId xmlns:p14="http://schemas.microsoft.com/office/powerpoint/2010/main" val="41473018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103</a:t>
            </a:fld>
            <a:endParaRPr lang="ko-KR" altLang="en-US"/>
          </a:p>
        </p:txBody>
      </p:sp>
    </p:spTree>
    <p:extLst>
      <p:ext uri="{BB962C8B-B14F-4D97-AF65-F5344CB8AC3E}">
        <p14:creationId xmlns:p14="http://schemas.microsoft.com/office/powerpoint/2010/main" val="13673441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104</a:t>
            </a:fld>
            <a:endParaRPr lang="ko-KR" altLang="en-US"/>
          </a:p>
        </p:txBody>
      </p:sp>
    </p:spTree>
    <p:extLst>
      <p:ext uri="{BB962C8B-B14F-4D97-AF65-F5344CB8AC3E}">
        <p14:creationId xmlns:p14="http://schemas.microsoft.com/office/powerpoint/2010/main" val="35835316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105</a:t>
            </a:fld>
            <a:endParaRPr lang="ko-KR" altLang="en-US"/>
          </a:p>
        </p:txBody>
      </p:sp>
    </p:spTree>
    <p:extLst>
      <p:ext uri="{BB962C8B-B14F-4D97-AF65-F5344CB8AC3E}">
        <p14:creationId xmlns:p14="http://schemas.microsoft.com/office/powerpoint/2010/main" val="24946862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106</a:t>
            </a:fld>
            <a:endParaRPr lang="ko-KR" altLang="en-US"/>
          </a:p>
        </p:txBody>
      </p:sp>
    </p:spTree>
    <p:extLst>
      <p:ext uri="{BB962C8B-B14F-4D97-AF65-F5344CB8AC3E}">
        <p14:creationId xmlns:p14="http://schemas.microsoft.com/office/powerpoint/2010/main" val="35924676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107</a:t>
            </a:fld>
            <a:endParaRPr lang="ko-KR" altLang="en-US"/>
          </a:p>
        </p:txBody>
      </p:sp>
    </p:spTree>
    <p:extLst>
      <p:ext uri="{BB962C8B-B14F-4D97-AF65-F5344CB8AC3E}">
        <p14:creationId xmlns:p14="http://schemas.microsoft.com/office/powerpoint/2010/main" val="8034665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108</a:t>
            </a:fld>
            <a:endParaRPr lang="ko-KR" altLang="en-US"/>
          </a:p>
        </p:txBody>
      </p:sp>
    </p:spTree>
    <p:extLst>
      <p:ext uri="{BB962C8B-B14F-4D97-AF65-F5344CB8AC3E}">
        <p14:creationId xmlns:p14="http://schemas.microsoft.com/office/powerpoint/2010/main" val="24349145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Giao thức ứng dụng ràng buộc</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là một </a:t>
            </a:r>
            <a:r>
              <a:rPr lang="vi-VN" sz="1200" b="1" i="0" dirty="0">
                <a:solidFill>
                  <a:schemeClr val="tx1"/>
                </a:solidFill>
                <a:latin typeface="Arial"/>
                <a:ea typeface="+mn-ea"/>
                <a:cs typeface="맑은 고딕"/>
              </a:rPr>
              <a:t>Giao thức</a:t>
            </a:r>
            <a:r>
              <a:rPr lang="vi-VN" sz="1200" b="0" i="0" dirty="0">
                <a:solidFill>
                  <a:schemeClr val="tx1"/>
                </a:solidFill>
                <a:latin typeface="Arial"/>
                <a:ea typeface="+mn-ea"/>
                <a:cs typeface="맑은 고딕"/>
              </a:rPr>
              <a:t> ứng dụng mạng chuyên dành cho các thiết bị ràng buộc như đã quy định rõ trong RFC 7252.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là một </a:t>
            </a:r>
            <a:r>
              <a:rPr lang="vi-VN" sz="1200" b="1" i="0" dirty="0">
                <a:solidFill>
                  <a:schemeClr val="tx1"/>
                </a:solidFill>
                <a:latin typeface="Arial"/>
                <a:ea typeface="+mn-ea"/>
                <a:cs typeface="맑은 고딕"/>
              </a:rPr>
              <a:t>giao thức</a:t>
            </a:r>
            <a:r>
              <a:rPr lang="vi-VN" sz="1200" b="0" i="0" dirty="0">
                <a:solidFill>
                  <a:schemeClr val="tx1"/>
                </a:solidFill>
                <a:latin typeface="Arial"/>
                <a:ea typeface="+mn-ea"/>
                <a:cs typeface="맑은 고딕"/>
              </a:rPr>
              <a:t> tầng dịch vụ, được sử dụng trong các thiết bị mạng bị ràng buộc tài nguyên ví dụ như các nút mạng cảm biển không dây.</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109</a:t>
            </a:fld>
            <a:endParaRPr lang="ko-KR" altLang="en-US"/>
          </a:p>
        </p:txBody>
      </p:sp>
    </p:spTree>
    <p:extLst>
      <p:ext uri="{BB962C8B-B14F-4D97-AF65-F5344CB8AC3E}">
        <p14:creationId xmlns:p14="http://schemas.microsoft.com/office/powerpoint/2010/main" val="37272182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được thiết kế để cho phép các thiết bị đơn giản, bị hạn chế có thể kết nối đến IoT thông qua các mạng băng thông hẹp và có tính khả dụng thấp. Giao thức này thường </a:t>
            </a:r>
            <a:r>
              <a:rPr lang="vi-VN" sz="1200" b="1" i="0" dirty="0">
                <a:solidFill>
                  <a:schemeClr val="tx1"/>
                </a:solidFill>
                <a:latin typeface="Arial"/>
                <a:ea typeface="+mn-ea"/>
                <a:cs typeface="맑은 고딕"/>
              </a:rPr>
              <a:t>được sử dụng để</a:t>
            </a:r>
            <a:r>
              <a:rPr lang="vi-VN" sz="1200" b="0" i="0" dirty="0">
                <a:solidFill>
                  <a:schemeClr val="tx1"/>
                </a:solidFill>
                <a:latin typeface="Arial"/>
                <a:ea typeface="+mn-ea"/>
                <a:cs typeface="맑은 고딕"/>
              </a:rPr>
              <a:t> giao tiếp máy - máy (M2M).</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110</a:t>
            </a:fld>
            <a:endParaRPr lang="ko-KR" altLang="en-US"/>
          </a:p>
        </p:txBody>
      </p:sp>
    </p:spTree>
    <p:extLst>
      <p:ext uri="{BB962C8B-B14F-4D97-AF65-F5344CB8AC3E}">
        <p14:creationId xmlns:p14="http://schemas.microsoft.com/office/powerpoint/2010/main" val="37350128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sử dụng kiến trúc REST, một thiết kế chung để truy cập các tài nguyên Internet. Để khắc phục nhược điểm về tài nguyên ràng buộc,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cần tối ưu hóa độ dài của gói tin và cung cấp kết nối đáng tin cậy. Một mặt,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cung cấp phương thức URI, REST như GET, POST, PUT, và DELETE.</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111</a:t>
            </a:fld>
            <a:endParaRPr lang="ko-KR" altLang="en-US"/>
          </a:p>
        </p:txBody>
      </p:sp>
    </p:spTree>
    <p:extLst>
      <p:ext uri="{BB962C8B-B14F-4D97-AF65-F5344CB8AC3E}">
        <p14:creationId xmlns:p14="http://schemas.microsoft.com/office/powerpoint/2010/main" val="320321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1" i="0" dirty="0">
                <a:solidFill>
                  <a:schemeClr val="tx1"/>
                </a:solidFill>
                <a:latin typeface="Arial"/>
                <a:ea typeface="+mn-ea"/>
                <a:cs typeface="맑은 고딕"/>
              </a:rPr>
              <a:t>Bộ lặp</a:t>
            </a:r>
          </a:p>
          <a:p>
            <a:endParaRPr lang="en-US" altLang="ko-KR" sz="1200" b="0" i="0" kern="1200" dirty="0">
              <a:solidFill>
                <a:schemeClr val="tx1"/>
              </a:solidFill>
              <a:effectLst/>
              <a:latin typeface="+mn-lt"/>
              <a:ea typeface="+mn-ea"/>
              <a:cs typeface="맑은 고딕"/>
            </a:endParaRPr>
          </a:p>
          <a:p>
            <a:pPr marL="171450" indent="-171450">
              <a:buFont typeface="Arial" panose="020B0604020202020204" pitchFamily="34" charset="0"/>
              <a:buChar char="•"/>
            </a:pPr>
            <a:r>
              <a:rPr lang="vi-VN" sz="1200" b="0" i="0" dirty="0">
                <a:solidFill>
                  <a:schemeClr val="tx1"/>
                </a:solidFill>
                <a:latin typeface="Arial"/>
                <a:ea typeface="+mn-ea"/>
                <a:cs typeface="맑은 고딕"/>
              </a:rPr>
              <a:t>Bộ lặp là môt thiết bị </a:t>
            </a:r>
            <a:r>
              <a:rPr lang="vi-VN" sz="1200" b="0" i="0" u="sng"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có chức năng truyền lại một tín hiệu đã nhận với cường độ lớn hơn và với phạm vi địa lý hoặc phạm vi kết nối mạng rộng hơn so với tín hiệu ban đầu.</a:t>
            </a:r>
          </a:p>
          <a:p>
            <a:pPr marL="171450" indent="-171450">
              <a:buFont typeface="Arial" panose="020B0604020202020204" pitchFamily="34" charset="0"/>
              <a:buChar char="•"/>
            </a:pPr>
            <a:r>
              <a:rPr lang="vi-VN" sz="1200" b="0" i="0" dirty="0">
                <a:solidFill>
                  <a:schemeClr val="tx1"/>
                </a:solidFill>
                <a:latin typeface="Arial"/>
                <a:ea typeface="+mn-ea"/>
                <a:cs typeface="맑은 고딕"/>
              </a:rPr>
              <a:t>Bộ lặp được lắp đặt trong các mạng máy tính để mở rộng phạm vi bao phủ của mạng, truyền lại các tín hiệu yếu hoặc tín hiệu bị nhiễu và/hoặc phục vụ các nút ở xa. Bộ lặp khuếch đại các tín hiệu nhận/đầu vào lên một </a:t>
            </a:r>
            <a:r>
              <a:rPr lang="vi-VN" sz="1200" b="0" i="0" u="sng" dirty="0">
                <a:solidFill>
                  <a:schemeClr val="tx1"/>
                </a:solidFill>
                <a:latin typeface="Arial"/>
                <a:ea typeface="+mn-ea"/>
                <a:cs typeface="맑은 고딕"/>
              </a:rPr>
              <a:t>miền</a:t>
            </a:r>
            <a:r>
              <a:rPr lang="vi-VN" sz="1200" b="0" i="0" dirty="0">
                <a:solidFill>
                  <a:schemeClr val="tx1"/>
                </a:solidFill>
                <a:latin typeface="Arial"/>
                <a:ea typeface="+mn-ea"/>
                <a:cs typeface="맑은 고딕"/>
              </a:rPr>
              <a:t> tần số cao hơn để nó có thể được sử dụng lại, mở rộng ra và có thể sử dụng.</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a:t>
            </a:fld>
            <a:endParaRPr lang="ko-KR" altLang="en-US"/>
          </a:p>
        </p:txBody>
      </p:sp>
    </p:spTree>
    <p:extLst>
      <p:ext uri="{BB962C8B-B14F-4D97-AF65-F5344CB8AC3E}">
        <p14:creationId xmlns:p14="http://schemas.microsoft.com/office/powerpoint/2010/main" val="15079785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112</a:t>
            </a:fld>
            <a:endParaRPr lang="ko-KR" altLang="en-US"/>
          </a:p>
        </p:txBody>
      </p:sp>
    </p:spTree>
    <p:extLst>
      <p:ext uri="{BB962C8B-B14F-4D97-AF65-F5344CB8AC3E}">
        <p14:creationId xmlns:p14="http://schemas.microsoft.com/office/powerpoint/2010/main" val="42771801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Mô hình tương tác. Mô hình tương tác của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tương tự với mô hình khách/chủ của HTTP. ... </a:t>
            </a:r>
            <a:r>
              <a:rPr lang="vi-VN" sz="1200" i="0" dirty="0">
                <a:solidFill>
                  <a:schemeClr val="tx1"/>
                </a:solidFill>
                <a:latin typeface="Arial"/>
                <a:ea typeface="+mn-ea"/>
                <a:cs typeface="맑은 고딕"/>
              </a:rPr>
              <a:t>T</a:t>
            </a:r>
            <a:r>
              <a:rPr lang="vi-VN" sz="1200" b="0" i="0" dirty="0">
                <a:solidFill>
                  <a:schemeClr val="tx1"/>
                </a:solidFill>
                <a:latin typeface="Arial"/>
                <a:ea typeface="+mn-ea"/>
                <a:cs typeface="맑은 고딕"/>
              </a:rPr>
              <a:t>rao đổi trong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giống với HTTP và được máy khách gửi để yêu cầu một hành động (sử dụng một mã </a:t>
            </a:r>
            <a:r>
              <a:rPr lang="vi-VN" sz="1200" b="1" i="0" dirty="0">
                <a:solidFill>
                  <a:schemeClr val="tx1"/>
                </a:solidFill>
                <a:latin typeface="Arial"/>
                <a:ea typeface="+mn-ea"/>
                <a:cs typeface="맑은 고딕"/>
              </a:rPr>
              <a:t>phương thức</a:t>
            </a:r>
            <a:r>
              <a:rPr lang="vi-VN" sz="1200" b="0" i="0" dirty="0">
                <a:solidFill>
                  <a:schemeClr val="tx1"/>
                </a:solidFill>
                <a:latin typeface="Arial"/>
                <a:ea typeface="+mn-ea"/>
                <a:cs typeface="맑은 고딕"/>
              </a:rPr>
              <a:t>) đối với một tài nguyên (xác định bằng mã URI) trên máy chủ.</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113</a:t>
            </a:fld>
            <a:endParaRPr lang="ko-KR" altLang="en-US"/>
          </a:p>
        </p:txBody>
      </p:sp>
    </p:spTree>
    <p:extLst>
      <p:ext uri="{BB962C8B-B14F-4D97-AF65-F5344CB8AC3E}">
        <p14:creationId xmlns:p14="http://schemas.microsoft.com/office/powerpoint/2010/main" val="30644859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114</a:t>
            </a:fld>
            <a:endParaRPr lang="ko-KR" altLang="en-US"/>
          </a:p>
        </p:txBody>
      </p:sp>
    </p:spTree>
    <p:extLst>
      <p:ext uri="{BB962C8B-B14F-4D97-AF65-F5344CB8AC3E}">
        <p14:creationId xmlns:p14="http://schemas.microsoft.com/office/powerpoint/2010/main" val="1275997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sz="1200" b="1" i="0" dirty="0">
                <a:solidFill>
                  <a:schemeClr val="tx1"/>
                </a:solidFill>
                <a:latin typeface="Arial"/>
                <a:ea typeface="+mn-ea"/>
                <a:cs typeface="맑은 고딕"/>
              </a:rPr>
              <a:t>UDP</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MQTT sử dụng giao thức TCP</a:t>
            </a:r>
            <a:r>
              <a:rPr lang="vi-VN" sz="1200" b="0" i="0" dirty="0">
                <a:solidFill>
                  <a:schemeClr val="tx1"/>
                </a:solidFill>
                <a:latin typeface="Arial"/>
                <a:ea typeface="+mn-ea"/>
                <a:cs typeface="맑은 고딕"/>
              </a:rPr>
              <a:t>, bạn có thể chặn tất cả gói tin </a:t>
            </a:r>
            <a:r>
              <a:rPr lang="vi-VN" sz="1200" b="1" i="0" dirty="0">
                <a:solidFill>
                  <a:schemeClr val="tx1"/>
                </a:solidFill>
                <a:latin typeface="Arial"/>
                <a:ea typeface="+mn-ea"/>
                <a:cs typeface="맑은 고딕"/>
              </a:rPr>
              <a:t>UDP</a:t>
            </a:r>
            <a:r>
              <a:rPr lang="vi-VN" sz="1200" b="0" i="0" dirty="0">
                <a:solidFill>
                  <a:schemeClr val="tx1"/>
                </a:solidFill>
                <a:latin typeface="Arial"/>
                <a:ea typeface="+mn-ea"/>
                <a:cs typeface="맑은 고딕"/>
              </a:rPr>
              <a:t> .</a:t>
            </a:r>
          </a:p>
          <a:p>
            <a:endParaRPr lang="en-US" altLang="ko-KR" sz="1200" b="0" i="0" kern="1200" dirty="0">
              <a:solidFill>
                <a:schemeClr val="tx1"/>
              </a:solidFill>
              <a:effectLst/>
              <a:latin typeface="+mn-lt"/>
              <a:ea typeface="+mn-ea"/>
            </a:endParaRPr>
          </a:p>
          <a:p>
            <a:r>
              <a:rPr lang="vi-VN" sz="1200" i="0" dirty="0">
                <a:solidFill>
                  <a:schemeClr val="tx1"/>
                </a:solidFill>
                <a:latin typeface="Arial"/>
                <a:ea typeface="+mn-ea"/>
                <a:cs typeface="맑은 고딕"/>
              </a:rPr>
              <a:t>T</a:t>
            </a:r>
            <a:r>
              <a:rPr lang="vi-VN" sz="1200" b="0" i="0" dirty="0">
                <a:solidFill>
                  <a:schemeClr val="tx1"/>
                </a:solidFill>
                <a:latin typeface="Arial"/>
                <a:ea typeface="+mn-ea"/>
                <a:cs typeface="맑은 고딕"/>
              </a:rPr>
              <a:t>rao đổi trong </a:t>
            </a:r>
            <a:r>
              <a:rPr lang="vi-VN" sz="1200" b="1" i="0" dirty="0">
                <a:solidFill>
                  <a:schemeClr val="tx1"/>
                </a:solidFill>
                <a:latin typeface="Arial"/>
                <a:ea typeface="+mn-ea"/>
                <a:cs typeface="맑은 고딕"/>
              </a:rPr>
              <a:t>CoAP</a:t>
            </a:r>
            <a:r>
              <a:rPr lang="vi-VN" sz="1200" i="0" dirty="0">
                <a:solidFill>
                  <a:schemeClr val="tx1"/>
                </a:solidFill>
                <a:latin typeface="Arial"/>
                <a:ea typeface="+mn-ea"/>
                <a:cs typeface="맑은 고딕"/>
              </a:rPr>
              <a:t> giống với HTTP và được máy khách gửi để yêu cầu một hành động (sử dụng một mã phương thức</a:t>
            </a:r>
            <a:r>
              <a:rPr lang="vi-VN" sz="1200" b="0" i="0" dirty="0">
                <a:solidFill>
                  <a:schemeClr val="tx1"/>
                </a:solidFill>
                <a:latin typeface="Arial"/>
                <a:ea typeface="+mn-ea"/>
                <a:cs typeface="맑은 고딕"/>
              </a:rPr>
              <a:t>) đối với một tài nguyên (xác định bằng mã URI) trên máy chủ. ... Khác với HTTP,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xử lý các trao đổi này không đồng bộ với nhau thông qua một phương thức vận chuyển UDP hỗ trợ cả tương tác đơn hướng và đa hướng.</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115</a:t>
            </a:fld>
            <a:endParaRPr lang="ko-KR" altLang="en-US"/>
          </a:p>
        </p:txBody>
      </p:sp>
    </p:spTree>
    <p:extLst>
      <p:ext uri="{BB962C8B-B14F-4D97-AF65-F5344CB8AC3E}">
        <p14:creationId xmlns:p14="http://schemas.microsoft.com/office/powerpoint/2010/main" val="28516549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sử dụng hai kiểu</a:t>
            </a:r>
            <a:r>
              <a:rPr lang="vi-VN" sz="1200" b="1" i="0" dirty="0">
                <a:solidFill>
                  <a:schemeClr val="tx1"/>
                </a:solidFill>
                <a:latin typeface="Arial"/>
                <a:ea typeface="+mn-ea"/>
                <a:cs typeface="맑은 고딕"/>
              </a:rPr>
              <a:t> thông điệp</a:t>
            </a:r>
            <a:r>
              <a:rPr lang="vi-VN" sz="1200" b="0" i="0" dirty="0">
                <a:solidFill>
                  <a:schemeClr val="tx1"/>
                </a:solidFill>
                <a:latin typeface="Arial"/>
                <a:ea typeface="+mn-ea"/>
                <a:cs typeface="맑은 고딕"/>
              </a:rPr>
              <a:t>, yêu cầu và phản hồi, bằng một </a:t>
            </a:r>
            <a:r>
              <a:rPr lang="vi-VN" sz="1200" b="1" i="0" dirty="0">
                <a:solidFill>
                  <a:schemeClr val="tx1"/>
                </a:solidFill>
                <a:latin typeface="Arial"/>
                <a:ea typeface="+mn-ea"/>
                <a:cs typeface="맑은 고딕"/>
              </a:rPr>
              <a:t>định dạng</a:t>
            </a:r>
            <a:r>
              <a:rPr lang="vi-VN" sz="1200" i="0" dirty="0">
                <a:solidFill>
                  <a:schemeClr val="tx1"/>
                </a:solidFill>
                <a:latin typeface="Arial"/>
                <a:ea typeface="+mn-ea"/>
                <a:cs typeface="맑은 고딕"/>
              </a:rPr>
              <a:t> tiêu đề nền tảng</a:t>
            </a:r>
            <a:r>
              <a:rPr lang="vi-VN" sz="1200" b="0" i="0" dirty="0">
                <a:solidFill>
                  <a:schemeClr val="tx1"/>
                </a:solidFill>
                <a:latin typeface="Arial"/>
                <a:ea typeface="+mn-ea"/>
                <a:cs typeface="맑은 고딕"/>
              </a:rPr>
              <a:t> đơn giản ở hệ nhị phân. </a:t>
            </a:r>
            <a:r>
              <a:rPr lang="vi-VN" sz="1200" i="0" dirty="0">
                <a:solidFill>
                  <a:schemeClr val="tx1"/>
                </a:solidFill>
                <a:latin typeface="Arial"/>
                <a:ea typeface="+mn-ea"/>
                <a:cs typeface="맑은 고딕"/>
              </a:rPr>
              <a:t>Đằng sau t</a:t>
            </a:r>
            <a:r>
              <a:rPr lang="vi-VN" sz="1200" b="0" i="0" dirty="0">
                <a:solidFill>
                  <a:schemeClr val="tx1"/>
                </a:solidFill>
                <a:latin typeface="Arial"/>
                <a:ea typeface="+mn-ea"/>
                <a:cs typeface="맑은 고딕"/>
              </a:rPr>
              <a:t>iêu đề nền tảng có thể là các tùy chọn có </a:t>
            </a:r>
            <a:r>
              <a:rPr lang="vi-VN" sz="1200" b="1" i="0" dirty="0">
                <a:solidFill>
                  <a:schemeClr val="tx1"/>
                </a:solidFill>
                <a:latin typeface="Arial"/>
                <a:ea typeface="+mn-ea"/>
                <a:cs typeface="맑은 고딕"/>
              </a:rPr>
              <a:t>định dạng</a:t>
            </a:r>
            <a:r>
              <a:rPr lang="vi-VN" sz="1200" b="0" i="0" dirty="0">
                <a:solidFill>
                  <a:schemeClr val="tx1"/>
                </a:solidFill>
                <a:latin typeface="Arial"/>
                <a:ea typeface="+mn-ea"/>
                <a:cs typeface="맑은 고딕"/>
              </a:rPr>
              <a:t> Type-Length-Value hợp lý nhất.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mặc định được gắn với UDP và có thể chọn gắn với DTLS để có độ an toàn giao tiếp cao.</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116</a:t>
            </a:fld>
            <a:endParaRPr lang="ko-KR" altLang="en-US"/>
          </a:p>
        </p:txBody>
      </p:sp>
    </p:spTree>
    <p:extLst>
      <p:ext uri="{BB962C8B-B14F-4D97-AF65-F5344CB8AC3E}">
        <p14:creationId xmlns:p14="http://schemas.microsoft.com/office/powerpoint/2010/main" val="33689033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Mã này xử lý các bản chất và tính chất của UDP. Các phần yêu cầu và </a:t>
            </a:r>
            <a:r>
              <a:rPr lang="vi-VN" sz="1200" b="1" i="0" dirty="0">
                <a:solidFill>
                  <a:schemeClr val="tx1"/>
                </a:solidFill>
                <a:latin typeface="Arial"/>
                <a:ea typeface="+mn-ea"/>
                <a:cs typeface="맑은 고딕"/>
              </a:rPr>
              <a:t>phản hồi</a:t>
            </a:r>
            <a:r>
              <a:rPr lang="vi-VN" sz="1200" b="0" i="0" dirty="0">
                <a:solidFill>
                  <a:schemeClr val="tx1"/>
                </a:solidFill>
                <a:latin typeface="Arial"/>
                <a:ea typeface="+mn-ea"/>
                <a:cs typeface="맑은 고딕"/>
              </a:rPr>
              <a:t> sẽ xử lý tầng người dùng. Mã này bắt chước cách yêu cầu và </a:t>
            </a:r>
            <a:r>
              <a:rPr lang="vi-VN" sz="1200" b="1" i="0" dirty="0">
                <a:solidFill>
                  <a:schemeClr val="tx1"/>
                </a:solidFill>
                <a:latin typeface="Arial"/>
                <a:ea typeface="+mn-ea"/>
                <a:cs typeface="맑은 고딕"/>
              </a:rPr>
              <a:t>phản hồi</a:t>
            </a:r>
            <a:r>
              <a:rPr lang="vi-VN" sz="1200" b="0" i="0" dirty="0">
                <a:solidFill>
                  <a:schemeClr val="tx1"/>
                </a:solidFill>
                <a:latin typeface="Arial"/>
                <a:ea typeface="+mn-ea"/>
                <a:cs typeface="맑은 고딕"/>
              </a:rPr>
              <a:t> như HTTP thông thường bằng các phương thức và </a:t>
            </a:r>
            <a:r>
              <a:rPr lang="vi-VN" sz="1200" i="0" dirty="0">
                <a:solidFill>
                  <a:schemeClr val="tx1"/>
                </a:solidFill>
                <a:latin typeface="Arial"/>
                <a:ea typeface="+mn-ea"/>
                <a:cs typeface="맑은 고딕"/>
              </a:rPr>
              <a:t>mã </a:t>
            </a:r>
            <a:r>
              <a:rPr lang="vi-VN" sz="1200" b="1" i="0" dirty="0">
                <a:solidFill>
                  <a:schemeClr val="tx1"/>
                </a:solidFill>
                <a:latin typeface="Arial"/>
                <a:ea typeface="+mn-ea"/>
                <a:cs typeface="맑은 고딕"/>
              </a:rPr>
              <a:t>phản hồi</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sử dụng UDP để trao đổi giao tiếp. ... </a:t>
            </a:r>
            <a:r>
              <a:rPr lang="vi-VN" sz="1200" i="0" dirty="0">
                <a:solidFill>
                  <a:schemeClr val="tx1"/>
                </a:solidFill>
                <a:latin typeface="Arial"/>
                <a:ea typeface="+mn-ea"/>
                <a:cs typeface="맑은 고딕"/>
              </a:rPr>
              <a:t>ID </a:t>
            </a:r>
            <a:r>
              <a:rPr lang="vi-VN" sz="1200" b="1" i="0" dirty="0">
                <a:solidFill>
                  <a:schemeClr val="tx1"/>
                </a:solidFill>
                <a:latin typeface="Arial"/>
                <a:ea typeface="+mn-ea"/>
                <a:cs typeface="맑은 고딕"/>
              </a:rPr>
              <a:t>Thông điệp</a:t>
            </a:r>
            <a:r>
              <a:rPr lang="vi-VN" sz="1200" b="0" i="0" dirty="0">
                <a:solidFill>
                  <a:schemeClr val="tx1"/>
                </a:solidFill>
                <a:latin typeface="Arial"/>
                <a:ea typeface="+mn-ea"/>
                <a:cs typeface="맑은 고딕"/>
              </a:rPr>
              <a:t> phải là số độc nhất và được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sử dụng để phát hiện trùng lặp.</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117</a:t>
            </a:fld>
            <a:endParaRPr lang="ko-KR" altLang="en-US"/>
          </a:p>
        </p:txBody>
      </p:sp>
    </p:spTree>
    <p:extLst>
      <p:ext uri="{BB962C8B-B14F-4D97-AF65-F5344CB8AC3E}">
        <p14:creationId xmlns:p14="http://schemas.microsoft.com/office/powerpoint/2010/main" val="18984370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118</a:t>
            </a:fld>
            <a:endParaRPr lang="ko-KR" altLang="en-US"/>
          </a:p>
        </p:txBody>
      </p:sp>
    </p:spTree>
    <p:extLst>
      <p:ext uri="{BB962C8B-B14F-4D97-AF65-F5344CB8AC3E}">
        <p14:creationId xmlns:p14="http://schemas.microsoft.com/office/powerpoint/2010/main" val="18662144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119</a:t>
            </a:fld>
            <a:endParaRPr lang="ko-KR" altLang="en-US"/>
          </a:p>
        </p:txBody>
      </p:sp>
    </p:spTree>
    <p:extLst>
      <p:ext uri="{BB962C8B-B14F-4D97-AF65-F5344CB8AC3E}">
        <p14:creationId xmlns:p14="http://schemas.microsoft.com/office/powerpoint/2010/main" val="19578943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cho phép các thiết bị giao tiếp qua mạng Internet. ... </a:t>
            </a:r>
            <a:r>
              <a:rPr lang="vi-VN" sz="1200" b="1" i="0" dirty="0">
                <a:solidFill>
                  <a:schemeClr val="tx1"/>
                </a:solidFill>
                <a:latin typeface="Arial"/>
                <a:ea typeface="+mn-ea"/>
                <a:cs typeface="맑은 고딕"/>
              </a:rPr>
              <a:t>CoAP</a:t>
            </a:r>
            <a:r>
              <a:rPr lang="vi-VN" sz="1200" b="0" i="0" dirty="0">
                <a:solidFill>
                  <a:schemeClr val="tx1"/>
                </a:solidFill>
                <a:latin typeface="Arial"/>
                <a:ea typeface="+mn-ea"/>
                <a:cs typeface="맑은 고딕"/>
              </a:rPr>
              <a:t> là một phiên bản đơn giản của giao thức HTTP chạy trên UDP để tiết kiệm băng thông. Nhóm </a:t>
            </a:r>
            <a:r>
              <a:rPr lang="vi-VN" sz="1200" b="1" i="0" dirty="0">
                <a:solidFill>
                  <a:schemeClr val="tx1"/>
                </a:solidFill>
                <a:latin typeface="Arial"/>
                <a:ea typeface="+mn-ea"/>
                <a:cs typeface="맑은 고딕"/>
              </a:rPr>
              <a:t>đặc trách</a:t>
            </a:r>
            <a:r>
              <a:rPr lang="vi-VN" sz="1200" b="0" i="0" dirty="0">
                <a:solidFill>
                  <a:schemeClr val="tx1"/>
                </a:solidFill>
                <a:latin typeface="Arial"/>
                <a:ea typeface="+mn-ea"/>
                <a:cs typeface="맑은 고딕"/>
              </a:rPr>
              <a:t> Internet Engineering Task Force Constrained RESTful environments (IETF CoRE) đã hoàn thành </a:t>
            </a:r>
            <a:r>
              <a:rPr lang="vi-VN" sz="1200" b="1" i="0" dirty="0">
                <a:solidFill>
                  <a:schemeClr val="tx1"/>
                </a:solidFill>
                <a:latin typeface="Arial"/>
                <a:ea typeface="+mn-ea"/>
                <a:cs typeface="맑은 고딕"/>
              </a:rPr>
              <a:t>nhiệm vụ</a:t>
            </a:r>
            <a:r>
              <a:rPr lang="vi-VN" sz="1200" b="0" i="0" dirty="0">
                <a:solidFill>
                  <a:schemeClr val="tx1"/>
                </a:solidFill>
                <a:latin typeface="Arial"/>
                <a:ea typeface="+mn-ea"/>
                <a:cs typeface="맑은 고딕"/>
              </a:rPr>
              <a:t> chính là chuẩn hóa </a:t>
            </a:r>
            <a:r>
              <a:rPr lang="vi-VN" sz="1200" b="1" i="0" dirty="0">
                <a:solidFill>
                  <a:schemeClr val="tx1"/>
                </a:solidFill>
                <a:latin typeface="Arial"/>
                <a:ea typeface="+mn-ea"/>
                <a:cs typeface="맑은 고딕"/>
              </a:rPr>
              <a:t>CoAP</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120</a:t>
            </a:fld>
            <a:endParaRPr lang="ko-KR" altLang="en-US"/>
          </a:p>
        </p:txBody>
      </p:sp>
    </p:spTree>
    <p:extLst>
      <p:ext uri="{BB962C8B-B14F-4D97-AF65-F5344CB8AC3E}">
        <p14:creationId xmlns:p14="http://schemas.microsoft.com/office/powerpoint/2010/main" val="37887377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121</a:t>
            </a:fld>
            <a:endParaRPr lang="ko-KR" altLang="en-US"/>
          </a:p>
        </p:txBody>
      </p:sp>
    </p:spTree>
    <p:extLst>
      <p:ext uri="{BB962C8B-B14F-4D97-AF65-F5344CB8AC3E}">
        <p14:creationId xmlns:p14="http://schemas.microsoft.com/office/powerpoint/2010/main" val="262095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b="1" dirty="0"/>
              <a:t>Bộ định tuyến</a:t>
            </a:r>
          </a:p>
          <a:p>
            <a:pPr marL="171450" indent="-171450">
              <a:buFont typeface="Wingdings" panose="05000000000000000000" pitchFamily="2" charset="2"/>
              <a:buChar char="§"/>
            </a:pPr>
            <a:endParaRPr lang="en-US" altLang="ko-KR" dirty="0"/>
          </a:p>
          <a:p>
            <a:pPr marL="0" indent="0">
              <a:buFont typeface="Wingdings" panose="05000000000000000000" pitchFamily="2" charset="2"/>
              <a:buNone/>
            </a:pPr>
            <a:r>
              <a:rPr lang="vi-VN" sz="1200" b="1" i="0" dirty="0">
                <a:solidFill>
                  <a:schemeClr val="tx1"/>
                </a:solidFill>
                <a:latin typeface="Arial"/>
                <a:ea typeface="+mn-ea"/>
                <a:cs typeface="맑은 고딕"/>
              </a:rPr>
              <a:t>Bộ định tuyến</a:t>
            </a:r>
            <a:r>
              <a:rPr lang="vi-VN" sz="1200" b="0" i="0" dirty="0">
                <a:solidFill>
                  <a:schemeClr val="tx1"/>
                </a:solidFill>
                <a:latin typeface="Arial"/>
                <a:ea typeface="+mn-ea"/>
                <a:cs typeface="맑은 고딕"/>
              </a:rPr>
              <a:t> là một thiết bị mạng có chức năng chuyển tiếp các gói dữ liệu giữa các mạng máy tính. Bộ định tuyến điều hướng lưu lượng trên mạng Internet. Các dữ liệu được gửi qua mạng Internet, ví dụ như trang web hoặc email, là các gói dữ liệu.</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a:t>
            </a:fld>
            <a:endParaRPr lang="ko-KR" altLang="en-US"/>
          </a:p>
        </p:txBody>
      </p:sp>
    </p:spTree>
    <p:extLst>
      <p:ext uri="{BB962C8B-B14F-4D97-AF65-F5344CB8AC3E}">
        <p14:creationId xmlns:p14="http://schemas.microsoft.com/office/powerpoint/2010/main" val="17386140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1" i="0" dirty="0">
                <a:solidFill>
                  <a:schemeClr val="tx1"/>
                </a:solidFill>
                <a:latin typeface="Arial"/>
                <a:ea typeface="+mn-ea"/>
                <a:cs typeface="맑은 고딕"/>
              </a:rPr>
              <a:t>So sánh</a:t>
            </a:r>
          </a:p>
          <a:p>
            <a:pPr marL="171450" indent="-171450">
              <a:buFont typeface="Wingdings" panose="05000000000000000000" pitchFamily="2" charset="2"/>
              <a:buChar char="§"/>
            </a:pPr>
            <a:endParaRPr lang="en-US" altLang="ko-KR" sz="1200" b="1" i="0" kern="1200" dirty="0">
              <a:solidFill>
                <a:schemeClr val="tx1"/>
              </a:solidFill>
              <a:effectLst/>
              <a:latin typeface="+mn-lt"/>
              <a:ea typeface="+mn-ea"/>
              <a:cs typeface="맑은 고딕"/>
            </a:endParaRPr>
          </a:p>
          <a:p>
            <a:pPr marL="171450" indent="-171450">
              <a:buFont typeface="Arial" panose="020B0604020202020204" pitchFamily="34" charset="0"/>
              <a:buChar char="•"/>
            </a:pPr>
            <a:r>
              <a:rPr lang="vi-VN" sz="1200" b="0" i="0" dirty="0">
                <a:solidFill>
                  <a:schemeClr val="tx1"/>
                </a:solidFill>
                <a:latin typeface="Arial"/>
                <a:ea typeface="+mn-ea"/>
                <a:cs typeface="맑은 고딕"/>
              </a:rPr>
              <a:t>MQTT và CoAP đều hữu ích trong vai trò là giao thức IoT nhưng hai giao thức này vẫn có những điểm khác nhau cơ bản.</a:t>
            </a:r>
          </a:p>
          <a:p>
            <a:r>
              <a:rPr lang="vi-VN" sz="1200" b="0" i="0" dirty="0">
                <a:solidFill>
                  <a:schemeClr val="tx1"/>
                </a:solidFill>
                <a:latin typeface="Arial"/>
                <a:ea typeface="+mn-ea"/>
                <a:cs typeface="맑은 고딕"/>
              </a:rPr>
              <a:t>MQTT là một giao thức truyền thông đa điểm - đa điểm để truyền thông điệp giữa nhiều máy khách thông qua một broker trung tâm. Giao thức này tách bên sản xuất và bên tiêu thụ bằng cách để cho các máy khách xuất bản và sau đó để broker quyết định sẽ định tuyến và sao chép thông điệp ở vị trí nào. Dù MQTT có hỗ trợ tính ổn định của dữ liệu nhưng giao thức này hỗ trợ tốt nhất trong vai trò là một kênh giao tiếp cho dữ liệu trực tiếp.</a:t>
            </a:r>
          </a:p>
          <a:p>
            <a:pPr marL="171450" indent="-171450">
              <a:buFont typeface="Arial" panose="020B0604020202020204" pitchFamily="34" charset="0"/>
              <a:buChar char="•"/>
            </a:pPr>
            <a:endParaRPr lang="en-US" altLang="ko-KR" sz="1200" b="0" i="0" kern="1200" dirty="0">
              <a:solidFill>
                <a:schemeClr val="tx1"/>
              </a:solidFill>
              <a:effectLst/>
              <a:latin typeface="+mn-lt"/>
              <a:ea typeface="+mn-ea"/>
              <a:cs typeface="맑은 고딕"/>
            </a:endParaRPr>
          </a:p>
          <a:p>
            <a:pPr marL="171450" indent="-171450">
              <a:buFont typeface="Arial" panose="020B0604020202020204" pitchFamily="34" charset="0"/>
              <a:buChar char="•"/>
            </a:pPr>
            <a:r>
              <a:rPr lang="vi-VN" sz="1200" b="0" i="0" dirty="0">
                <a:solidFill>
                  <a:schemeClr val="tx1"/>
                </a:solidFill>
                <a:latin typeface="Arial"/>
                <a:ea typeface="+mn-ea"/>
                <a:cs typeface="맑은 고딕"/>
              </a:rPr>
              <a:t>CoAP chủ yếu là một giao thức một - một để truyền các thông tin trạng thái giữa máy khách và máy chủ. Dù giao thức này hỗ trợ theo dõi tài nguyên, CoAP phù hợp nhất với một mô hình trao đổi trạng thái không phụ thuộc hoàn toàn vào sự kiện.</a:t>
            </a:r>
          </a:p>
          <a:p>
            <a:pPr marL="171450" indent="-171450">
              <a:buFont typeface="Arial" panose="020B0604020202020204" pitchFamily="34" charset="0"/>
              <a:buChar char="•"/>
            </a:pPr>
            <a:r>
              <a:rPr lang="vi-VN" sz="1200" b="0" i="0" dirty="0">
                <a:solidFill>
                  <a:schemeClr val="tx1"/>
                </a:solidFill>
                <a:latin typeface="Arial"/>
                <a:ea typeface="+mn-ea"/>
                <a:cs typeface="맑은 고딕"/>
              </a:rPr>
              <a:t>Các máy khách MQTT tạo ra một kết nối TCP lâu dài đến một broker. Điều này thường không gây ra vấn đề gì đối với các thiết bị ở sau NAT. Các máy khách và máy chủ trong CoAP đều gửi và nhận các gói tin UDP. Trong các môi trường NAT, kỹ thuật tunnelling hoặc chuyển tiếp cổng có thể được sử dụng để cho phép CoAP hoặc các thiết bị kết nối đến trung tâm thu phát tín hiệu như trong LWM2M.</a:t>
            </a:r>
          </a:p>
          <a:p>
            <a:pPr marL="171450" indent="-171450">
              <a:buFont typeface="Arial" panose="020B0604020202020204" pitchFamily="34" charset="0"/>
              <a:buChar char="•"/>
            </a:pPr>
            <a:r>
              <a:rPr lang="vi-VN" sz="1200" b="0" i="0" dirty="0">
                <a:solidFill>
                  <a:schemeClr val="tx1"/>
                </a:solidFill>
                <a:latin typeface="Arial"/>
                <a:ea typeface="+mn-ea"/>
                <a:cs typeface="맑은 고딕"/>
              </a:rPr>
              <a:t>MQTT không hỗ trợ dán nhãn cho thông điệp về kiểu hoặc siêu dữ liệu khác để máy khách hiểu được thông điệp đó. Các thông điệp MQTT có thể được sử dụng cho bất kỳ mục đích nào nhưng tất cả máy khách phải biết trước định dạng thông điệp để cho phép giao tiếp. Ngược lại, CoAP cung cấp sẵn hỗ trợ về thỏa thuận và khám phá nội dung để các thiết bị thăm dò lẫn nhau để tìm cách trao đổi dữ liệu.</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122</a:t>
            </a:fld>
            <a:endParaRPr lang="ko-KR" altLang="en-US"/>
          </a:p>
        </p:txBody>
      </p:sp>
    </p:spTree>
    <p:extLst>
      <p:ext uri="{BB962C8B-B14F-4D97-AF65-F5344CB8AC3E}">
        <p14:creationId xmlns:p14="http://schemas.microsoft.com/office/powerpoint/2010/main" val="13310057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123</a:t>
            </a:fld>
            <a:endParaRPr lang="ko-KR" altLang="en-US"/>
          </a:p>
        </p:txBody>
      </p:sp>
    </p:spTree>
    <p:extLst>
      <p:ext uri="{BB962C8B-B14F-4D97-AF65-F5344CB8AC3E}">
        <p14:creationId xmlns:p14="http://schemas.microsoft.com/office/powerpoint/2010/main" val="21334637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HTTP</a:t>
            </a:r>
            <a:r>
              <a:rPr lang="vi-VN" sz="1200" b="0" i="0" dirty="0">
                <a:solidFill>
                  <a:schemeClr val="tx1"/>
                </a:solidFill>
                <a:latin typeface="Arial"/>
                <a:ea typeface="+mn-ea"/>
                <a:cs typeface="맑은 고딕"/>
              </a:rPr>
              <a:t> và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 là các giao thức được sử dụng để truyền/trả dữ liệu. </a:t>
            </a:r>
            <a:r>
              <a:rPr lang="vi-VN" sz="1200" b="1" i="0" dirty="0">
                <a:solidFill>
                  <a:schemeClr val="tx1"/>
                </a:solidFill>
                <a:latin typeface="Arial"/>
                <a:ea typeface="+mn-ea"/>
                <a:cs typeface="맑은 고딕"/>
              </a:rPr>
              <a:t>HTTP</a:t>
            </a:r>
            <a:r>
              <a:rPr lang="vi-VN" sz="1200" b="0" i="0" dirty="0">
                <a:solidFill>
                  <a:schemeClr val="tx1"/>
                </a:solidFill>
                <a:latin typeface="Arial"/>
                <a:ea typeface="+mn-ea"/>
                <a:cs typeface="맑은 고딕"/>
              </a:rPr>
              <a:t> là một giao thức truyền thông đơn hướng trong khi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 là giao thức hai hướng. Bất cứ khi nào một yêu cầu được tạo thông qua </a:t>
            </a:r>
            <a:r>
              <a:rPr lang="vi-VN" sz="1200" b="1" i="0" dirty="0">
                <a:solidFill>
                  <a:schemeClr val="tx1"/>
                </a:solidFill>
                <a:latin typeface="Arial"/>
                <a:ea typeface="+mn-ea"/>
                <a:cs typeface="맑은 고딕"/>
              </a:rPr>
              <a:t>HTTP</a:t>
            </a:r>
            <a:r>
              <a:rPr lang="vi-VN" sz="1200" b="0" i="0" dirty="0">
                <a:solidFill>
                  <a:schemeClr val="tx1"/>
                </a:solidFill>
                <a:latin typeface="Arial"/>
                <a:ea typeface="+mn-ea"/>
                <a:cs typeface="맑은 고딕"/>
              </a:rPr>
              <a:t>, giao thức này sẽ tạo ra một kết nối ở máy khách (trình duyệt) và đóng kết nối đó ngay khi nhận được phản hồi từ máy chủ.</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124</a:t>
            </a:fld>
            <a:endParaRPr lang="ko-KR" altLang="en-US"/>
          </a:p>
        </p:txBody>
      </p:sp>
    </p:spTree>
    <p:extLst>
      <p:ext uri="{BB962C8B-B14F-4D97-AF65-F5344CB8AC3E}">
        <p14:creationId xmlns:p14="http://schemas.microsoft.com/office/powerpoint/2010/main" val="371740792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WebSocket cung cấp kết nối bền vững giữa một máy khách và máy chủ. Cả hai bên có thể sử dụng để gửi dữ liệu bất kỳ lúc nào. Máy khách thiết lập một kết nối đến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 thông qua một quá trình gọi là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 handshake.</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125</a:t>
            </a:fld>
            <a:endParaRPr lang="ko-KR" altLang="en-US"/>
          </a:p>
        </p:txBody>
      </p:sp>
    </p:spTree>
    <p:extLst>
      <p:ext uri="{BB962C8B-B14F-4D97-AF65-F5344CB8AC3E}">
        <p14:creationId xmlns:p14="http://schemas.microsoft.com/office/powerpoint/2010/main" val="31122343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WebSocket cung cấp kết nối bền vững giữa một máy khách và máy chủ. Cả hai bên có thể sử dụng để gửi dữ liệu bất kỳ lúc nào. Máy khách thiết lập một kết nối đến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 thông qua một quá trình gọi là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 handshake. Quá trình này bắt đầu bằng việc máy khách gửi một yêu cầu HTTP thông thường đến máy chủ.</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126</a:t>
            </a:fld>
            <a:endParaRPr lang="ko-KR" altLang="en-US"/>
          </a:p>
        </p:txBody>
      </p:sp>
    </p:spTree>
    <p:extLst>
      <p:ext uri="{BB962C8B-B14F-4D97-AF65-F5344CB8AC3E}">
        <p14:creationId xmlns:p14="http://schemas.microsoft.com/office/powerpoint/2010/main" val="690840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Để </a:t>
            </a:r>
            <a:r>
              <a:rPr lang="vi-VN" sz="1200" b="1" i="0" dirty="0">
                <a:solidFill>
                  <a:schemeClr val="tx1"/>
                </a:solidFill>
                <a:latin typeface="Arial"/>
                <a:ea typeface="+mn-ea"/>
                <a:cs typeface="맑은 고딕"/>
              </a:rPr>
              <a:t>gửi</a:t>
            </a:r>
            <a:r>
              <a:rPr lang="vi-VN" sz="1200" b="0" i="0" dirty="0">
                <a:solidFill>
                  <a:schemeClr val="tx1"/>
                </a:solidFill>
                <a:latin typeface="Arial"/>
                <a:ea typeface="+mn-ea"/>
                <a:cs typeface="맑은 고딕"/>
              </a:rPr>
              <a:t> một </a:t>
            </a:r>
            <a:r>
              <a:rPr lang="vi-VN" sz="1200" b="1" i="0" dirty="0">
                <a:solidFill>
                  <a:schemeClr val="tx1"/>
                </a:solidFill>
                <a:latin typeface="Arial"/>
                <a:ea typeface="+mn-ea"/>
                <a:cs typeface="맑은 고딕"/>
              </a:rPr>
              <a:t>thông điệp thông qua</a:t>
            </a:r>
            <a:r>
              <a:rPr lang="vi-VN" sz="1200" b="0" i="0" dirty="0">
                <a:solidFill>
                  <a:schemeClr val="tx1"/>
                </a:solidFill>
                <a:latin typeface="Arial"/>
                <a:ea typeface="+mn-ea"/>
                <a:cs typeface="맑은 고딕"/>
              </a:rPr>
              <a:t>kết nối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 bạn gọi phương thức</a:t>
            </a:r>
            <a:r>
              <a:rPr lang="vi-VN" sz="1200" i="0" dirty="0">
                <a:solidFill>
                  <a:schemeClr val="tx1"/>
                </a:solidFill>
                <a:latin typeface="Arial"/>
                <a:ea typeface="+mn-ea"/>
                <a:cs typeface="맑은 고딕"/>
              </a:rPr>
              <a:t> </a:t>
            </a:r>
            <a:r>
              <a:rPr lang="vi-VN" sz="1200" b="1" i="0" dirty="0">
                <a:solidFill>
                  <a:schemeClr val="tx1"/>
                </a:solidFill>
                <a:latin typeface="Arial"/>
                <a:ea typeface="+mn-ea"/>
                <a:cs typeface="맑은 고딕"/>
              </a:rPr>
              <a:t>gửi</a:t>
            </a:r>
            <a:r>
              <a:rPr lang="vi-VN" sz="1200" b="0" i="0" dirty="0">
                <a:solidFill>
                  <a:schemeClr val="tx1"/>
                </a:solidFill>
                <a:latin typeface="Arial"/>
                <a:ea typeface="+mn-ea"/>
                <a:cs typeface="맑은 고딕"/>
              </a:rPr>
              <a:t>() trên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 đưa vào dữ liệu bạn muốn trao đổi. Socket.</a:t>
            </a:r>
            <a:r>
              <a:rPr lang="vi-VN" sz="1200" b="1" i="0" dirty="0">
                <a:solidFill>
                  <a:schemeClr val="tx1"/>
                </a:solidFill>
                <a:latin typeface="Arial"/>
                <a:ea typeface="+mn-ea"/>
                <a:cs typeface="맑은 고딕"/>
              </a:rPr>
              <a:t>send</a:t>
            </a:r>
            <a:r>
              <a:rPr lang="vi-VN" sz="1200" b="0" i="0" dirty="0">
                <a:solidFill>
                  <a:schemeClr val="tx1"/>
                </a:solidFill>
                <a:latin typeface="Arial"/>
                <a:ea typeface="+mn-ea"/>
                <a:cs typeface="맑은 고딕"/>
              </a:rPr>
              <a:t>(data); Bạn có thể </a:t>
            </a:r>
            <a:r>
              <a:rPr lang="vi-VN" sz="1200" b="1" i="0" dirty="0">
                <a:solidFill>
                  <a:schemeClr val="tx1"/>
                </a:solidFill>
                <a:latin typeface="Arial"/>
                <a:ea typeface="+mn-ea"/>
                <a:cs typeface="맑은 고딕"/>
              </a:rPr>
              <a:t>gửi</a:t>
            </a:r>
            <a:r>
              <a:rPr lang="vi-VN" sz="1200" b="0" i="0" dirty="0">
                <a:solidFill>
                  <a:schemeClr val="tx1"/>
                </a:solidFill>
                <a:latin typeface="Arial"/>
                <a:ea typeface="+mn-ea"/>
                <a:cs typeface="맑은 고딕"/>
              </a:rPr>
              <a:t> dữ liệu văn bản hoặc nhị phân </a:t>
            </a:r>
            <a:r>
              <a:rPr lang="vi-VN" sz="1200" b="1" i="0" dirty="0">
                <a:solidFill>
                  <a:schemeClr val="tx1"/>
                </a:solidFill>
                <a:latin typeface="Arial"/>
                <a:ea typeface="+mn-ea"/>
                <a:cs typeface="맑은 고딕"/>
              </a:rPr>
              <a:t>qua</a:t>
            </a:r>
            <a:r>
              <a:rPr lang="vi-VN" sz="1200" b="0" i="0" dirty="0">
                <a:solidFill>
                  <a:schemeClr val="tx1"/>
                </a:solidFill>
                <a:latin typeface="Arial"/>
                <a:ea typeface="+mn-ea"/>
                <a:cs typeface="맑은 고딕"/>
              </a:rPr>
              <a:t> một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a:t>
            </a: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127</a:t>
            </a:fld>
            <a:endParaRPr lang="ko-KR" altLang="en-US"/>
          </a:p>
        </p:txBody>
      </p:sp>
    </p:spTree>
    <p:extLst>
      <p:ext uri="{BB962C8B-B14F-4D97-AF65-F5344CB8AC3E}">
        <p14:creationId xmlns:p14="http://schemas.microsoft.com/office/powerpoint/2010/main" val="24776224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Tóm tắt. </a:t>
            </a:r>
            <a:r>
              <a:rPr lang="vi-VN" sz="1200" b="1" i="0" dirty="0">
                <a:solidFill>
                  <a:schemeClr val="tx1"/>
                </a:solidFill>
                <a:latin typeface="Arial"/>
                <a:ea typeface="+mn-ea"/>
                <a:cs typeface="맑은 고딕"/>
              </a:rPr>
              <a:t>WebSocket</a:t>
            </a:r>
            <a:r>
              <a:rPr lang="vi-VN" sz="1200" b="0" i="0" dirty="0">
                <a:solidFill>
                  <a:schemeClr val="tx1"/>
                </a:solidFill>
                <a:latin typeface="Arial"/>
                <a:ea typeface="+mn-ea"/>
                <a:cs typeface="맑은 고딕"/>
              </a:rPr>
              <a:t> là một </a:t>
            </a:r>
            <a:r>
              <a:rPr lang="vi-VN" sz="1200" b="1" i="0" dirty="0">
                <a:solidFill>
                  <a:schemeClr val="tx1"/>
                </a:solidFill>
                <a:latin typeface="Arial"/>
                <a:ea typeface="+mn-ea"/>
                <a:cs typeface="맑은 고딕"/>
              </a:rPr>
              <a:t>API</a:t>
            </a:r>
            <a:r>
              <a:rPr lang="vi-VN" sz="1200" b="0" i="0" dirty="0">
                <a:solidFill>
                  <a:schemeClr val="tx1"/>
                </a:solidFill>
                <a:latin typeface="Arial"/>
                <a:ea typeface="+mn-ea"/>
                <a:cs typeface="맑은 고딕"/>
              </a:rPr>
              <a:t> viết bằng ngôn ngữ lập trình JavaScript và là một giao thức đi kèm để tạo ra "</a:t>
            </a:r>
            <a:r>
              <a:rPr lang="vi-VN" sz="1200" b="1" i="0" dirty="0">
                <a:solidFill>
                  <a:schemeClr val="tx1"/>
                </a:solidFill>
                <a:latin typeface="Arial"/>
                <a:ea typeface="+mn-ea"/>
                <a:cs typeface="맑은 고딕"/>
              </a:rPr>
              <a:t>các ổ cắm web</a:t>
            </a:r>
            <a:r>
              <a:rPr lang="vi-VN" sz="1200" b="0" i="0" dirty="0">
                <a:solidFill>
                  <a:schemeClr val="tx1"/>
                </a:solidFill>
                <a:latin typeface="Arial"/>
                <a:ea typeface="+mn-ea"/>
                <a:cs typeface="맑은 고딕"/>
              </a:rPr>
              <a:t>" có khả năng giao tiếp song công hai hướng trên một kết nối TCP bền vững (</a:t>
            </a:r>
            <a:r>
              <a:rPr lang="vi-VN" sz="1200" b="1" i="0" dirty="0">
                <a:solidFill>
                  <a:schemeClr val="tx1"/>
                </a:solidFill>
                <a:latin typeface="Arial"/>
                <a:ea typeface="+mn-ea"/>
                <a:cs typeface="맑은 고딕"/>
              </a:rPr>
              <a:t>socket</a:t>
            </a:r>
            <a:r>
              <a:rPr lang="vi-VN" sz="1200" b="0" i="0" dirty="0">
                <a:solidFill>
                  <a:schemeClr val="tx1"/>
                </a:solidFill>
                <a:latin typeface="Arial"/>
                <a:ea typeface="+mn-ea"/>
                <a:cs typeface="맑은 고딕"/>
              </a:rPr>
              <a:t>). Kết thúc.</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128</a:t>
            </a:fld>
            <a:endParaRPr lang="ko-KR" altLang="en-US"/>
          </a:p>
        </p:txBody>
      </p:sp>
    </p:spTree>
    <p:extLst>
      <p:ext uri="{BB962C8B-B14F-4D97-AF65-F5344CB8AC3E}">
        <p14:creationId xmlns:p14="http://schemas.microsoft.com/office/powerpoint/2010/main" val="19170316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129</a:t>
            </a:fld>
            <a:endParaRPr lang="ko-KR" altLang="en-US"/>
          </a:p>
        </p:txBody>
      </p:sp>
    </p:spTree>
    <p:extLst>
      <p:ext uri="{BB962C8B-B14F-4D97-AF65-F5344CB8AC3E}">
        <p14:creationId xmlns:p14="http://schemas.microsoft.com/office/powerpoint/2010/main" val="35996870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130</a:t>
            </a:fld>
            <a:endParaRPr lang="ko-KR" altLang="en-US"/>
          </a:p>
        </p:txBody>
      </p:sp>
    </p:spTree>
    <p:extLst>
      <p:ext uri="{BB962C8B-B14F-4D97-AF65-F5344CB8AC3E}">
        <p14:creationId xmlns:p14="http://schemas.microsoft.com/office/powerpoint/2010/main" val="178338689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131</a:t>
            </a:fld>
            <a:endParaRPr lang="ko-KR" altLang="en-US"/>
          </a:p>
        </p:txBody>
      </p:sp>
    </p:spTree>
    <p:extLst>
      <p:ext uri="{BB962C8B-B14F-4D97-AF65-F5344CB8AC3E}">
        <p14:creationId xmlns:p14="http://schemas.microsoft.com/office/powerpoint/2010/main" val="3467145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Gateway</a:t>
            </a:r>
            <a:r>
              <a:rPr lang="vi-VN" sz="1200" b="0" i="0" dirty="0">
                <a:solidFill>
                  <a:schemeClr val="tx1"/>
                </a:solidFill>
                <a:latin typeface="Arial"/>
                <a:ea typeface="+mn-ea"/>
                <a:cs typeface="맑은 고딕"/>
              </a:rPr>
              <a:t> là một điểm mạng </a:t>
            </a:r>
            <a:r>
              <a:rPr lang="vi-VN" sz="1200" b="1" i="0" dirty="0">
                <a:solidFill>
                  <a:schemeClr val="tx1"/>
                </a:solidFill>
                <a:latin typeface="Arial"/>
                <a:ea typeface="+mn-ea"/>
                <a:cs typeface="맑은 고딕"/>
              </a:rPr>
              <a:t>có chức năng</a:t>
            </a:r>
            <a:r>
              <a:rPr lang="vi-VN" sz="1200" b="0" i="0" dirty="0">
                <a:solidFill>
                  <a:schemeClr val="tx1"/>
                </a:solidFill>
                <a:latin typeface="Arial"/>
                <a:ea typeface="+mn-ea"/>
                <a:cs typeface="맑은 고딕"/>
              </a:rPr>
              <a:t> truy cập một mạng khác. ... Trong các tổ chức lớn, các nút </a:t>
            </a:r>
            <a:r>
              <a:rPr lang="vi-VN" sz="1200" b="1" i="0" dirty="0">
                <a:solidFill>
                  <a:schemeClr val="tx1"/>
                </a:solidFill>
                <a:latin typeface="Arial"/>
                <a:ea typeface="+mn-ea"/>
                <a:cs typeface="맑은 고딕"/>
              </a:rPr>
              <a:t>gateway</a:t>
            </a:r>
            <a:r>
              <a:rPr lang="vi-VN" sz="1200" b="0" i="0" dirty="0">
                <a:solidFill>
                  <a:schemeClr val="tx1"/>
                </a:solidFill>
                <a:latin typeface="Arial"/>
                <a:ea typeface="+mn-ea"/>
                <a:cs typeface="맑은 고딕"/>
              </a:rPr>
              <a:t> là nơi để máy tính kiểm soát lưu lượng giữa các mạng trong tổ chức. </a:t>
            </a:r>
            <a:r>
              <a:rPr lang="vi-VN" sz="1200" i="0" dirty="0">
                <a:solidFill>
                  <a:schemeClr val="tx1"/>
                </a:solidFill>
                <a:latin typeface="Arial"/>
                <a:ea typeface="+mn-ea"/>
                <a:cs typeface="맑은 고딕"/>
              </a:rPr>
              <a:t>Tương tự</a:t>
            </a:r>
            <a:r>
              <a:rPr lang="vi-VN" sz="1200" b="0" i="0" dirty="0">
                <a:solidFill>
                  <a:schemeClr val="tx1"/>
                </a:solidFill>
                <a:latin typeface="Arial"/>
                <a:ea typeface="+mn-ea"/>
                <a:cs typeface="맑은 고딕"/>
              </a:rPr>
              <a:t>, máy tính được ISP sử dụng để kết nối cùng lúc nhiều người dùng với mạng Internet chính là các nút </a:t>
            </a:r>
            <a:r>
              <a:rPr lang="vi-VN" sz="1200" b="1" i="0" dirty="0">
                <a:solidFill>
                  <a:schemeClr val="tx1"/>
                </a:solidFill>
                <a:latin typeface="Arial"/>
                <a:ea typeface="+mn-ea"/>
                <a:cs typeface="맑은 고딕"/>
              </a:rPr>
              <a:t>gateway</a:t>
            </a:r>
            <a:r>
              <a:rPr lang="vi-VN" sz="1200" i="0" dirty="0">
                <a:solidFill>
                  <a:schemeClr val="tx1"/>
                </a:solidFill>
                <a:latin typeface="Arial"/>
                <a:ea typeface="+mn-ea"/>
                <a:cs typeface="맑은 고딕"/>
              </a:rPr>
              <a: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a:t>
            </a:fld>
            <a:endParaRPr lang="ko-KR" altLang="en-US"/>
          </a:p>
        </p:txBody>
      </p:sp>
    </p:spTree>
    <p:extLst>
      <p:ext uri="{BB962C8B-B14F-4D97-AF65-F5344CB8AC3E}">
        <p14:creationId xmlns:p14="http://schemas.microsoft.com/office/powerpoint/2010/main" val="19545845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132</a:t>
            </a:fld>
            <a:endParaRPr lang="ko-KR" altLang="en-US"/>
          </a:p>
        </p:txBody>
      </p:sp>
    </p:spTree>
    <p:extLst>
      <p:ext uri="{BB962C8B-B14F-4D97-AF65-F5344CB8AC3E}">
        <p14:creationId xmlns:p14="http://schemas.microsoft.com/office/powerpoint/2010/main" val="37032551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133</a:t>
            </a:fld>
            <a:endParaRPr lang="ko-KR" altLang="en-US"/>
          </a:p>
        </p:txBody>
      </p:sp>
    </p:spTree>
    <p:extLst>
      <p:ext uri="{BB962C8B-B14F-4D97-AF65-F5344CB8AC3E}">
        <p14:creationId xmlns:p14="http://schemas.microsoft.com/office/powerpoint/2010/main" val="15155542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134</a:t>
            </a:fld>
            <a:endParaRPr lang="ko-KR" altLang="en-US"/>
          </a:p>
        </p:txBody>
      </p:sp>
    </p:spTree>
    <p:extLst>
      <p:ext uri="{BB962C8B-B14F-4D97-AF65-F5344CB8AC3E}">
        <p14:creationId xmlns:p14="http://schemas.microsoft.com/office/powerpoint/2010/main" val="316476691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135</a:t>
            </a:fld>
            <a:endParaRPr lang="ko-KR" altLang="en-US"/>
          </a:p>
        </p:txBody>
      </p:sp>
    </p:spTree>
    <p:extLst>
      <p:ext uri="{BB962C8B-B14F-4D97-AF65-F5344CB8AC3E}">
        <p14:creationId xmlns:p14="http://schemas.microsoft.com/office/powerpoint/2010/main" val="30699951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136</a:t>
            </a:fld>
            <a:endParaRPr lang="ko-KR" altLang="en-US"/>
          </a:p>
        </p:txBody>
      </p:sp>
    </p:spTree>
    <p:extLst>
      <p:ext uri="{BB962C8B-B14F-4D97-AF65-F5344CB8AC3E}">
        <p14:creationId xmlns:p14="http://schemas.microsoft.com/office/powerpoint/2010/main" val="35617706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137</a:t>
            </a:fld>
            <a:endParaRPr lang="ko-KR" altLang="en-US"/>
          </a:p>
        </p:txBody>
      </p:sp>
    </p:spTree>
    <p:extLst>
      <p:ext uri="{BB962C8B-B14F-4D97-AF65-F5344CB8AC3E}">
        <p14:creationId xmlns:p14="http://schemas.microsoft.com/office/powerpoint/2010/main" val="2640588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138</a:t>
            </a:fld>
            <a:endParaRPr lang="ko-KR" altLang="en-US"/>
          </a:p>
        </p:txBody>
      </p:sp>
    </p:spTree>
    <p:extLst>
      <p:ext uri="{BB962C8B-B14F-4D97-AF65-F5344CB8AC3E}">
        <p14:creationId xmlns:p14="http://schemas.microsoft.com/office/powerpoint/2010/main" val="18139867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139</a:t>
            </a:fld>
            <a:endParaRPr lang="ko-KR" altLang="en-US"/>
          </a:p>
        </p:txBody>
      </p:sp>
    </p:spTree>
    <p:extLst>
      <p:ext uri="{BB962C8B-B14F-4D97-AF65-F5344CB8AC3E}">
        <p14:creationId xmlns:p14="http://schemas.microsoft.com/office/powerpoint/2010/main" val="4971424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140</a:t>
            </a:fld>
            <a:endParaRPr lang="ko-KR" altLang="en-US"/>
          </a:p>
        </p:txBody>
      </p:sp>
    </p:spTree>
    <p:extLst>
      <p:ext uri="{BB962C8B-B14F-4D97-AF65-F5344CB8AC3E}">
        <p14:creationId xmlns:p14="http://schemas.microsoft.com/office/powerpoint/2010/main" val="41419403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141</a:t>
            </a:fld>
            <a:endParaRPr lang="ko-KR" altLang="en-US"/>
          </a:p>
        </p:txBody>
      </p:sp>
    </p:spTree>
    <p:extLst>
      <p:ext uri="{BB962C8B-B14F-4D97-AF65-F5344CB8AC3E}">
        <p14:creationId xmlns:p14="http://schemas.microsoft.com/office/powerpoint/2010/main" val="303811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a:t>
            </a:fld>
            <a:endParaRPr lang="ko-KR" altLang="en-US"/>
          </a:p>
        </p:txBody>
      </p:sp>
    </p:spTree>
    <p:extLst>
      <p:ext uri="{BB962C8B-B14F-4D97-AF65-F5344CB8AC3E}">
        <p14:creationId xmlns:p14="http://schemas.microsoft.com/office/powerpoint/2010/main" val="872063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142</a:t>
            </a:fld>
            <a:endParaRPr lang="ko-KR" altLang="en-US"/>
          </a:p>
        </p:txBody>
      </p:sp>
    </p:spTree>
    <p:extLst>
      <p:ext uri="{BB962C8B-B14F-4D97-AF65-F5344CB8AC3E}">
        <p14:creationId xmlns:p14="http://schemas.microsoft.com/office/powerpoint/2010/main" val="23873578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143</a:t>
            </a:fld>
            <a:endParaRPr lang="ko-KR" altLang="en-US"/>
          </a:p>
        </p:txBody>
      </p:sp>
    </p:spTree>
    <p:extLst>
      <p:ext uri="{BB962C8B-B14F-4D97-AF65-F5344CB8AC3E}">
        <p14:creationId xmlns:p14="http://schemas.microsoft.com/office/powerpoint/2010/main" val="38267911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144</a:t>
            </a:fld>
            <a:endParaRPr lang="ko-KR" altLang="en-US"/>
          </a:p>
        </p:txBody>
      </p:sp>
    </p:spTree>
    <p:extLst>
      <p:ext uri="{BB962C8B-B14F-4D97-AF65-F5344CB8AC3E}">
        <p14:creationId xmlns:p14="http://schemas.microsoft.com/office/powerpoint/2010/main" val="38500076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145</a:t>
            </a:fld>
            <a:endParaRPr lang="ko-KR" altLang="en-US"/>
          </a:p>
        </p:txBody>
      </p:sp>
    </p:spTree>
    <p:extLst>
      <p:ext uri="{BB962C8B-B14F-4D97-AF65-F5344CB8AC3E}">
        <p14:creationId xmlns:p14="http://schemas.microsoft.com/office/powerpoint/2010/main" val="35439547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146</a:t>
            </a:fld>
            <a:endParaRPr lang="ko-KR" altLang="en-US"/>
          </a:p>
        </p:txBody>
      </p:sp>
    </p:spTree>
    <p:extLst>
      <p:ext uri="{BB962C8B-B14F-4D97-AF65-F5344CB8AC3E}">
        <p14:creationId xmlns:p14="http://schemas.microsoft.com/office/powerpoint/2010/main" val="24810756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147</a:t>
            </a:fld>
            <a:endParaRPr lang="ko-KR" altLang="en-US"/>
          </a:p>
        </p:txBody>
      </p:sp>
    </p:spTree>
    <p:extLst>
      <p:ext uri="{BB962C8B-B14F-4D97-AF65-F5344CB8AC3E}">
        <p14:creationId xmlns:p14="http://schemas.microsoft.com/office/powerpoint/2010/main" val="21046986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148</a:t>
            </a:fld>
            <a:endParaRPr lang="ko-KR" altLang="en-US"/>
          </a:p>
        </p:txBody>
      </p:sp>
    </p:spTree>
    <p:extLst>
      <p:ext uri="{BB962C8B-B14F-4D97-AF65-F5344CB8AC3E}">
        <p14:creationId xmlns:p14="http://schemas.microsoft.com/office/powerpoint/2010/main" val="5007429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149</a:t>
            </a:fld>
            <a:endParaRPr lang="ko-KR" altLang="en-US"/>
          </a:p>
        </p:txBody>
      </p:sp>
    </p:spTree>
    <p:extLst>
      <p:ext uri="{BB962C8B-B14F-4D97-AF65-F5344CB8AC3E}">
        <p14:creationId xmlns:p14="http://schemas.microsoft.com/office/powerpoint/2010/main" val="370903965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150</a:t>
            </a:fld>
            <a:endParaRPr lang="ko-KR" altLang="en-US"/>
          </a:p>
        </p:txBody>
      </p:sp>
    </p:spTree>
    <p:extLst>
      <p:ext uri="{BB962C8B-B14F-4D97-AF65-F5344CB8AC3E}">
        <p14:creationId xmlns:p14="http://schemas.microsoft.com/office/powerpoint/2010/main" val="299686512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151</a:t>
            </a:fld>
            <a:endParaRPr lang="ko-KR" altLang="en-US"/>
          </a:p>
        </p:txBody>
      </p:sp>
    </p:spTree>
    <p:extLst>
      <p:ext uri="{BB962C8B-B14F-4D97-AF65-F5344CB8AC3E}">
        <p14:creationId xmlns:p14="http://schemas.microsoft.com/office/powerpoint/2010/main" val="295944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Chuyển mạch</a:t>
            </a:r>
            <a:r>
              <a:rPr lang="vi-VN" sz="1200" b="0" i="0" dirty="0">
                <a:solidFill>
                  <a:schemeClr val="tx1"/>
                </a:solidFill>
                <a:latin typeface="Arial"/>
                <a:ea typeface="+mn-ea"/>
                <a:cs typeface="맑은 고딕"/>
              </a:rPr>
              <a:t> là phương pháp thiết lập một mạng viễn thông, trong đó hai nút mạng tạo nên một kênh giao tiếp chuyên dụng (</a:t>
            </a:r>
            <a:r>
              <a:rPr lang="vi-VN" sz="1200" b="1" i="0" dirty="0">
                <a:solidFill>
                  <a:schemeClr val="tx1"/>
                </a:solidFill>
                <a:latin typeface="Arial"/>
                <a:ea typeface="+mn-ea"/>
                <a:cs typeface="맑은 고딕"/>
              </a:rPr>
              <a:t>mạch</a:t>
            </a:r>
            <a:r>
              <a:rPr lang="vi-VN" sz="1200" b="0" i="0" dirty="0">
                <a:solidFill>
                  <a:schemeClr val="tx1"/>
                </a:solidFill>
                <a:latin typeface="Arial"/>
                <a:ea typeface="+mn-ea"/>
                <a:cs typeface="맑은 고딕"/>
              </a:rPr>
              <a:t>) qua mạng để có thể giao tiếp với </a:t>
            </a:r>
            <a:r>
              <a:rPr lang="en-US" sz="1200" b="0" i="0" dirty="0">
                <a:solidFill>
                  <a:schemeClr val="tx1"/>
                </a:solidFill>
                <a:latin typeface="Arial"/>
                <a:ea typeface="+mn-ea"/>
                <a:cs typeface="맑은 고딕"/>
              </a:rPr>
              <a:t>n</a:t>
            </a:r>
            <a:r>
              <a:rPr lang="vi-VN" sz="1200" b="0" i="0" dirty="0">
                <a:solidFill>
                  <a:schemeClr val="tx1"/>
                </a:solidFill>
                <a:latin typeface="Arial"/>
                <a:ea typeface="+mn-ea"/>
                <a:cs typeface="맑은 고딕"/>
              </a:rPr>
              <a:t>hau.</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a:t>
            </a:fld>
            <a:endParaRPr lang="ko-KR" altLang="en-US"/>
          </a:p>
        </p:txBody>
      </p:sp>
    </p:spTree>
    <p:extLst>
      <p:ext uri="{BB962C8B-B14F-4D97-AF65-F5344CB8AC3E}">
        <p14:creationId xmlns:p14="http://schemas.microsoft.com/office/powerpoint/2010/main" val="22158243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152</a:t>
            </a:fld>
            <a:endParaRPr lang="ko-KR" altLang="en-US"/>
          </a:p>
        </p:txBody>
      </p:sp>
    </p:spTree>
    <p:extLst>
      <p:ext uri="{BB962C8B-B14F-4D97-AF65-F5344CB8AC3E}">
        <p14:creationId xmlns:p14="http://schemas.microsoft.com/office/powerpoint/2010/main" val="37191013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153</a:t>
            </a:fld>
            <a:endParaRPr lang="ko-KR" altLang="en-US"/>
          </a:p>
        </p:txBody>
      </p:sp>
    </p:spTree>
    <p:extLst>
      <p:ext uri="{BB962C8B-B14F-4D97-AF65-F5344CB8AC3E}">
        <p14:creationId xmlns:p14="http://schemas.microsoft.com/office/powerpoint/2010/main" val="14387029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154</a:t>
            </a:fld>
            <a:endParaRPr lang="ko-KR" altLang="en-US"/>
          </a:p>
        </p:txBody>
      </p:sp>
    </p:spTree>
    <p:extLst>
      <p:ext uri="{BB962C8B-B14F-4D97-AF65-F5344CB8AC3E}">
        <p14:creationId xmlns:p14="http://schemas.microsoft.com/office/powerpoint/2010/main" val="255000295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155</a:t>
            </a:fld>
            <a:endParaRPr lang="ko-KR" altLang="en-US"/>
          </a:p>
        </p:txBody>
      </p:sp>
    </p:spTree>
    <p:extLst>
      <p:ext uri="{BB962C8B-B14F-4D97-AF65-F5344CB8AC3E}">
        <p14:creationId xmlns:p14="http://schemas.microsoft.com/office/powerpoint/2010/main" val="20800020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156</a:t>
            </a:fld>
            <a:endParaRPr lang="ko-KR" altLang="en-US"/>
          </a:p>
        </p:txBody>
      </p:sp>
    </p:spTree>
    <p:extLst>
      <p:ext uri="{BB962C8B-B14F-4D97-AF65-F5344CB8AC3E}">
        <p14:creationId xmlns:p14="http://schemas.microsoft.com/office/powerpoint/2010/main" val="12535813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157</a:t>
            </a:fld>
            <a:endParaRPr lang="ko-KR" altLang="en-US"/>
          </a:p>
        </p:txBody>
      </p:sp>
    </p:spTree>
    <p:extLst>
      <p:ext uri="{BB962C8B-B14F-4D97-AF65-F5344CB8AC3E}">
        <p14:creationId xmlns:p14="http://schemas.microsoft.com/office/powerpoint/2010/main" val="90053891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158</a:t>
            </a:fld>
            <a:endParaRPr lang="ko-KR" altLang="en-US"/>
          </a:p>
        </p:txBody>
      </p:sp>
    </p:spTree>
    <p:extLst>
      <p:ext uri="{BB962C8B-B14F-4D97-AF65-F5344CB8AC3E}">
        <p14:creationId xmlns:p14="http://schemas.microsoft.com/office/powerpoint/2010/main" val="153946459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159</a:t>
            </a:fld>
            <a:endParaRPr lang="ko-KR" altLang="en-US"/>
          </a:p>
        </p:txBody>
      </p:sp>
    </p:spTree>
    <p:extLst>
      <p:ext uri="{BB962C8B-B14F-4D97-AF65-F5344CB8AC3E}">
        <p14:creationId xmlns:p14="http://schemas.microsoft.com/office/powerpoint/2010/main" val="26993690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160</a:t>
            </a:fld>
            <a:endParaRPr lang="ko-KR" altLang="en-US"/>
          </a:p>
        </p:txBody>
      </p:sp>
    </p:spTree>
    <p:extLst>
      <p:ext uri="{BB962C8B-B14F-4D97-AF65-F5344CB8AC3E}">
        <p14:creationId xmlns:p14="http://schemas.microsoft.com/office/powerpoint/2010/main" val="187906674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161</a:t>
            </a:fld>
            <a:endParaRPr lang="ko-KR" altLang="en-US"/>
          </a:p>
        </p:txBody>
      </p:sp>
    </p:spTree>
    <p:extLst>
      <p:ext uri="{BB962C8B-B14F-4D97-AF65-F5344CB8AC3E}">
        <p14:creationId xmlns:p14="http://schemas.microsoft.com/office/powerpoint/2010/main" val="1965171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0" i="0" dirty="0">
                <a:solidFill>
                  <a:schemeClr val="tx1"/>
                </a:solidFill>
                <a:latin typeface="Arial"/>
                <a:ea typeface="+mn-ea"/>
                <a:cs typeface="맑은 고딕"/>
              </a:rPr>
              <a:t>Sự khác nhau giữa chuyển gói và chuyển mạch là gì?</a:t>
            </a:r>
          </a:p>
          <a:p>
            <a:pPr marL="0" indent="0">
              <a:buFont typeface="Wingdings" panose="05000000000000000000" pitchFamily="2" charset="2"/>
              <a:buNone/>
            </a:pPr>
            <a:endParaRPr lang="en-US" altLang="ko-KR" sz="1200" b="1" i="0" kern="1200" dirty="0">
              <a:solidFill>
                <a:schemeClr val="tx1"/>
              </a:solidFill>
              <a:effectLst/>
              <a:latin typeface="+mn-lt"/>
              <a:ea typeface="+mn-ea"/>
              <a:cs typeface="맑은 고딕"/>
            </a:endParaRPr>
          </a:p>
          <a:p>
            <a:pPr marL="0" indent="0">
              <a:buFont typeface="Wingdings" panose="05000000000000000000" pitchFamily="2" charset="2"/>
              <a:buNone/>
            </a:pPr>
            <a:r>
              <a:rPr lang="vi-VN" sz="1200" b="1" i="0" dirty="0">
                <a:solidFill>
                  <a:schemeClr val="tx1"/>
                </a:solidFill>
                <a:latin typeface="Arial"/>
                <a:ea typeface="+mn-ea"/>
                <a:cs typeface="맑은 고딕"/>
              </a:rPr>
              <a:t>Chuyển mạch</a:t>
            </a:r>
            <a:r>
              <a:rPr lang="vi-VN" sz="1200" b="0" i="0" dirty="0">
                <a:solidFill>
                  <a:schemeClr val="tx1"/>
                </a:solidFill>
                <a:latin typeface="Arial"/>
                <a:ea typeface="+mn-ea"/>
                <a:cs typeface="맑은 고딕"/>
              </a:rPr>
              <a:t> và </a:t>
            </a:r>
            <a:r>
              <a:rPr lang="vi-VN" sz="1200" b="1" i="0" dirty="0">
                <a:solidFill>
                  <a:schemeClr val="tx1"/>
                </a:solidFill>
                <a:latin typeface="Arial"/>
                <a:ea typeface="+mn-ea"/>
                <a:cs typeface="맑은 고딕"/>
              </a:rPr>
              <a:t>chuyển gói</a:t>
            </a:r>
            <a:r>
              <a:rPr lang="vi-VN" sz="1200" b="0" i="0" dirty="0">
                <a:solidFill>
                  <a:schemeClr val="tx1"/>
                </a:solidFill>
                <a:latin typeface="Arial"/>
                <a:ea typeface="+mn-ea"/>
                <a:cs typeface="맑은 고딕"/>
              </a:rPr>
              <a:t> là hai phương pháp </a:t>
            </a:r>
            <a:r>
              <a:rPr lang="vi-VN" sz="1200" b="1" i="0" dirty="0">
                <a:solidFill>
                  <a:schemeClr val="tx1"/>
                </a:solidFill>
                <a:latin typeface="Arial"/>
                <a:ea typeface="+mn-ea"/>
                <a:cs typeface="맑은 고딕"/>
              </a:rPr>
              <a:t>chuyển đổi</a:t>
            </a:r>
            <a:r>
              <a:rPr lang="vi-VN" sz="1200" b="0" i="0" dirty="0">
                <a:solidFill>
                  <a:schemeClr val="tx1"/>
                </a:solidFill>
                <a:latin typeface="Arial"/>
                <a:ea typeface="+mn-ea"/>
                <a:cs typeface="맑은 고딕"/>
              </a:rPr>
              <a:t> được sử dụng để kết nối nhiều thiết bị giao tiếp với nhau. ... </a:t>
            </a:r>
            <a:r>
              <a:rPr lang="vi-VN" sz="1200" b="1" i="0" dirty="0">
                <a:solidFill>
                  <a:schemeClr val="tx1"/>
                </a:solidFill>
                <a:latin typeface="Arial"/>
                <a:ea typeface="+mn-ea"/>
                <a:cs typeface="맑은 고딕"/>
              </a:rPr>
              <a:t>Điểm</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khác biệt giữa chuyển mạch</a:t>
            </a:r>
            <a:r>
              <a:rPr lang="vi-VN" sz="1200" b="0" i="0" dirty="0">
                <a:solidFill>
                  <a:schemeClr val="tx1"/>
                </a:solidFill>
                <a:latin typeface="Arial"/>
                <a:ea typeface="+mn-ea"/>
                <a:cs typeface="맑은 고딕"/>
              </a:rPr>
              <a:t> và </a:t>
            </a:r>
            <a:r>
              <a:rPr lang="vi-VN" sz="1200" b="1" i="0" dirty="0">
                <a:solidFill>
                  <a:schemeClr val="tx1"/>
                </a:solidFill>
                <a:latin typeface="Arial"/>
                <a:ea typeface="+mn-ea"/>
                <a:cs typeface="맑은 고딕"/>
              </a:rPr>
              <a:t>chuyển gói</a:t>
            </a:r>
            <a:r>
              <a:rPr lang="vi-VN" sz="1200" b="0" i="0" dirty="0">
                <a:solidFill>
                  <a:schemeClr val="tx1"/>
                </a:solidFill>
                <a:latin typeface="Arial"/>
                <a:ea typeface="+mn-ea"/>
                <a:cs typeface="맑은 고딕"/>
              </a:rPr>
              <a:t> là </a:t>
            </a:r>
            <a:r>
              <a:rPr lang="vi-VN" sz="1200" b="1" i="0" dirty="0">
                <a:solidFill>
                  <a:schemeClr val="tx1"/>
                </a:solidFill>
                <a:latin typeface="Arial"/>
                <a:ea typeface="+mn-ea"/>
                <a:cs typeface="맑은 고딕"/>
              </a:rPr>
              <a:t>chuyển mạch</a:t>
            </a:r>
            <a:r>
              <a:rPr lang="vi-VN" sz="1200" b="0" i="0" dirty="0">
                <a:solidFill>
                  <a:schemeClr val="tx1"/>
                </a:solidFill>
                <a:latin typeface="Arial"/>
                <a:ea typeface="+mn-ea"/>
                <a:cs typeface="맑은 고딕"/>
              </a:rPr>
              <a:t> sử dụng kết nối, còn </a:t>
            </a:r>
            <a:r>
              <a:rPr lang="vi-VN" sz="1200" b="1" i="0" dirty="0">
                <a:solidFill>
                  <a:schemeClr val="tx1"/>
                </a:solidFill>
                <a:latin typeface="Arial"/>
                <a:ea typeface="+mn-ea"/>
                <a:cs typeface="맑은 고딕"/>
              </a:rPr>
              <a:t>chuyển gói</a:t>
            </a:r>
            <a:r>
              <a:rPr lang="vi-VN" sz="1200" b="0" i="0" dirty="0">
                <a:solidFill>
                  <a:schemeClr val="tx1"/>
                </a:solidFill>
                <a:latin typeface="Arial"/>
                <a:ea typeface="+mn-ea"/>
                <a:cs typeface="맑은 고딕"/>
              </a:rPr>
              <a:t> không sử dụng kết nối.</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a:t>
            </a:fld>
            <a:endParaRPr lang="ko-KR" altLang="en-US"/>
          </a:p>
        </p:txBody>
      </p:sp>
    </p:spTree>
    <p:extLst>
      <p:ext uri="{BB962C8B-B14F-4D97-AF65-F5344CB8AC3E}">
        <p14:creationId xmlns:p14="http://schemas.microsoft.com/office/powerpoint/2010/main" val="297207566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162</a:t>
            </a:fld>
            <a:endParaRPr lang="ko-KR" altLang="en-US"/>
          </a:p>
        </p:txBody>
      </p:sp>
    </p:spTree>
    <p:extLst>
      <p:ext uri="{BB962C8B-B14F-4D97-AF65-F5344CB8AC3E}">
        <p14:creationId xmlns:p14="http://schemas.microsoft.com/office/powerpoint/2010/main" val="303385022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163</a:t>
            </a:fld>
            <a:endParaRPr lang="ko-KR" altLang="en-US"/>
          </a:p>
        </p:txBody>
      </p:sp>
    </p:spTree>
    <p:extLst>
      <p:ext uri="{BB962C8B-B14F-4D97-AF65-F5344CB8AC3E}">
        <p14:creationId xmlns:p14="http://schemas.microsoft.com/office/powerpoint/2010/main" val="351594598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164</a:t>
            </a:fld>
            <a:endParaRPr lang="ko-KR" altLang="en-US"/>
          </a:p>
        </p:txBody>
      </p:sp>
    </p:spTree>
    <p:extLst>
      <p:ext uri="{BB962C8B-B14F-4D97-AF65-F5344CB8AC3E}">
        <p14:creationId xmlns:p14="http://schemas.microsoft.com/office/powerpoint/2010/main" val="123039671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165</a:t>
            </a:fld>
            <a:endParaRPr lang="ko-KR" altLang="en-US"/>
          </a:p>
        </p:txBody>
      </p:sp>
    </p:spTree>
    <p:extLst>
      <p:ext uri="{BB962C8B-B14F-4D97-AF65-F5344CB8AC3E}">
        <p14:creationId xmlns:p14="http://schemas.microsoft.com/office/powerpoint/2010/main" val="291433339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166</a:t>
            </a:fld>
            <a:endParaRPr lang="ko-KR" altLang="en-US"/>
          </a:p>
        </p:txBody>
      </p:sp>
    </p:spTree>
    <p:extLst>
      <p:ext uri="{BB962C8B-B14F-4D97-AF65-F5344CB8AC3E}">
        <p14:creationId xmlns:p14="http://schemas.microsoft.com/office/powerpoint/2010/main" val="179150240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167</a:t>
            </a:fld>
            <a:endParaRPr lang="ko-KR" altLang="en-US"/>
          </a:p>
        </p:txBody>
      </p:sp>
    </p:spTree>
    <p:extLst>
      <p:ext uri="{BB962C8B-B14F-4D97-AF65-F5344CB8AC3E}">
        <p14:creationId xmlns:p14="http://schemas.microsoft.com/office/powerpoint/2010/main" val="131265670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168</a:t>
            </a:fld>
            <a:endParaRPr lang="ko-KR" altLang="en-US"/>
          </a:p>
        </p:txBody>
      </p:sp>
    </p:spTree>
    <p:extLst>
      <p:ext uri="{BB962C8B-B14F-4D97-AF65-F5344CB8AC3E}">
        <p14:creationId xmlns:p14="http://schemas.microsoft.com/office/powerpoint/2010/main" val="5864863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169</a:t>
            </a:fld>
            <a:endParaRPr lang="ko-KR" altLang="en-US"/>
          </a:p>
        </p:txBody>
      </p:sp>
    </p:spTree>
    <p:extLst>
      <p:ext uri="{BB962C8B-B14F-4D97-AF65-F5344CB8AC3E}">
        <p14:creationId xmlns:p14="http://schemas.microsoft.com/office/powerpoint/2010/main" val="8214772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170</a:t>
            </a:fld>
            <a:endParaRPr lang="ko-KR" altLang="en-US"/>
          </a:p>
        </p:txBody>
      </p:sp>
    </p:spTree>
    <p:extLst>
      <p:ext uri="{BB962C8B-B14F-4D97-AF65-F5344CB8AC3E}">
        <p14:creationId xmlns:p14="http://schemas.microsoft.com/office/powerpoint/2010/main" val="42159804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171</a:t>
            </a:fld>
            <a:endParaRPr lang="ko-KR" altLang="en-US"/>
          </a:p>
        </p:txBody>
      </p:sp>
    </p:spTree>
    <p:extLst>
      <p:ext uri="{BB962C8B-B14F-4D97-AF65-F5344CB8AC3E}">
        <p14:creationId xmlns:p14="http://schemas.microsoft.com/office/powerpoint/2010/main" val="3015767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a:t>
            </a:fld>
            <a:endParaRPr lang="ko-KR" altLang="en-US"/>
          </a:p>
        </p:txBody>
      </p:sp>
    </p:spTree>
    <p:extLst>
      <p:ext uri="{BB962C8B-B14F-4D97-AF65-F5344CB8AC3E}">
        <p14:creationId xmlns:p14="http://schemas.microsoft.com/office/powerpoint/2010/main" val="23301422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172</a:t>
            </a:fld>
            <a:endParaRPr lang="ko-KR" altLang="en-US"/>
          </a:p>
        </p:txBody>
      </p:sp>
    </p:spTree>
    <p:extLst>
      <p:ext uri="{BB962C8B-B14F-4D97-AF65-F5344CB8AC3E}">
        <p14:creationId xmlns:p14="http://schemas.microsoft.com/office/powerpoint/2010/main" val="2017362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173</a:t>
            </a:fld>
            <a:endParaRPr lang="ko-KR" altLang="en-US"/>
          </a:p>
        </p:txBody>
      </p:sp>
    </p:spTree>
    <p:extLst>
      <p:ext uri="{BB962C8B-B14F-4D97-AF65-F5344CB8AC3E}">
        <p14:creationId xmlns:p14="http://schemas.microsoft.com/office/powerpoint/2010/main" val="21727303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174</a:t>
            </a:fld>
            <a:endParaRPr lang="ko-KR" altLang="en-US"/>
          </a:p>
        </p:txBody>
      </p:sp>
    </p:spTree>
    <p:extLst>
      <p:ext uri="{BB962C8B-B14F-4D97-AF65-F5344CB8AC3E}">
        <p14:creationId xmlns:p14="http://schemas.microsoft.com/office/powerpoint/2010/main" val="368672155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175</a:t>
            </a:fld>
            <a:endParaRPr lang="ko-KR" altLang="en-US"/>
          </a:p>
        </p:txBody>
      </p:sp>
    </p:spTree>
    <p:extLst>
      <p:ext uri="{BB962C8B-B14F-4D97-AF65-F5344CB8AC3E}">
        <p14:creationId xmlns:p14="http://schemas.microsoft.com/office/powerpoint/2010/main" val="350957539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176</a:t>
            </a:fld>
            <a:endParaRPr lang="ko-KR" altLang="en-US"/>
          </a:p>
        </p:txBody>
      </p:sp>
    </p:spTree>
    <p:extLst>
      <p:ext uri="{BB962C8B-B14F-4D97-AF65-F5344CB8AC3E}">
        <p14:creationId xmlns:p14="http://schemas.microsoft.com/office/powerpoint/2010/main" val="29412931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177</a:t>
            </a:fld>
            <a:endParaRPr lang="ko-KR" altLang="en-US"/>
          </a:p>
        </p:txBody>
      </p:sp>
    </p:spTree>
    <p:extLst>
      <p:ext uri="{BB962C8B-B14F-4D97-AF65-F5344CB8AC3E}">
        <p14:creationId xmlns:p14="http://schemas.microsoft.com/office/powerpoint/2010/main" val="5976826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178</a:t>
            </a:fld>
            <a:endParaRPr lang="ko-KR" altLang="en-US"/>
          </a:p>
        </p:txBody>
      </p:sp>
    </p:spTree>
    <p:extLst>
      <p:ext uri="{BB962C8B-B14F-4D97-AF65-F5344CB8AC3E}">
        <p14:creationId xmlns:p14="http://schemas.microsoft.com/office/powerpoint/2010/main" val="143232760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179</a:t>
            </a:fld>
            <a:endParaRPr lang="ko-KR" altLang="en-US"/>
          </a:p>
        </p:txBody>
      </p:sp>
    </p:spTree>
    <p:extLst>
      <p:ext uri="{BB962C8B-B14F-4D97-AF65-F5344CB8AC3E}">
        <p14:creationId xmlns:p14="http://schemas.microsoft.com/office/powerpoint/2010/main" val="39302274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180</a:t>
            </a:fld>
            <a:endParaRPr lang="ko-KR" altLang="en-US"/>
          </a:p>
        </p:txBody>
      </p:sp>
    </p:spTree>
    <p:extLst>
      <p:ext uri="{BB962C8B-B14F-4D97-AF65-F5344CB8AC3E}">
        <p14:creationId xmlns:p14="http://schemas.microsoft.com/office/powerpoint/2010/main" val="24563408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181</a:t>
            </a:fld>
            <a:endParaRPr lang="ko-KR" altLang="en-US"/>
          </a:p>
        </p:txBody>
      </p:sp>
    </p:spTree>
    <p:extLst>
      <p:ext uri="{BB962C8B-B14F-4D97-AF65-F5344CB8AC3E}">
        <p14:creationId xmlns:p14="http://schemas.microsoft.com/office/powerpoint/2010/main" val="461329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0" fontAlgn="base" latinLnBrk="1" hangingPunct="0">
              <a:lnSpc>
                <a:spcPct val="100000"/>
              </a:lnSpc>
              <a:spcBef>
                <a:spcPct val="30000"/>
              </a:spcBef>
              <a:spcAft>
                <a:spcPct val="0"/>
              </a:spcAft>
              <a:buClrTx/>
              <a:buSzTx/>
              <a:buFont typeface="Wingdings" panose="05000000000000000000" pitchFamily="2" charset="2"/>
              <a:buChar char="§"/>
              <a:tabLst/>
              <a:defRPr/>
            </a:pPr>
            <a:r>
              <a:rPr lang="vi-VN" sz="1200" dirty="0"/>
              <a:t>Truyền dữ liệu một chiều (đơn công)</a:t>
            </a:r>
          </a:p>
          <a:p>
            <a:pPr marL="457200" marR="0" lvl="1" indent="0" algn="l" defTabSz="914400" rtl="0" eaLnBrk="0" fontAlgn="base" latinLnBrk="1" hangingPunct="0">
              <a:lnSpc>
                <a:spcPct val="100000"/>
              </a:lnSpc>
              <a:spcBef>
                <a:spcPct val="30000"/>
              </a:spcBef>
              <a:spcAft>
                <a:spcPct val="0"/>
              </a:spcAft>
              <a:buClrTx/>
              <a:buSzTx/>
              <a:buFont typeface="Wingdings" panose="05000000000000000000" pitchFamily="2" charset="2"/>
              <a:buNone/>
              <a:tabLst/>
              <a:defRPr/>
            </a:pPr>
            <a:r>
              <a:rPr lang="vi-VN" sz="1200" dirty="0"/>
              <a:t>Đài radio và TV: Các trạm phát sóng, đài radio hoặc TV ở nhà</a:t>
            </a:r>
          </a:p>
          <a:p>
            <a:pPr marL="171450" marR="0" lvl="0" indent="-171450" algn="l" defTabSz="914400" rtl="0" eaLnBrk="0" fontAlgn="base" latinLnBrk="1" hangingPunct="0">
              <a:lnSpc>
                <a:spcPct val="100000"/>
              </a:lnSpc>
              <a:spcBef>
                <a:spcPct val="30000"/>
              </a:spcBef>
              <a:spcAft>
                <a:spcPct val="0"/>
              </a:spcAft>
              <a:buClrTx/>
              <a:buSzTx/>
              <a:buFont typeface="Wingdings" panose="05000000000000000000" pitchFamily="2" charset="2"/>
              <a:buChar char="§"/>
              <a:tabLst/>
              <a:defRPr/>
            </a:pPr>
            <a:endParaRPr lang="en-US" altLang="ko-KR" sz="1200" dirty="0"/>
          </a:p>
          <a:p>
            <a:pPr marL="171450" marR="0" lvl="0" indent="-171450" algn="l" defTabSz="914400" rtl="0" eaLnBrk="0" fontAlgn="base" latinLnBrk="1" hangingPunct="0">
              <a:lnSpc>
                <a:spcPct val="100000"/>
              </a:lnSpc>
              <a:spcBef>
                <a:spcPct val="30000"/>
              </a:spcBef>
              <a:spcAft>
                <a:spcPct val="0"/>
              </a:spcAft>
              <a:buClrTx/>
              <a:buSzTx/>
              <a:buFont typeface="Wingdings" panose="05000000000000000000" pitchFamily="2" charset="2"/>
              <a:buChar char="§"/>
              <a:tabLst/>
              <a:defRPr/>
            </a:pPr>
            <a:r>
              <a:rPr lang="vi-VN" sz="1200" dirty="0"/>
              <a:t>Bán song công</a:t>
            </a:r>
          </a:p>
          <a:p>
            <a:pPr marL="457200" marR="0" lvl="1" indent="0" algn="l" defTabSz="914400" rtl="0" eaLnBrk="0" fontAlgn="base" latinLnBrk="1" hangingPunct="0">
              <a:lnSpc>
                <a:spcPct val="100000"/>
              </a:lnSpc>
              <a:spcBef>
                <a:spcPct val="30000"/>
              </a:spcBef>
              <a:spcAft>
                <a:spcPct val="0"/>
              </a:spcAft>
              <a:buClrTx/>
              <a:buSzTx/>
              <a:buFont typeface="Wingdings" panose="05000000000000000000" pitchFamily="2" charset="2"/>
              <a:buNone/>
              <a:tabLst/>
              <a:defRPr/>
            </a:pPr>
            <a:r>
              <a:rPr lang="vi-VN" sz="1200" dirty="0"/>
              <a:t>Giao tiếp bằng sóng vô tuyến</a:t>
            </a:r>
          </a:p>
          <a:p>
            <a:pPr marL="171450" marR="0" lvl="0" indent="-171450" algn="l" defTabSz="914400" rtl="0" eaLnBrk="0" fontAlgn="base" latinLnBrk="1" hangingPunct="0">
              <a:lnSpc>
                <a:spcPct val="100000"/>
              </a:lnSpc>
              <a:spcBef>
                <a:spcPct val="30000"/>
              </a:spcBef>
              <a:spcAft>
                <a:spcPct val="0"/>
              </a:spcAft>
              <a:buClrTx/>
              <a:buSzTx/>
              <a:buFont typeface="Wingdings" panose="05000000000000000000" pitchFamily="2" charset="2"/>
              <a:buChar char="§"/>
              <a:tabLst/>
              <a:defRPr/>
            </a:pPr>
            <a:endParaRPr lang="en-US" altLang="ko-KR" sz="1200" dirty="0"/>
          </a:p>
          <a:p>
            <a:pPr marL="171450" marR="0" lvl="0" indent="-171450" algn="l" defTabSz="914400" rtl="0" eaLnBrk="0" fontAlgn="base" latinLnBrk="1" hangingPunct="0">
              <a:lnSpc>
                <a:spcPct val="100000"/>
              </a:lnSpc>
              <a:spcBef>
                <a:spcPct val="30000"/>
              </a:spcBef>
              <a:spcAft>
                <a:spcPct val="0"/>
              </a:spcAft>
              <a:buClrTx/>
              <a:buSzTx/>
              <a:buFont typeface="Wingdings" panose="05000000000000000000" pitchFamily="2" charset="2"/>
              <a:buChar char="§"/>
              <a:tabLst/>
              <a:defRPr/>
            </a:pPr>
            <a:r>
              <a:rPr lang="vi-VN" sz="1200" dirty="0"/>
              <a:t>Song công toàn phần: giao tiếp dữ liệu nói chung, điện thoại</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a:t>
            </a:fld>
            <a:endParaRPr lang="ko-KR" altLang="en-US"/>
          </a:p>
        </p:txBody>
      </p:sp>
    </p:spTree>
    <p:extLst>
      <p:ext uri="{BB962C8B-B14F-4D97-AF65-F5344CB8AC3E}">
        <p14:creationId xmlns:p14="http://schemas.microsoft.com/office/powerpoint/2010/main" val="306369364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182</a:t>
            </a:fld>
            <a:endParaRPr lang="ko-KR" altLang="en-US"/>
          </a:p>
        </p:txBody>
      </p:sp>
    </p:spTree>
    <p:extLst>
      <p:ext uri="{BB962C8B-B14F-4D97-AF65-F5344CB8AC3E}">
        <p14:creationId xmlns:p14="http://schemas.microsoft.com/office/powerpoint/2010/main" val="81897909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183</a:t>
            </a:fld>
            <a:endParaRPr lang="ko-KR" altLang="en-US"/>
          </a:p>
        </p:txBody>
      </p:sp>
    </p:spTree>
    <p:extLst>
      <p:ext uri="{BB962C8B-B14F-4D97-AF65-F5344CB8AC3E}">
        <p14:creationId xmlns:p14="http://schemas.microsoft.com/office/powerpoint/2010/main" val="366456706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t>Sử dụng API Bluetooth, một ứng dụng Android có thể thực hiện những việc sau:</a:t>
            </a:r>
          </a:p>
          <a:p>
            <a:endParaRPr lang="vi-VN" altLang="ko-KR" dirty="0"/>
          </a:p>
          <a:p>
            <a:r>
              <a:rPr lang="vi-VN" altLang="ko-KR" dirty="0"/>
              <a:t>Quét tìm các thiết bị Bluetooth khác</a:t>
            </a:r>
          </a:p>
          <a:p>
            <a:r>
              <a:rPr lang="vi-VN" altLang="ko-KR" dirty="0"/>
              <a:t>Truy vấn bộ điều hợp Bluetooth cục bộ cho các thiết bị Bluetooth được ghép nối</a:t>
            </a:r>
          </a:p>
          <a:p>
            <a:r>
              <a:rPr lang="vi-VN" altLang="ko-KR" dirty="0"/>
              <a:t>Thiết lập các kênh RFCOMM</a:t>
            </a:r>
          </a:p>
          <a:p>
            <a:r>
              <a:rPr lang="vi-VN" altLang="ko-KR" dirty="0"/>
              <a:t>Kết nối với các thiết bị khác thông qua khám phá dịch vụ</a:t>
            </a:r>
          </a:p>
          <a:p>
            <a:r>
              <a:rPr lang="vi-VN" altLang="ko-KR" dirty="0"/>
              <a:t>Truyền dữ liệu đến và đi từ các thiết bị khác</a:t>
            </a:r>
          </a:p>
          <a:p>
            <a:r>
              <a:rPr lang="vi-VN" altLang="ko-KR" dirty="0"/>
              <a:t>Quản lý nhiều kết nối</a:t>
            </a: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184</a:t>
            </a:fld>
            <a:endParaRPr lang="ko-KR" altLang="en-US"/>
          </a:p>
        </p:txBody>
      </p:sp>
    </p:spTree>
    <p:extLst>
      <p:ext uri="{BB962C8B-B14F-4D97-AF65-F5344CB8AC3E}">
        <p14:creationId xmlns:p14="http://schemas.microsoft.com/office/powerpoint/2010/main" val="372380164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185</a:t>
            </a:fld>
            <a:endParaRPr lang="ko-KR" altLang="en-US"/>
          </a:p>
        </p:txBody>
      </p:sp>
    </p:spTree>
    <p:extLst>
      <p:ext uri="{BB962C8B-B14F-4D97-AF65-F5344CB8AC3E}">
        <p14:creationId xmlns:p14="http://schemas.microsoft.com/office/powerpoint/2010/main" val="27059763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186</a:t>
            </a:fld>
            <a:endParaRPr lang="ko-KR" altLang="en-US"/>
          </a:p>
        </p:txBody>
      </p:sp>
    </p:spTree>
    <p:extLst>
      <p:ext uri="{BB962C8B-B14F-4D97-AF65-F5344CB8AC3E}">
        <p14:creationId xmlns:p14="http://schemas.microsoft.com/office/powerpoint/2010/main" val="176062689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187</a:t>
            </a:fld>
            <a:endParaRPr lang="ko-KR" altLang="en-US"/>
          </a:p>
        </p:txBody>
      </p:sp>
    </p:spTree>
    <p:extLst>
      <p:ext uri="{BB962C8B-B14F-4D97-AF65-F5344CB8AC3E}">
        <p14:creationId xmlns:p14="http://schemas.microsoft.com/office/powerpoint/2010/main" val="178827564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188</a:t>
            </a:fld>
            <a:endParaRPr lang="ko-KR" altLang="en-US"/>
          </a:p>
        </p:txBody>
      </p:sp>
    </p:spTree>
    <p:extLst>
      <p:ext uri="{BB962C8B-B14F-4D97-AF65-F5344CB8AC3E}">
        <p14:creationId xmlns:p14="http://schemas.microsoft.com/office/powerpoint/2010/main" val="36053079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189</a:t>
            </a:fld>
            <a:endParaRPr lang="ko-KR" altLang="en-US"/>
          </a:p>
        </p:txBody>
      </p:sp>
    </p:spTree>
    <p:extLst>
      <p:ext uri="{BB962C8B-B14F-4D97-AF65-F5344CB8AC3E}">
        <p14:creationId xmlns:p14="http://schemas.microsoft.com/office/powerpoint/2010/main" val="6446943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190</a:t>
            </a:fld>
            <a:endParaRPr lang="ko-KR" altLang="en-US"/>
          </a:p>
        </p:txBody>
      </p:sp>
    </p:spTree>
    <p:extLst>
      <p:ext uri="{BB962C8B-B14F-4D97-AF65-F5344CB8AC3E}">
        <p14:creationId xmlns:p14="http://schemas.microsoft.com/office/powerpoint/2010/main" val="368206424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191</a:t>
            </a:fld>
            <a:endParaRPr lang="ko-KR" altLang="en-US"/>
          </a:p>
        </p:txBody>
      </p:sp>
    </p:spTree>
    <p:extLst>
      <p:ext uri="{BB962C8B-B14F-4D97-AF65-F5344CB8AC3E}">
        <p14:creationId xmlns:p14="http://schemas.microsoft.com/office/powerpoint/2010/main" val="3447219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0" i="0" dirty="0">
                <a:solidFill>
                  <a:schemeClr val="tx1"/>
                </a:solidFill>
                <a:latin typeface="Arial"/>
                <a:ea typeface="+mn-ea"/>
                <a:cs typeface="맑은 고딕"/>
              </a:rPr>
              <a:t>Vì các cơ sở thiết bị </a:t>
            </a:r>
            <a:r>
              <a:rPr lang="vi-VN" sz="1200" b="1" i="0" dirty="0">
                <a:solidFill>
                  <a:schemeClr val="tx1"/>
                </a:solidFill>
                <a:latin typeface="Arial"/>
                <a:ea typeface="+mn-ea"/>
                <a:cs typeface="맑은 고딕"/>
              </a:rPr>
              <a:t>analog</a:t>
            </a:r>
            <a:r>
              <a:rPr lang="vi-VN" sz="1200" b="0" i="0" dirty="0">
                <a:solidFill>
                  <a:schemeClr val="tx1"/>
                </a:solidFill>
                <a:latin typeface="Arial"/>
                <a:ea typeface="+mn-ea"/>
                <a:cs typeface="맑은 고딕"/>
              </a:rPr>
              <a:t> có băng thông hạn chế, chúng không thể hỗ trợ </a:t>
            </a:r>
            <a:r>
              <a:rPr lang="vi-VN" sz="1200" b="1" i="0" dirty="0">
                <a:solidFill>
                  <a:schemeClr val="tx1"/>
                </a:solidFill>
                <a:latin typeface="Arial"/>
                <a:ea typeface="+mn-ea"/>
                <a:cs typeface="맑은 고딕"/>
              </a:rPr>
              <a:t>truyền dữ liệu</a:t>
            </a:r>
            <a:r>
              <a:rPr lang="vi-VN" sz="1200" b="0" i="0" dirty="0">
                <a:solidFill>
                  <a:schemeClr val="tx1"/>
                </a:solidFill>
                <a:latin typeface="Arial"/>
                <a:ea typeface="+mn-ea"/>
                <a:cs typeface="맑은 고딕"/>
              </a:rPr>
              <a:t> ở tốc độ cao. </a:t>
            </a:r>
            <a:r>
              <a:rPr lang="vi-VN" sz="1200" b="1" i="0" dirty="0">
                <a:solidFill>
                  <a:schemeClr val="tx1"/>
                </a:solidFill>
                <a:latin typeface="Arial"/>
                <a:ea typeface="+mn-ea"/>
                <a:cs typeface="맑은 고딕"/>
              </a:rPr>
              <a:t>Truyền dữ liệu digital</a:t>
            </a:r>
            <a:r>
              <a:rPr lang="vi-VN" sz="1200" b="0" i="0" dirty="0">
                <a:solidFill>
                  <a:schemeClr val="tx1"/>
                </a:solidFill>
                <a:latin typeface="Arial"/>
                <a:ea typeface="+mn-ea"/>
                <a:cs typeface="맑은 고딕"/>
              </a:rPr>
              <a:t>. </a:t>
            </a:r>
            <a:r>
              <a:rPr lang="vi-VN" sz="1200" i="0" dirty="0">
                <a:solidFill>
                  <a:schemeClr val="tx1"/>
                </a:solidFill>
                <a:latin typeface="Arial"/>
                <a:ea typeface="+mn-ea"/>
                <a:cs typeface="맑은 고딕"/>
              </a:rPr>
              <a:t>Tín hiệu </a:t>
            </a:r>
            <a:r>
              <a:rPr lang="vi-VN" sz="1200" b="1" i="0" dirty="0">
                <a:solidFill>
                  <a:schemeClr val="tx1"/>
                </a:solidFill>
                <a:latin typeface="Arial"/>
                <a:ea typeface="+mn-ea"/>
                <a:cs typeface="맑은 고딕"/>
              </a:rPr>
              <a:t>digital</a:t>
            </a:r>
            <a:r>
              <a:rPr lang="vi-VN" sz="1200" b="0" i="0" dirty="0">
                <a:solidFill>
                  <a:schemeClr val="tx1"/>
                </a:solidFill>
                <a:latin typeface="Arial"/>
                <a:ea typeface="+mn-ea"/>
                <a:cs typeface="맑은 고딕"/>
              </a:rPr>
              <a:t> đơn giản hơn rất nhiều so với tín hiệu </a:t>
            </a:r>
            <a:r>
              <a:rPr lang="vi-VN" sz="1200" b="1" i="0" dirty="0">
                <a:solidFill>
                  <a:schemeClr val="tx1"/>
                </a:solidFill>
                <a:latin typeface="Arial"/>
                <a:ea typeface="+mn-ea"/>
                <a:cs typeface="맑은 고딕"/>
              </a:rPr>
              <a:t>analog</a:t>
            </a:r>
            <a:r>
              <a:rPr lang="vi-VN" sz="1200" b="0" i="0" dirty="0">
                <a:solidFill>
                  <a:schemeClr val="tx1"/>
                </a:solidFill>
                <a:latin typeface="Arial"/>
                <a:ea typeface="+mn-ea"/>
                <a:cs typeface="맑은 고딕"/>
              </a:rPr>
              <a:t>. Thay vì có dạng sóng liên tục, tín hiệu </a:t>
            </a:r>
            <a:r>
              <a:rPr lang="vi-VN" sz="1200" b="1" i="0" dirty="0">
                <a:solidFill>
                  <a:schemeClr val="tx1"/>
                </a:solidFill>
                <a:latin typeface="Arial"/>
                <a:ea typeface="+mn-ea"/>
                <a:cs typeface="맑은 고딕"/>
              </a:rPr>
              <a:t>analog</a:t>
            </a:r>
            <a:r>
              <a:rPr lang="vi-VN" sz="1200" b="0" i="0" dirty="0">
                <a:solidFill>
                  <a:schemeClr val="tx1"/>
                </a:solidFill>
                <a:latin typeface="Arial"/>
                <a:ea typeface="+mn-ea"/>
                <a:cs typeface="맑은 고딕"/>
              </a:rPr>
              <a:t> được tạo từ một chuỗi xung biểu diễn cho một bit hoặc không bit.</a:t>
            </a:r>
          </a:p>
          <a:p>
            <a:pPr marL="171450" indent="-171450">
              <a:buFont typeface="Wingdings" panose="05000000000000000000" pitchFamily="2" charset="2"/>
              <a:buChar char="§"/>
            </a:pPr>
            <a:endParaRPr lang="en-US" altLang="ko-KR" sz="1200" b="0" i="0" kern="1200" dirty="0">
              <a:solidFill>
                <a:schemeClr val="tx1"/>
              </a:solidFill>
              <a:effectLst/>
              <a:latin typeface="+mn-lt"/>
              <a:ea typeface="+mn-ea"/>
            </a:endParaRPr>
          </a:p>
          <a:p>
            <a:r>
              <a:rPr lang="vi-VN" sz="1200" b="1" i="0" dirty="0">
                <a:solidFill>
                  <a:schemeClr val="tx1"/>
                </a:solidFill>
                <a:latin typeface="Arial"/>
                <a:ea typeface="+mn-ea"/>
                <a:cs typeface="맑은 고딕"/>
              </a:rPr>
              <a:t>Truyền dữ liệu analog</a:t>
            </a:r>
          </a:p>
          <a:p>
            <a:pPr marL="171450" indent="-171450">
              <a:buFont typeface="Arial" panose="020B0604020202020204" pitchFamily="34" charset="0"/>
              <a:buChar char="•"/>
            </a:pPr>
            <a:r>
              <a:rPr lang="vi-VN" sz="1200" b="0" i="0" dirty="0">
                <a:solidFill>
                  <a:schemeClr val="tx1"/>
                </a:solidFill>
                <a:latin typeface="Arial"/>
                <a:ea typeface="+mn-ea"/>
                <a:cs typeface="맑은 고딕"/>
              </a:rPr>
              <a:t>Đặc trưng của tín hiệu analog (hay còn gọi là dạng sóng) là thay đổi liên tục theo biên độ và tần suất. Chẳng hạn như với điện thoại, khi chúng ta nói vào ống nghe, giọng của chúng ta sẽ được chuyển thành dòng điện, hoặc các dao động điện áp. Các dao động điện áp này chính là cách truyền analog cho tiếng nói thực tế.</a:t>
            </a:r>
          </a:p>
          <a:p>
            <a:pPr marL="171450" indent="-171450">
              <a:buFont typeface="Arial" panose="020B0604020202020204" pitchFamily="34" charset="0"/>
              <a:buChar char="•"/>
            </a:pPr>
            <a:r>
              <a:rPr lang="vi-VN" sz="1200" b="0" i="0" dirty="0">
                <a:solidFill>
                  <a:schemeClr val="tx1"/>
                </a:solidFill>
                <a:latin typeface="Arial"/>
                <a:ea typeface="+mn-ea"/>
                <a:cs typeface="맑은 고딕"/>
              </a:rPr>
              <a:t>Để truyền một tín hiệu analog hiệu quả, chúng ta cần xác định tần số mà nó hoạt động. Như với điện thoại, dải tần số tiếng nói có thể sử dụng được nằm trong khoảng từ 300 đến 3400 Hz, và do đó nhà mạng (công ty điện thoại) sẽ phân bổ một băng thông khoảng 4000 Hz để truyền giọng nói.</a:t>
            </a:r>
          </a:p>
          <a:p>
            <a:pPr marL="171450" indent="-171450">
              <a:buFont typeface="Arial" panose="020B0604020202020204" pitchFamily="34" charset="0"/>
              <a:buChar char="•"/>
            </a:pPr>
            <a:r>
              <a:rPr lang="vi-VN" sz="1200" b="0" i="0" dirty="0">
                <a:solidFill>
                  <a:schemeClr val="tx1"/>
                </a:solidFill>
                <a:latin typeface="Arial"/>
                <a:ea typeface="+mn-ea"/>
                <a:cs typeface="맑은 고딕"/>
              </a:rPr>
              <a:t>Vì các cơ sở thiết bị </a:t>
            </a:r>
            <a:r>
              <a:rPr lang="vi-VN" sz="1200" b="1" i="0" dirty="0">
                <a:solidFill>
                  <a:schemeClr val="tx1"/>
                </a:solidFill>
                <a:latin typeface="Arial"/>
                <a:ea typeface="+mn-ea"/>
                <a:cs typeface="맑은 고딕"/>
              </a:rPr>
              <a:t>analog</a:t>
            </a:r>
            <a:r>
              <a:rPr lang="vi-VN" sz="1200" b="0" i="0" dirty="0">
                <a:solidFill>
                  <a:schemeClr val="tx1"/>
                </a:solidFill>
                <a:latin typeface="Arial"/>
                <a:ea typeface="+mn-ea"/>
                <a:cs typeface="맑은 고딕"/>
              </a:rPr>
              <a:t> có băng thông hạn chế, chúng không thể hỗ trợ truyền dữ liệu ở tốc độ cao.</a:t>
            </a:r>
          </a:p>
          <a:p>
            <a:endParaRPr lang="en-US" altLang="ko-KR" sz="1200" b="1" i="0" kern="1200" dirty="0">
              <a:solidFill>
                <a:schemeClr val="tx1"/>
              </a:solidFill>
              <a:effectLst/>
              <a:latin typeface="+mn-lt"/>
              <a:ea typeface="+mn-ea"/>
              <a:cs typeface="맑은 고딕"/>
            </a:endParaRPr>
          </a:p>
          <a:p>
            <a:r>
              <a:rPr lang="vi-VN" sz="1200" b="1" i="0" dirty="0">
                <a:solidFill>
                  <a:schemeClr val="tx1"/>
                </a:solidFill>
                <a:latin typeface="Arial"/>
                <a:ea typeface="+mn-ea"/>
                <a:cs typeface="맑은 고딕"/>
              </a:rPr>
              <a:t>Truyền dữ liệu digital</a:t>
            </a:r>
          </a:p>
          <a:p>
            <a:pPr marL="171450" indent="-171450">
              <a:buFont typeface="Arial" panose="020B0604020202020204" pitchFamily="34" charset="0"/>
              <a:buChar char="•"/>
            </a:pPr>
            <a:r>
              <a:rPr lang="vi-VN" sz="1200" b="0" i="0" dirty="0">
                <a:solidFill>
                  <a:schemeClr val="tx1"/>
                </a:solidFill>
                <a:latin typeface="Arial"/>
                <a:ea typeface="+mn-ea"/>
                <a:cs typeface="맑은 고딕"/>
              </a:rPr>
              <a:t>Tín hiệu </a:t>
            </a:r>
            <a:r>
              <a:rPr lang="vi-VN" sz="1200" b="1" i="0" dirty="0">
                <a:solidFill>
                  <a:schemeClr val="tx1"/>
                </a:solidFill>
                <a:latin typeface="Arial"/>
                <a:ea typeface="+mn-ea"/>
                <a:cs typeface="맑은 고딕"/>
              </a:rPr>
              <a:t>digital</a:t>
            </a:r>
            <a:r>
              <a:rPr lang="vi-VN" sz="1200" b="0" i="0" dirty="0">
                <a:solidFill>
                  <a:schemeClr val="tx1"/>
                </a:solidFill>
                <a:latin typeface="Arial"/>
                <a:ea typeface="+mn-ea"/>
                <a:cs typeface="맑은 고딕"/>
              </a:rPr>
              <a:t> đơn giản hơn rất nhiều so với tín hiệu </a:t>
            </a:r>
            <a:r>
              <a:rPr lang="vi-VN" sz="1200" b="1" i="0" dirty="0">
                <a:solidFill>
                  <a:schemeClr val="tx1"/>
                </a:solidFill>
                <a:latin typeface="Arial"/>
                <a:ea typeface="+mn-ea"/>
                <a:cs typeface="맑은 고딕"/>
              </a:rPr>
              <a:t>analog</a:t>
            </a:r>
            <a:r>
              <a:rPr lang="vi-VN" sz="1200" b="0" i="0" dirty="0">
                <a:solidFill>
                  <a:schemeClr val="tx1"/>
                </a:solidFill>
                <a:latin typeface="Arial"/>
                <a:ea typeface="+mn-ea"/>
                <a:cs typeface="맑은 고딕"/>
              </a:rPr>
              <a:t>. Thay vì có dạng sóng liên tục, tín hiệu</a:t>
            </a:r>
            <a:r>
              <a:rPr lang="vi-VN" sz="1200" b="1" i="0" dirty="0">
                <a:solidFill>
                  <a:schemeClr val="tx1"/>
                </a:solidFill>
                <a:latin typeface="Arial"/>
                <a:ea typeface="+mn-ea"/>
                <a:cs typeface="맑은 고딕"/>
              </a:rPr>
              <a:t> analog</a:t>
            </a:r>
            <a:r>
              <a:rPr lang="vi-VN" sz="1200" b="0" i="0" dirty="0">
                <a:solidFill>
                  <a:schemeClr val="tx1"/>
                </a:solidFill>
                <a:latin typeface="Arial"/>
                <a:ea typeface="+mn-ea"/>
                <a:cs typeface="맑은 고딕"/>
              </a:rPr>
              <a:t> được tạo từ một chuỗi xung biểu diễn cho một bit hoặc không bit. Mỗi một hệ thống máy tính sử dụng một lược đồ mã hóa để xác định cách kết hợp 0 và 1 nhằm tạo ra tất cả các ký tự trong bộ ký tự.</a:t>
            </a:r>
          </a:p>
          <a:p>
            <a:pPr marL="171450" indent="-171450">
              <a:buFont typeface="Arial" panose="020B0604020202020204" pitchFamily="34" charset="0"/>
              <a:buChar char="•"/>
            </a:pPr>
            <a:r>
              <a:rPr lang="vi-VN" sz="1200" b="0" i="0" dirty="0">
                <a:solidFill>
                  <a:schemeClr val="tx1"/>
                </a:solidFill>
                <a:latin typeface="Arial"/>
                <a:ea typeface="+mn-ea"/>
                <a:cs typeface="맑은 고딕"/>
              </a:rPr>
              <a:t>Dữ liệu (gồm các số 0 và 1) được truyền qua mạng và phụ thuộc vào việc nó là hệ thống truyền dẫn bằng điện hay sợi quang.</a:t>
            </a:r>
          </a:p>
          <a:p>
            <a:pPr marL="171450" indent="-171450">
              <a:buFont typeface="Arial" panose="020B0604020202020204" pitchFamily="34" charset="0"/>
              <a:buChar char="•"/>
            </a:pPr>
            <a:endParaRPr lang="en-US" altLang="ko-KR" sz="1200" b="0" i="0" kern="1200" dirty="0">
              <a:solidFill>
                <a:schemeClr val="tx1"/>
              </a:solidFill>
              <a:effectLst/>
              <a:latin typeface="+mn-lt"/>
              <a:ea typeface="+mn-ea"/>
              <a:cs typeface="맑은 고딕"/>
            </a:endParaRPr>
          </a:p>
          <a:p>
            <a:r>
              <a:rPr lang="vi-VN" sz="1200" b="0" i="0" u="sng" dirty="0">
                <a:solidFill>
                  <a:schemeClr val="tx1"/>
                </a:solidFill>
                <a:latin typeface="Arial"/>
                <a:ea typeface="+mn-ea"/>
                <a:cs typeface="맑은 고딕"/>
              </a:rPr>
              <a:t>Hệ thống điện</a:t>
            </a:r>
          </a:p>
          <a:p>
            <a:r>
              <a:rPr lang="vi-VN" sz="1200" b="0" i="0" dirty="0">
                <a:solidFill>
                  <a:schemeClr val="tx1"/>
                </a:solidFill>
                <a:latin typeface="Arial"/>
                <a:ea typeface="+mn-ea"/>
                <a:cs typeface="맑은 고딕"/>
              </a:rPr>
              <a:t>Về cơ bản ,rtuyền tín hiệu digital qua hệ thống điện nghĩa là biểu diễn các số 1 bằng điện áp cao, và biểu diễn bit 0 bằng điện áp thấp (hoặc thậm chí bằng không).</a:t>
            </a:r>
          </a:p>
          <a:p>
            <a:endParaRPr lang="en-US" altLang="ko-KR" sz="1200" b="0" i="0" kern="1200" dirty="0">
              <a:solidFill>
                <a:schemeClr val="tx1"/>
              </a:solidFill>
              <a:effectLst/>
              <a:latin typeface="+mn-lt"/>
              <a:ea typeface="+mn-ea"/>
              <a:cs typeface="맑은 고딕"/>
            </a:endParaRPr>
          </a:p>
          <a:p>
            <a:r>
              <a:rPr lang="vi-VN" sz="1200" b="0" i="0" u="sng" dirty="0">
                <a:solidFill>
                  <a:schemeClr val="tx1"/>
                </a:solidFill>
                <a:latin typeface="Arial"/>
                <a:ea typeface="+mn-ea"/>
                <a:cs typeface="맑은 고딕"/>
              </a:rPr>
              <a:t>Hệ thống sợi quang</a:t>
            </a:r>
          </a:p>
          <a:p>
            <a:r>
              <a:rPr lang="vi-VN" sz="1200" b="0" i="0" dirty="0">
                <a:solidFill>
                  <a:schemeClr val="tx1"/>
                </a:solidFill>
                <a:latin typeface="Arial"/>
                <a:ea typeface="+mn-ea"/>
                <a:cs typeface="맑은 고딕"/>
              </a:rPr>
              <a:t>Trong các mạng sợi quang, các số 1 được biểu diễn bằng ánh sáng và các số 0 sẽ được biểu diễn bằng bóng tối.</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a:t>
            </a:fld>
            <a:endParaRPr lang="ko-KR" altLang="en-US"/>
          </a:p>
        </p:txBody>
      </p:sp>
    </p:spTree>
    <p:extLst>
      <p:ext uri="{BB962C8B-B14F-4D97-AF65-F5344CB8AC3E}">
        <p14:creationId xmlns:p14="http://schemas.microsoft.com/office/powerpoint/2010/main" val="295540668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192</a:t>
            </a:fld>
            <a:endParaRPr lang="ko-KR" altLang="en-US"/>
          </a:p>
        </p:txBody>
      </p:sp>
    </p:spTree>
    <p:extLst>
      <p:ext uri="{BB962C8B-B14F-4D97-AF65-F5344CB8AC3E}">
        <p14:creationId xmlns:p14="http://schemas.microsoft.com/office/powerpoint/2010/main" val="298032901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193</a:t>
            </a:fld>
            <a:endParaRPr lang="ko-KR" altLang="en-US"/>
          </a:p>
        </p:txBody>
      </p:sp>
    </p:spTree>
    <p:extLst>
      <p:ext uri="{BB962C8B-B14F-4D97-AF65-F5344CB8AC3E}">
        <p14:creationId xmlns:p14="http://schemas.microsoft.com/office/powerpoint/2010/main" val="318950626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194</a:t>
            </a:fld>
            <a:endParaRPr lang="ko-KR" altLang="en-US"/>
          </a:p>
        </p:txBody>
      </p:sp>
    </p:spTree>
    <p:extLst>
      <p:ext uri="{BB962C8B-B14F-4D97-AF65-F5344CB8AC3E}">
        <p14:creationId xmlns:p14="http://schemas.microsoft.com/office/powerpoint/2010/main" val="320965352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195</a:t>
            </a:fld>
            <a:endParaRPr lang="ko-KR" altLang="en-US"/>
          </a:p>
        </p:txBody>
      </p:sp>
    </p:spTree>
    <p:extLst>
      <p:ext uri="{BB962C8B-B14F-4D97-AF65-F5344CB8AC3E}">
        <p14:creationId xmlns:p14="http://schemas.microsoft.com/office/powerpoint/2010/main" val="419229218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196</a:t>
            </a:fld>
            <a:endParaRPr lang="ko-KR" altLang="en-US"/>
          </a:p>
        </p:txBody>
      </p:sp>
    </p:spTree>
    <p:extLst>
      <p:ext uri="{BB962C8B-B14F-4D97-AF65-F5344CB8AC3E}">
        <p14:creationId xmlns:p14="http://schemas.microsoft.com/office/powerpoint/2010/main" val="6240636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197</a:t>
            </a:fld>
            <a:endParaRPr lang="ko-KR" altLang="en-US"/>
          </a:p>
        </p:txBody>
      </p:sp>
    </p:spTree>
    <p:extLst>
      <p:ext uri="{BB962C8B-B14F-4D97-AF65-F5344CB8AC3E}">
        <p14:creationId xmlns:p14="http://schemas.microsoft.com/office/powerpoint/2010/main" val="39787685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198</a:t>
            </a:fld>
            <a:endParaRPr lang="ko-KR" altLang="en-US"/>
          </a:p>
        </p:txBody>
      </p:sp>
    </p:spTree>
    <p:extLst>
      <p:ext uri="{BB962C8B-B14F-4D97-AF65-F5344CB8AC3E}">
        <p14:creationId xmlns:p14="http://schemas.microsoft.com/office/powerpoint/2010/main" val="72657215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199</a:t>
            </a:fld>
            <a:endParaRPr lang="ko-KR" altLang="en-US"/>
          </a:p>
        </p:txBody>
      </p:sp>
    </p:spTree>
    <p:extLst>
      <p:ext uri="{BB962C8B-B14F-4D97-AF65-F5344CB8AC3E}">
        <p14:creationId xmlns:p14="http://schemas.microsoft.com/office/powerpoint/2010/main" val="231654845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200</a:t>
            </a:fld>
            <a:endParaRPr lang="ko-KR" altLang="en-US"/>
          </a:p>
        </p:txBody>
      </p:sp>
    </p:spTree>
    <p:extLst>
      <p:ext uri="{BB962C8B-B14F-4D97-AF65-F5344CB8AC3E}">
        <p14:creationId xmlns:p14="http://schemas.microsoft.com/office/powerpoint/2010/main" val="136622889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201</a:t>
            </a:fld>
            <a:endParaRPr lang="ko-KR" altLang="en-US"/>
          </a:p>
        </p:txBody>
      </p:sp>
    </p:spTree>
    <p:extLst>
      <p:ext uri="{BB962C8B-B14F-4D97-AF65-F5344CB8AC3E}">
        <p14:creationId xmlns:p14="http://schemas.microsoft.com/office/powerpoint/2010/main" val="3631553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a:t>
            </a:fld>
            <a:endParaRPr lang="ko-KR" altLang="en-US"/>
          </a:p>
        </p:txBody>
      </p:sp>
    </p:spTree>
    <p:extLst>
      <p:ext uri="{BB962C8B-B14F-4D97-AF65-F5344CB8AC3E}">
        <p14:creationId xmlns:p14="http://schemas.microsoft.com/office/powerpoint/2010/main" val="789763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Có hai phương pháp để </a:t>
            </a:r>
            <a:r>
              <a:rPr lang="vi-VN" sz="1200" b="1" i="0" dirty="0">
                <a:solidFill>
                  <a:schemeClr val="tx1"/>
                </a:solidFill>
                <a:latin typeface="Arial"/>
                <a:ea typeface="+mn-ea"/>
                <a:cs typeface="맑은 고딕"/>
              </a:rPr>
              <a:t>truyền</a:t>
            </a:r>
            <a:r>
              <a:rPr lang="vi-VN" sz="1200" b="0" i="0" dirty="0">
                <a:solidFill>
                  <a:schemeClr val="tx1"/>
                </a:solidFill>
                <a:latin typeface="Arial"/>
                <a:ea typeface="+mn-ea"/>
                <a:cs typeface="맑은 고딕"/>
              </a:rPr>
              <a:t> dữ liệu giữa hai thiết bị kỹ thuật số: </a:t>
            </a:r>
            <a:r>
              <a:rPr lang="vi-VN" sz="1200" b="1" i="0" dirty="0">
                <a:solidFill>
                  <a:schemeClr val="tx1"/>
                </a:solidFill>
                <a:latin typeface="Arial"/>
                <a:ea typeface="+mn-ea"/>
                <a:cs typeface="맑은 고딕"/>
              </a:rPr>
              <a:t>truyền dữ liệu nối tiếp</a:t>
            </a:r>
            <a:r>
              <a:rPr lang="vi-VN" sz="1200" b="0" i="0" dirty="0">
                <a:solidFill>
                  <a:schemeClr val="tx1"/>
                </a:solidFill>
                <a:latin typeface="Arial"/>
                <a:ea typeface="+mn-ea"/>
                <a:cs typeface="맑은 고딕"/>
              </a:rPr>
              <a:t> và </a:t>
            </a:r>
            <a:r>
              <a:rPr lang="vi-VN" sz="1200" b="1" i="0" dirty="0">
                <a:solidFill>
                  <a:schemeClr val="tx1"/>
                </a:solidFill>
                <a:latin typeface="Arial"/>
                <a:ea typeface="+mn-ea"/>
                <a:cs typeface="맑은 고딕"/>
              </a:rPr>
              <a:t>truyền dữ liệu song song</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Truyền dữ liệu nối tiếp</a:t>
            </a:r>
            <a:r>
              <a:rPr lang="vi-VN" sz="1200" b="0" i="0" dirty="0">
                <a:solidFill>
                  <a:schemeClr val="tx1"/>
                </a:solidFill>
                <a:latin typeface="Arial"/>
                <a:ea typeface="+mn-ea"/>
                <a:cs typeface="맑은 고딕"/>
              </a:rPr>
              <a:t> gửi từng bit dữ liệu trên một kênh duy nhất. </a:t>
            </a:r>
            <a:r>
              <a:rPr lang="vi-VN" sz="1200" b="1" i="0" dirty="0">
                <a:solidFill>
                  <a:schemeClr val="tx1"/>
                </a:solidFill>
                <a:latin typeface="Arial"/>
                <a:ea typeface="+mn-ea"/>
                <a:cs typeface="맑은 고딕"/>
              </a:rPr>
              <a:t>Truyền dữ liệu song song</a:t>
            </a:r>
            <a:r>
              <a:rPr lang="vi-VN" sz="1200" b="0" i="0" dirty="0">
                <a:solidFill>
                  <a:schemeClr val="tx1"/>
                </a:solidFill>
                <a:latin typeface="Arial"/>
                <a:ea typeface="+mn-ea"/>
                <a:cs typeface="맑은 고딕"/>
              </a:rPr>
              <a:t> gửi nhiều bit dữ liệu cùng lúc bằng nhiều kênh khác nhau.</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a:t>
            </a:fld>
            <a:endParaRPr lang="ko-KR" altLang="en-US"/>
          </a:p>
        </p:txBody>
      </p:sp>
    </p:spTree>
    <p:extLst>
      <p:ext uri="{BB962C8B-B14F-4D97-AF65-F5344CB8AC3E}">
        <p14:creationId xmlns:p14="http://schemas.microsoft.com/office/powerpoint/2010/main" val="255218814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202</a:t>
            </a:fld>
            <a:endParaRPr lang="ko-KR" altLang="en-US"/>
          </a:p>
        </p:txBody>
      </p:sp>
    </p:spTree>
    <p:extLst>
      <p:ext uri="{BB962C8B-B14F-4D97-AF65-F5344CB8AC3E}">
        <p14:creationId xmlns:p14="http://schemas.microsoft.com/office/powerpoint/2010/main" val="408027596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203</a:t>
            </a:fld>
            <a:endParaRPr lang="ko-KR" altLang="en-US"/>
          </a:p>
        </p:txBody>
      </p:sp>
    </p:spTree>
    <p:extLst>
      <p:ext uri="{BB962C8B-B14F-4D97-AF65-F5344CB8AC3E}">
        <p14:creationId xmlns:p14="http://schemas.microsoft.com/office/powerpoint/2010/main" val="203359798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204</a:t>
            </a:fld>
            <a:endParaRPr lang="ko-KR" altLang="en-US"/>
          </a:p>
        </p:txBody>
      </p:sp>
    </p:spTree>
    <p:extLst>
      <p:ext uri="{BB962C8B-B14F-4D97-AF65-F5344CB8AC3E}">
        <p14:creationId xmlns:p14="http://schemas.microsoft.com/office/powerpoint/2010/main" val="270375523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205</a:t>
            </a:fld>
            <a:endParaRPr lang="ko-KR" altLang="en-US"/>
          </a:p>
        </p:txBody>
      </p:sp>
    </p:spTree>
    <p:extLst>
      <p:ext uri="{BB962C8B-B14F-4D97-AF65-F5344CB8AC3E}">
        <p14:creationId xmlns:p14="http://schemas.microsoft.com/office/powerpoint/2010/main" val="216207250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206</a:t>
            </a:fld>
            <a:endParaRPr lang="ko-KR" altLang="en-US"/>
          </a:p>
        </p:txBody>
      </p:sp>
    </p:spTree>
    <p:extLst>
      <p:ext uri="{BB962C8B-B14F-4D97-AF65-F5344CB8AC3E}">
        <p14:creationId xmlns:p14="http://schemas.microsoft.com/office/powerpoint/2010/main" val="163584384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207</a:t>
            </a:fld>
            <a:endParaRPr lang="ko-KR" altLang="en-US"/>
          </a:p>
        </p:txBody>
      </p:sp>
    </p:spTree>
    <p:extLst>
      <p:ext uri="{BB962C8B-B14F-4D97-AF65-F5344CB8AC3E}">
        <p14:creationId xmlns:p14="http://schemas.microsoft.com/office/powerpoint/2010/main" val="124744854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208</a:t>
            </a:fld>
            <a:endParaRPr lang="ko-KR" altLang="en-US"/>
          </a:p>
        </p:txBody>
      </p:sp>
    </p:spTree>
    <p:extLst>
      <p:ext uri="{BB962C8B-B14F-4D97-AF65-F5344CB8AC3E}">
        <p14:creationId xmlns:p14="http://schemas.microsoft.com/office/powerpoint/2010/main" val="63825973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209</a:t>
            </a:fld>
            <a:endParaRPr lang="ko-KR" altLang="en-US"/>
          </a:p>
        </p:txBody>
      </p:sp>
    </p:spTree>
    <p:extLst>
      <p:ext uri="{BB962C8B-B14F-4D97-AF65-F5344CB8AC3E}">
        <p14:creationId xmlns:p14="http://schemas.microsoft.com/office/powerpoint/2010/main" val="57833761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210</a:t>
            </a:fld>
            <a:endParaRPr lang="ko-KR" altLang="en-US"/>
          </a:p>
        </p:txBody>
      </p:sp>
    </p:spTree>
    <p:extLst>
      <p:ext uri="{BB962C8B-B14F-4D97-AF65-F5344CB8AC3E}">
        <p14:creationId xmlns:p14="http://schemas.microsoft.com/office/powerpoint/2010/main" val="55247558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211</a:t>
            </a:fld>
            <a:endParaRPr lang="ko-KR" altLang="en-US"/>
          </a:p>
        </p:txBody>
      </p:sp>
    </p:spTree>
    <p:extLst>
      <p:ext uri="{BB962C8B-B14F-4D97-AF65-F5344CB8AC3E}">
        <p14:creationId xmlns:p14="http://schemas.microsoft.com/office/powerpoint/2010/main" val="92781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Truyền dữ liệu bất đồng bộ</a:t>
            </a:r>
            <a:r>
              <a:rPr lang="vi-VN" sz="1200" b="0" i="0" dirty="0">
                <a:solidFill>
                  <a:schemeClr val="tx1"/>
                </a:solidFill>
                <a:latin typeface="Arial"/>
                <a:ea typeface="+mn-ea"/>
                <a:cs typeface="맑은 고딕"/>
              </a:rPr>
              <a:t> là </a:t>
            </a:r>
            <a:r>
              <a:rPr lang="vi-VN" sz="1200" b="1" i="0" dirty="0">
                <a:solidFill>
                  <a:schemeClr val="tx1"/>
                </a:solidFill>
                <a:latin typeface="Arial"/>
                <a:ea typeface="+mn-ea"/>
                <a:cs typeface="맑은 고딕"/>
              </a:rPr>
              <a:t>phương thức truyền dữ liệu</a:t>
            </a:r>
            <a:r>
              <a:rPr lang="vi-VN" sz="1200" b="0" i="0" dirty="0">
                <a:solidFill>
                  <a:schemeClr val="tx1"/>
                </a:solidFill>
                <a:latin typeface="Arial"/>
                <a:ea typeface="+mn-ea"/>
                <a:cs typeface="맑은 고딕"/>
              </a:rPr>
              <a:t>, mà trong đó, mỗi ký tự là một đơn vị độc lập với các bit bắt đầu và kết thúc riêng và có các khoảng thời gian không đồng đều giữa các bit. </a:t>
            </a:r>
            <a:r>
              <a:rPr lang="vi-VN" sz="1200" b="1" i="0" dirty="0">
                <a:solidFill>
                  <a:schemeClr val="tx1"/>
                </a:solidFill>
                <a:latin typeface="Arial"/>
                <a:ea typeface="+mn-ea"/>
                <a:cs typeface="맑은 고딕"/>
              </a:rPr>
              <a:t>Truyền dữ liệu bất đồng bộ</a:t>
            </a:r>
            <a:r>
              <a:rPr lang="vi-VN" sz="1200" b="0" i="0" dirty="0">
                <a:solidFill>
                  <a:schemeClr val="tx1"/>
                </a:solidFill>
                <a:latin typeface="Arial"/>
                <a:ea typeface="+mn-ea"/>
                <a:cs typeface="맑은 고딕"/>
              </a:rPr>
              <a:t> còn được gọi là </a:t>
            </a:r>
            <a:r>
              <a:rPr lang="vi-VN" sz="1200" b="1" i="0" dirty="0">
                <a:solidFill>
                  <a:schemeClr val="tx1"/>
                </a:solidFill>
                <a:latin typeface="Arial"/>
                <a:ea typeface="+mn-ea"/>
                <a:cs typeface="맑은 고딕"/>
              </a:rPr>
              <a:t>truyền dữ liệu</a:t>
            </a:r>
            <a:r>
              <a:rPr lang="vi-VN" sz="1200" b="0" i="0" dirty="0">
                <a:solidFill>
                  <a:schemeClr val="tx1"/>
                </a:solidFill>
                <a:latin typeface="Arial"/>
                <a:ea typeface="+mn-ea"/>
                <a:cs typeface="맑은 고딕"/>
              </a:rPr>
              <a:t> bắt đầu/kết thúc.</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a:t>
            </a:fld>
            <a:endParaRPr lang="ko-KR" altLang="en-US"/>
          </a:p>
        </p:txBody>
      </p:sp>
    </p:spTree>
    <p:extLst>
      <p:ext uri="{BB962C8B-B14F-4D97-AF65-F5344CB8AC3E}">
        <p14:creationId xmlns:p14="http://schemas.microsoft.com/office/powerpoint/2010/main" val="64147122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212</a:t>
            </a:fld>
            <a:endParaRPr lang="ko-KR" altLang="en-US"/>
          </a:p>
        </p:txBody>
      </p:sp>
    </p:spTree>
    <p:extLst>
      <p:ext uri="{BB962C8B-B14F-4D97-AF65-F5344CB8AC3E}">
        <p14:creationId xmlns:p14="http://schemas.microsoft.com/office/powerpoint/2010/main" val="415199216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213</a:t>
            </a:fld>
            <a:endParaRPr lang="ko-KR" altLang="en-US"/>
          </a:p>
        </p:txBody>
      </p:sp>
    </p:spTree>
    <p:extLst>
      <p:ext uri="{BB962C8B-B14F-4D97-AF65-F5344CB8AC3E}">
        <p14:creationId xmlns:p14="http://schemas.microsoft.com/office/powerpoint/2010/main" val="354177409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214</a:t>
            </a:fld>
            <a:endParaRPr lang="ko-KR" altLang="en-US"/>
          </a:p>
        </p:txBody>
      </p:sp>
    </p:spTree>
    <p:extLst>
      <p:ext uri="{BB962C8B-B14F-4D97-AF65-F5344CB8AC3E}">
        <p14:creationId xmlns:p14="http://schemas.microsoft.com/office/powerpoint/2010/main" val="105771927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215</a:t>
            </a:fld>
            <a:endParaRPr lang="ko-KR" altLang="en-US"/>
          </a:p>
        </p:txBody>
      </p:sp>
    </p:spTree>
    <p:extLst>
      <p:ext uri="{BB962C8B-B14F-4D97-AF65-F5344CB8AC3E}">
        <p14:creationId xmlns:p14="http://schemas.microsoft.com/office/powerpoint/2010/main" val="246573576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216</a:t>
            </a:fld>
            <a:endParaRPr lang="ko-KR" altLang="en-US"/>
          </a:p>
        </p:txBody>
      </p:sp>
    </p:spTree>
    <p:extLst>
      <p:ext uri="{BB962C8B-B14F-4D97-AF65-F5344CB8AC3E}">
        <p14:creationId xmlns:p14="http://schemas.microsoft.com/office/powerpoint/2010/main" val="373829926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217</a:t>
            </a:fld>
            <a:endParaRPr lang="ko-KR" altLang="en-US"/>
          </a:p>
        </p:txBody>
      </p:sp>
    </p:spTree>
    <p:extLst>
      <p:ext uri="{BB962C8B-B14F-4D97-AF65-F5344CB8AC3E}">
        <p14:creationId xmlns:p14="http://schemas.microsoft.com/office/powerpoint/2010/main" val="327152938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218</a:t>
            </a:fld>
            <a:endParaRPr lang="ko-KR" altLang="en-US"/>
          </a:p>
        </p:txBody>
      </p:sp>
    </p:spTree>
    <p:extLst>
      <p:ext uri="{BB962C8B-B14F-4D97-AF65-F5344CB8AC3E}">
        <p14:creationId xmlns:p14="http://schemas.microsoft.com/office/powerpoint/2010/main" val="392745634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219</a:t>
            </a:fld>
            <a:endParaRPr lang="ko-KR" altLang="en-US"/>
          </a:p>
        </p:txBody>
      </p:sp>
    </p:spTree>
    <p:extLst>
      <p:ext uri="{BB962C8B-B14F-4D97-AF65-F5344CB8AC3E}">
        <p14:creationId xmlns:p14="http://schemas.microsoft.com/office/powerpoint/2010/main" val="411978488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220</a:t>
            </a:fld>
            <a:endParaRPr lang="ko-KR" altLang="en-US"/>
          </a:p>
        </p:txBody>
      </p:sp>
    </p:spTree>
    <p:extLst>
      <p:ext uri="{BB962C8B-B14F-4D97-AF65-F5344CB8AC3E}">
        <p14:creationId xmlns:p14="http://schemas.microsoft.com/office/powerpoint/2010/main" val="84560806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221</a:t>
            </a:fld>
            <a:endParaRPr lang="ko-KR" altLang="en-US"/>
          </a:p>
        </p:txBody>
      </p:sp>
    </p:spTree>
    <p:extLst>
      <p:ext uri="{BB962C8B-B14F-4D97-AF65-F5344CB8AC3E}">
        <p14:creationId xmlns:p14="http://schemas.microsoft.com/office/powerpoint/2010/main" val="177889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i="0" dirty="0">
                <a:solidFill>
                  <a:schemeClr val="tx1"/>
                </a:solidFill>
                <a:latin typeface="Arial"/>
                <a:ea typeface="+mn-ea"/>
                <a:cs typeface="맑은 고딕"/>
              </a:rPr>
              <a:t>Đặc trưng của </a:t>
            </a:r>
            <a:r>
              <a:rPr lang="vi-VN" sz="1200" b="1" i="0" dirty="0">
                <a:solidFill>
                  <a:schemeClr val="tx1"/>
                </a:solidFill>
                <a:latin typeface="Arial"/>
                <a:ea typeface="+mn-ea"/>
                <a:cs typeface="맑은 고딕"/>
              </a:rPr>
              <a:t>truyền dữ liệu đồng bộ</a:t>
            </a:r>
            <a:r>
              <a:rPr lang="vi-VN" sz="1200" b="0" i="0" dirty="0">
                <a:solidFill>
                  <a:schemeClr val="tx1"/>
                </a:solidFill>
                <a:latin typeface="Arial"/>
                <a:ea typeface="+mn-ea"/>
                <a:cs typeface="맑은 고딕"/>
              </a:rPr>
              <a:t> là một luồng dữ liệu liên tục dưới dạng tín hiệu đi kèm với các tín hiệu định thời định kỳ được tạo bởi một số cơ chế định thời bên ngoài để đảm bảo rằng cả bên gửi và bên nhận đều </a:t>
            </a:r>
            <a:r>
              <a:rPr lang="vi-VN" sz="1200" b="1" i="0" dirty="0">
                <a:solidFill>
                  <a:schemeClr val="tx1"/>
                </a:solidFill>
                <a:latin typeface="Arial"/>
                <a:ea typeface="+mn-ea"/>
                <a:cs typeface="맑은 고딕"/>
              </a:rPr>
              <a:t>đồng bộ</a:t>
            </a:r>
            <a:r>
              <a:rPr lang="vi-VN" sz="1200" b="0" i="0" dirty="0">
                <a:solidFill>
                  <a:schemeClr val="tx1"/>
                </a:solidFill>
                <a:latin typeface="Arial"/>
                <a:ea typeface="+mn-ea"/>
                <a:cs typeface="맑은 고딕"/>
              </a:rPr>
              <a:t> với nhau.</a:t>
            </a: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a:t>
            </a:fld>
            <a:endParaRPr lang="ko-KR" altLang="en-US"/>
          </a:p>
        </p:txBody>
      </p:sp>
    </p:spTree>
    <p:extLst>
      <p:ext uri="{BB962C8B-B14F-4D97-AF65-F5344CB8AC3E}">
        <p14:creationId xmlns:p14="http://schemas.microsoft.com/office/powerpoint/2010/main" val="8444747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222</a:t>
            </a:fld>
            <a:endParaRPr lang="ko-KR" altLang="en-US"/>
          </a:p>
        </p:txBody>
      </p:sp>
    </p:spTree>
    <p:extLst>
      <p:ext uri="{BB962C8B-B14F-4D97-AF65-F5344CB8AC3E}">
        <p14:creationId xmlns:p14="http://schemas.microsoft.com/office/powerpoint/2010/main" val="411086888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223</a:t>
            </a:fld>
            <a:endParaRPr lang="ko-KR" altLang="en-US"/>
          </a:p>
        </p:txBody>
      </p:sp>
    </p:spTree>
    <p:extLst>
      <p:ext uri="{BB962C8B-B14F-4D97-AF65-F5344CB8AC3E}">
        <p14:creationId xmlns:p14="http://schemas.microsoft.com/office/powerpoint/2010/main" val="77298032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224</a:t>
            </a:fld>
            <a:endParaRPr lang="ko-KR" altLang="en-US"/>
          </a:p>
        </p:txBody>
      </p:sp>
    </p:spTree>
    <p:extLst>
      <p:ext uri="{BB962C8B-B14F-4D97-AF65-F5344CB8AC3E}">
        <p14:creationId xmlns:p14="http://schemas.microsoft.com/office/powerpoint/2010/main" val="316906268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225</a:t>
            </a:fld>
            <a:endParaRPr lang="ko-KR" altLang="en-US"/>
          </a:p>
        </p:txBody>
      </p:sp>
    </p:spTree>
    <p:extLst>
      <p:ext uri="{BB962C8B-B14F-4D97-AF65-F5344CB8AC3E}">
        <p14:creationId xmlns:p14="http://schemas.microsoft.com/office/powerpoint/2010/main" val="270550486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226</a:t>
            </a:fld>
            <a:endParaRPr lang="ko-KR" altLang="en-US"/>
          </a:p>
        </p:txBody>
      </p:sp>
    </p:spTree>
    <p:extLst>
      <p:ext uri="{BB962C8B-B14F-4D97-AF65-F5344CB8AC3E}">
        <p14:creationId xmlns:p14="http://schemas.microsoft.com/office/powerpoint/2010/main" val="145289880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227</a:t>
            </a:fld>
            <a:endParaRPr lang="ko-KR" altLang="en-US"/>
          </a:p>
        </p:txBody>
      </p:sp>
    </p:spTree>
    <p:extLst>
      <p:ext uri="{BB962C8B-B14F-4D97-AF65-F5344CB8AC3E}">
        <p14:creationId xmlns:p14="http://schemas.microsoft.com/office/powerpoint/2010/main" val="207051852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228</a:t>
            </a:fld>
            <a:endParaRPr lang="ko-KR" altLang="en-US"/>
          </a:p>
        </p:txBody>
      </p:sp>
    </p:spTree>
    <p:extLst>
      <p:ext uri="{BB962C8B-B14F-4D97-AF65-F5344CB8AC3E}">
        <p14:creationId xmlns:p14="http://schemas.microsoft.com/office/powerpoint/2010/main" val="76178834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229</a:t>
            </a:fld>
            <a:endParaRPr lang="ko-KR" altLang="en-US"/>
          </a:p>
        </p:txBody>
      </p:sp>
    </p:spTree>
    <p:extLst>
      <p:ext uri="{BB962C8B-B14F-4D97-AF65-F5344CB8AC3E}">
        <p14:creationId xmlns:p14="http://schemas.microsoft.com/office/powerpoint/2010/main" val="222942866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230</a:t>
            </a:fld>
            <a:endParaRPr lang="ko-KR" altLang="en-US"/>
          </a:p>
        </p:txBody>
      </p:sp>
    </p:spTree>
    <p:extLst>
      <p:ext uri="{BB962C8B-B14F-4D97-AF65-F5344CB8AC3E}">
        <p14:creationId xmlns:p14="http://schemas.microsoft.com/office/powerpoint/2010/main" val="334897340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231</a:t>
            </a:fld>
            <a:endParaRPr lang="ko-KR" altLang="en-US"/>
          </a:p>
        </p:txBody>
      </p:sp>
    </p:spTree>
    <p:extLst>
      <p:ext uri="{BB962C8B-B14F-4D97-AF65-F5344CB8AC3E}">
        <p14:creationId xmlns:p14="http://schemas.microsoft.com/office/powerpoint/2010/main" val="3147870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a:t>
            </a:fld>
            <a:endParaRPr lang="ko-KR" altLang="en-US"/>
          </a:p>
        </p:txBody>
      </p:sp>
    </p:spTree>
    <p:extLst>
      <p:ext uri="{BB962C8B-B14F-4D97-AF65-F5344CB8AC3E}">
        <p14:creationId xmlns:p14="http://schemas.microsoft.com/office/powerpoint/2010/main" val="374326207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232</a:t>
            </a:fld>
            <a:endParaRPr lang="ko-KR" altLang="en-US"/>
          </a:p>
        </p:txBody>
      </p:sp>
    </p:spTree>
    <p:extLst>
      <p:ext uri="{BB962C8B-B14F-4D97-AF65-F5344CB8AC3E}">
        <p14:creationId xmlns:p14="http://schemas.microsoft.com/office/powerpoint/2010/main" val="325248916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233</a:t>
            </a:fld>
            <a:endParaRPr lang="ko-KR" altLang="en-US"/>
          </a:p>
        </p:txBody>
      </p:sp>
    </p:spTree>
    <p:extLst>
      <p:ext uri="{BB962C8B-B14F-4D97-AF65-F5344CB8AC3E}">
        <p14:creationId xmlns:p14="http://schemas.microsoft.com/office/powerpoint/2010/main" val="360092471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234</a:t>
            </a:fld>
            <a:endParaRPr lang="ko-KR" altLang="en-US"/>
          </a:p>
        </p:txBody>
      </p:sp>
    </p:spTree>
    <p:extLst>
      <p:ext uri="{BB962C8B-B14F-4D97-AF65-F5344CB8AC3E}">
        <p14:creationId xmlns:p14="http://schemas.microsoft.com/office/powerpoint/2010/main" val="282184053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235</a:t>
            </a:fld>
            <a:endParaRPr lang="ko-KR" altLang="en-US"/>
          </a:p>
        </p:txBody>
      </p:sp>
    </p:spTree>
    <p:extLst>
      <p:ext uri="{BB962C8B-B14F-4D97-AF65-F5344CB8AC3E}">
        <p14:creationId xmlns:p14="http://schemas.microsoft.com/office/powerpoint/2010/main" val="183575527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236</a:t>
            </a:fld>
            <a:endParaRPr lang="ko-KR" altLang="en-US"/>
          </a:p>
        </p:txBody>
      </p:sp>
    </p:spTree>
    <p:extLst>
      <p:ext uri="{BB962C8B-B14F-4D97-AF65-F5344CB8AC3E}">
        <p14:creationId xmlns:p14="http://schemas.microsoft.com/office/powerpoint/2010/main" val="151105436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237</a:t>
            </a:fld>
            <a:endParaRPr lang="ko-KR" altLang="en-US"/>
          </a:p>
        </p:txBody>
      </p:sp>
    </p:spTree>
    <p:extLst>
      <p:ext uri="{BB962C8B-B14F-4D97-AF65-F5344CB8AC3E}">
        <p14:creationId xmlns:p14="http://schemas.microsoft.com/office/powerpoint/2010/main" val="174557411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238</a:t>
            </a:fld>
            <a:endParaRPr lang="ko-KR" altLang="en-US"/>
          </a:p>
        </p:txBody>
      </p:sp>
    </p:spTree>
    <p:extLst>
      <p:ext uri="{BB962C8B-B14F-4D97-AF65-F5344CB8AC3E}">
        <p14:creationId xmlns:p14="http://schemas.microsoft.com/office/powerpoint/2010/main" val="181108986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239</a:t>
            </a:fld>
            <a:endParaRPr lang="ko-KR" altLang="en-US"/>
          </a:p>
        </p:txBody>
      </p:sp>
    </p:spTree>
    <p:extLst>
      <p:ext uri="{BB962C8B-B14F-4D97-AF65-F5344CB8AC3E}">
        <p14:creationId xmlns:p14="http://schemas.microsoft.com/office/powerpoint/2010/main" val="48493687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240</a:t>
            </a:fld>
            <a:endParaRPr lang="ko-KR" altLang="en-US"/>
          </a:p>
        </p:txBody>
      </p:sp>
    </p:spTree>
    <p:extLst>
      <p:ext uri="{BB962C8B-B14F-4D97-AF65-F5344CB8AC3E}">
        <p14:creationId xmlns:p14="http://schemas.microsoft.com/office/powerpoint/2010/main" val="107738434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241</a:t>
            </a:fld>
            <a:endParaRPr kumimoji="0" lang="ko-KR" altLang="en-US" sz="13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82373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85750" lvl="0" indent="-285750" algn="just">
              <a:buFont typeface="Wingdings" panose="05000000000000000000" pitchFamily="2" charset="2"/>
              <a:buChar char="§"/>
            </a:pPr>
            <a:r>
              <a:rPr lang="vi-VN" b="1" dirty="0">
                <a:solidFill>
                  <a:schemeClr val="tx1"/>
                </a:solidFill>
              </a:rPr>
              <a:t>Mạng LAN</a:t>
            </a:r>
          </a:p>
          <a:p>
            <a:pPr marL="742950" lvl="1" indent="-285750" algn="just">
              <a:buFont typeface="Arial" panose="020B0604020202020204" pitchFamily="34" charset="0"/>
              <a:buChar char="•"/>
            </a:pPr>
            <a:r>
              <a:rPr lang="vi-VN" dirty="0">
                <a:solidFill>
                  <a:schemeClr val="tx1"/>
                </a:solidFill>
              </a:rPr>
              <a:t>Một khu vực </a:t>
            </a:r>
            <a:r>
              <a:rPr lang="vi-VN" dirty="0"/>
              <a:t>do một tổ chức quản lý</a:t>
            </a:r>
          </a:p>
          <a:p>
            <a:pPr marL="742950" lvl="1" indent="-285750" algn="just">
              <a:buFont typeface="Arial" panose="020B0604020202020204" pitchFamily="34" charset="0"/>
              <a:buChar char="•"/>
            </a:pPr>
            <a:r>
              <a:rPr lang="vi-VN" dirty="0"/>
              <a:t>Một mạng được cài đặt trong khuôn viên trường, tòa nhà công ty, nhà máy, v.v.</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a:t>
            </a:fld>
            <a:endParaRPr lang="ko-KR" altLang="en-US"/>
          </a:p>
        </p:txBody>
      </p:sp>
    </p:spTree>
    <p:extLst>
      <p:ext uri="{BB962C8B-B14F-4D97-AF65-F5344CB8AC3E}">
        <p14:creationId xmlns:p14="http://schemas.microsoft.com/office/powerpoint/2010/main" val="143819399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242</a:t>
            </a:fld>
            <a:endParaRPr lang="ko-KR" altLang="en-US"/>
          </a:p>
        </p:txBody>
      </p:sp>
    </p:spTree>
    <p:extLst>
      <p:ext uri="{BB962C8B-B14F-4D97-AF65-F5344CB8AC3E}">
        <p14:creationId xmlns:p14="http://schemas.microsoft.com/office/powerpoint/2010/main" val="99641591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243</a:t>
            </a:fld>
            <a:endParaRPr lang="ko-KR" altLang="en-US"/>
          </a:p>
        </p:txBody>
      </p:sp>
    </p:spTree>
    <p:extLst>
      <p:ext uri="{BB962C8B-B14F-4D97-AF65-F5344CB8AC3E}">
        <p14:creationId xmlns:p14="http://schemas.microsoft.com/office/powerpoint/2010/main" val="163270246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244</a:t>
            </a:fld>
            <a:endParaRPr lang="ko-KR" altLang="en-US"/>
          </a:p>
        </p:txBody>
      </p:sp>
    </p:spTree>
    <p:extLst>
      <p:ext uri="{BB962C8B-B14F-4D97-AF65-F5344CB8AC3E}">
        <p14:creationId xmlns:p14="http://schemas.microsoft.com/office/powerpoint/2010/main" val="212552412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245</a:t>
            </a:fld>
            <a:endParaRPr lang="ko-KR" altLang="en-US"/>
          </a:p>
        </p:txBody>
      </p:sp>
    </p:spTree>
    <p:extLst>
      <p:ext uri="{BB962C8B-B14F-4D97-AF65-F5344CB8AC3E}">
        <p14:creationId xmlns:p14="http://schemas.microsoft.com/office/powerpoint/2010/main" val="142323206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246</a:t>
            </a:fld>
            <a:endParaRPr lang="ko-KR" altLang="en-US"/>
          </a:p>
        </p:txBody>
      </p:sp>
    </p:spTree>
    <p:extLst>
      <p:ext uri="{BB962C8B-B14F-4D97-AF65-F5344CB8AC3E}">
        <p14:creationId xmlns:p14="http://schemas.microsoft.com/office/powerpoint/2010/main" val="122761617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247</a:t>
            </a:fld>
            <a:endParaRPr lang="ko-KR" altLang="en-US"/>
          </a:p>
        </p:txBody>
      </p:sp>
    </p:spTree>
    <p:extLst>
      <p:ext uri="{BB962C8B-B14F-4D97-AF65-F5344CB8AC3E}">
        <p14:creationId xmlns:p14="http://schemas.microsoft.com/office/powerpoint/2010/main" val="180407005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248</a:t>
            </a:fld>
            <a:endParaRPr lang="ko-KR" altLang="en-US"/>
          </a:p>
        </p:txBody>
      </p:sp>
    </p:spTree>
    <p:extLst>
      <p:ext uri="{BB962C8B-B14F-4D97-AF65-F5344CB8AC3E}">
        <p14:creationId xmlns:p14="http://schemas.microsoft.com/office/powerpoint/2010/main" val="304524834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249</a:t>
            </a:fld>
            <a:endParaRPr lang="ko-KR" altLang="en-US"/>
          </a:p>
        </p:txBody>
      </p:sp>
    </p:spTree>
    <p:extLst>
      <p:ext uri="{BB962C8B-B14F-4D97-AF65-F5344CB8AC3E}">
        <p14:creationId xmlns:p14="http://schemas.microsoft.com/office/powerpoint/2010/main" val="14494995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250</a:t>
            </a:fld>
            <a:endParaRPr lang="ko-KR" altLang="en-US"/>
          </a:p>
        </p:txBody>
      </p:sp>
    </p:spTree>
    <p:extLst>
      <p:ext uri="{BB962C8B-B14F-4D97-AF65-F5344CB8AC3E}">
        <p14:creationId xmlns:p14="http://schemas.microsoft.com/office/powerpoint/2010/main" val="200523695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251</a:t>
            </a:fld>
            <a:endParaRPr lang="ko-KR" altLang="en-US"/>
          </a:p>
        </p:txBody>
      </p:sp>
    </p:spTree>
    <p:extLst>
      <p:ext uri="{BB962C8B-B14F-4D97-AF65-F5344CB8AC3E}">
        <p14:creationId xmlns:p14="http://schemas.microsoft.com/office/powerpoint/2010/main" val="3554952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b="1" dirty="0"/>
              <a:t>FDDI (Giao diện dữ liệu phân tán sợi quang) </a:t>
            </a:r>
            <a:r>
              <a:rPr lang="vi-VN" dirty="0"/>
              <a:t>là một tập hợp các tiêu chuẩn của ANIS và ISO về truyền dữ liệu trên các đường dây cáp quang trong một mạng cục bộ (LAN) có khả năng mở rộng phạm vi lên đến 200 km (124 dặm). Giao thức FDDI dựa trên giao thức token ring. Bên cạnh việc có phạm vi địa lý lớn, mạng cục bộ FDDI có thể hỗ trợ hàng ngàn người dùng. FDDI thường được sử dụng trên xương sống của một mạng diện rộng (WAN).</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27</a:t>
            </a:fld>
            <a:endParaRPr lang="ko-KR" altLang="en-US"/>
          </a:p>
        </p:txBody>
      </p:sp>
    </p:spTree>
    <p:extLst>
      <p:ext uri="{BB962C8B-B14F-4D97-AF65-F5344CB8AC3E}">
        <p14:creationId xmlns:p14="http://schemas.microsoft.com/office/powerpoint/2010/main" val="37369966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252</a:t>
            </a:fld>
            <a:endParaRPr lang="ko-KR" altLang="en-US"/>
          </a:p>
        </p:txBody>
      </p:sp>
    </p:spTree>
    <p:extLst>
      <p:ext uri="{BB962C8B-B14F-4D97-AF65-F5344CB8AC3E}">
        <p14:creationId xmlns:p14="http://schemas.microsoft.com/office/powerpoint/2010/main" val="151819170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253</a:t>
            </a:fld>
            <a:endParaRPr lang="ko-KR" altLang="en-US"/>
          </a:p>
        </p:txBody>
      </p:sp>
    </p:spTree>
    <p:extLst>
      <p:ext uri="{BB962C8B-B14F-4D97-AF65-F5344CB8AC3E}">
        <p14:creationId xmlns:p14="http://schemas.microsoft.com/office/powerpoint/2010/main" val="95738656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254</a:t>
            </a:fld>
            <a:endParaRPr lang="ko-KR" altLang="en-US"/>
          </a:p>
        </p:txBody>
      </p:sp>
    </p:spTree>
    <p:extLst>
      <p:ext uri="{BB962C8B-B14F-4D97-AF65-F5344CB8AC3E}">
        <p14:creationId xmlns:p14="http://schemas.microsoft.com/office/powerpoint/2010/main" val="320608464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255</a:t>
            </a:fld>
            <a:endParaRPr lang="ko-KR" altLang="en-US"/>
          </a:p>
        </p:txBody>
      </p:sp>
    </p:spTree>
    <p:extLst>
      <p:ext uri="{BB962C8B-B14F-4D97-AF65-F5344CB8AC3E}">
        <p14:creationId xmlns:p14="http://schemas.microsoft.com/office/powerpoint/2010/main" val="182976506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256</a:t>
            </a:fld>
            <a:endParaRPr lang="ko-KR" altLang="en-US"/>
          </a:p>
        </p:txBody>
      </p:sp>
    </p:spTree>
    <p:extLst>
      <p:ext uri="{BB962C8B-B14F-4D97-AF65-F5344CB8AC3E}">
        <p14:creationId xmlns:p14="http://schemas.microsoft.com/office/powerpoint/2010/main" val="268694592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257</a:t>
            </a:fld>
            <a:endParaRPr kumimoji="0" lang="ko-KR" altLang="en-US" sz="13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3884999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258</a:t>
            </a:fld>
            <a:endParaRPr lang="ko-KR" altLang="en-US"/>
          </a:p>
        </p:txBody>
      </p:sp>
    </p:spTree>
    <p:extLst>
      <p:ext uri="{BB962C8B-B14F-4D97-AF65-F5344CB8AC3E}">
        <p14:creationId xmlns:p14="http://schemas.microsoft.com/office/powerpoint/2010/main" val="130895348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259</a:t>
            </a:fld>
            <a:endParaRPr lang="ko-KR" altLang="en-US"/>
          </a:p>
        </p:txBody>
      </p:sp>
    </p:spTree>
    <p:extLst>
      <p:ext uri="{BB962C8B-B14F-4D97-AF65-F5344CB8AC3E}">
        <p14:creationId xmlns:p14="http://schemas.microsoft.com/office/powerpoint/2010/main" val="38243079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260</a:t>
            </a:fld>
            <a:endParaRPr lang="ko-KR" altLang="en-US"/>
          </a:p>
        </p:txBody>
      </p:sp>
    </p:spTree>
    <p:extLst>
      <p:ext uri="{BB962C8B-B14F-4D97-AF65-F5344CB8AC3E}">
        <p14:creationId xmlns:p14="http://schemas.microsoft.com/office/powerpoint/2010/main" val="307471974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261</a:t>
            </a:fld>
            <a:endParaRPr lang="ko-KR" altLang="en-US"/>
          </a:p>
        </p:txBody>
      </p:sp>
    </p:spTree>
    <p:extLst>
      <p:ext uri="{BB962C8B-B14F-4D97-AF65-F5344CB8AC3E}">
        <p14:creationId xmlns:p14="http://schemas.microsoft.com/office/powerpoint/2010/main" val="421696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b="1" dirty="0"/>
              <a:t>Mạng đô thị (MAN) </a:t>
            </a:r>
            <a:r>
              <a:rPr lang="vi-VN" dirty="0"/>
              <a:t>là một mạng máy tính kết nối người dùng với các tài nguyên máy tính trong một khu vực địa lý có quy mô bằng một khu đô thị. Thuật ngữ MAN nghĩa là kết nối các mạng cục bộ (LAN) trong một thành phố thành một mạng lớn hơn và mạng đó có thể cung cấp kết nối hiệu quả hơn đến một mạng diện rộng. Thuật ngữ này cũng được sử dụng để mô tả kết nối của một số mạng cục bộ trong một khu đô thị thông qua việc sử dụng kết nối điểm - điểm. </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28</a:t>
            </a:fld>
            <a:endParaRPr lang="ko-KR" altLang="en-US"/>
          </a:p>
        </p:txBody>
      </p:sp>
    </p:spTree>
    <p:extLst>
      <p:ext uri="{BB962C8B-B14F-4D97-AF65-F5344CB8AC3E}">
        <p14:creationId xmlns:p14="http://schemas.microsoft.com/office/powerpoint/2010/main" val="291506822"/>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262</a:t>
            </a:fld>
            <a:endParaRPr lang="ko-KR" altLang="en-US"/>
          </a:p>
        </p:txBody>
      </p:sp>
    </p:spTree>
    <p:extLst>
      <p:ext uri="{BB962C8B-B14F-4D97-AF65-F5344CB8AC3E}">
        <p14:creationId xmlns:p14="http://schemas.microsoft.com/office/powerpoint/2010/main" val="159604398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263</a:t>
            </a:fld>
            <a:endParaRPr lang="ko-KR" altLang="en-US"/>
          </a:p>
        </p:txBody>
      </p:sp>
    </p:spTree>
    <p:extLst>
      <p:ext uri="{BB962C8B-B14F-4D97-AF65-F5344CB8AC3E}">
        <p14:creationId xmlns:p14="http://schemas.microsoft.com/office/powerpoint/2010/main" val="192281049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264</a:t>
            </a:fld>
            <a:endParaRPr lang="ko-KR" altLang="en-US"/>
          </a:p>
        </p:txBody>
      </p:sp>
    </p:spTree>
    <p:extLst>
      <p:ext uri="{BB962C8B-B14F-4D97-AF65-F5344CB8AC3E}">
        <p14:creationId xmlns:p14="http://schemas.microsoft.com/office/powerpoint/2010/main" val="231439735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265</a:t>
            </a:fld>
            <a:endParaRPr lang="ko-KR" altLang="en-US"/>
          </a:p>
        </p:txBody>
      </p:sp>
    </p:spTree>
    <p:extLst>
      <p:ext uri="{BB962C8B-B14F-4D97-AF65-F5344CB8AC3E}">
        <p14:creationId xmlns:p14="http://schemas.microsoft.com/office/powerpoint/2010/main" val="126563417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266</a:t>
            </a:fld>
            <a:endParaRPr lang="ko-KR" altLang="en-US"/>
          </a:p>
        </p:txBody>
      </p:sp>
    </p:spTree>
    <p:extLst>
      <p:ext uri="{BB962C8B-B14F-4D97-AF65-F5344CB8AC3E}">
        <p14:creationId xmlns:p14="http://schemas.microsoft.com/office/powerpoint/2010/main" val="419751242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267</a:t>
            </a:fld>
            <a:endParaRPr lang="ko-KR" altLang="en-US"/>
          </a:p>
        </p:txBody>
      </p:sp>
    </p:spTree>
    <p:extLst>
      <p:ext uri="{BB962C8B-B14F-4D97-AF65-F5344CB8AC3E}">
        <p14:creationId xmlns:p14="http://schemas.microsoft.com/office/powerpoint/2010/main" val="359156357"/>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268</a:t>
            </a:fld>
            <a:endParaRPr lang="ko-KR" altLang="en-US"/>
          </a:p>
        </p:txBody>
      </p:sp>
    </p:spTree>
    <p:extLst>
      <p:ext uri="{BB962C8B-B14F-4D97-AF65-F5344CB8AC3E}">
        <p14:creationId xmlns:p14="http://schemas.microsoft.com/office/powerpoint/2010/main" val="337887200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269</a:t>
            </a:fld>
            <a:endParaRPr lang="ko-KR" altLang="en-US"/>
          </a:p>
        </p:txBody>
      </p:sp>
    </p:spTree>
    <p:extLst>
      <p:ext uri="{BB962C8B-B14F-4D97-AF65-F5344CB8AC3E}">
        <p14:creationId xmlns:p14="http://schemas.microsoft.com/office/powerpoint/2010/main" val="308762099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270</a:t>
            </a:fld>
            <a:endParaRPr lang="ko-KR" altLang="en-US"/>
          </a:p>
        </p:txBody>
      </p:sp>
    </p:spTree>
    <p:extLst>
      <p:ext uri="{BB962C8B-B14F-4D97-AF65-F5344CB8AC3E}">
        <p14:creationId xmlns:p14="http://schemas.microsoft.com/office/powerpoint/2010/main" val="49675564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271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86280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Một </a:t>
            </a:r>
            <a:r>
              <a:rPr lang="vi-VN" sz="1200" b="1" i="0" dirty="0">
                <a:solidFill>
                  <a:schemeClr val="tx1"/>
                </a:solidFill>
                <a:latin typeface="Arial"/>
                <a:ea typeface="+mn-ea"/>
                <a:cs typeface="맑은 고딕"/>
              </a:rPr>
              <a:t>mạng diện rộng</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WAN</a:t>
            </a:r>
            <a:r>
              <a:rPr lang="vi-VN" sz="1200" b="0" i="0" dirty="0">
                <a:solidFill>
                  <a:schemeClr val="tx1"/>
                </a:solidFill>
                <a:latin typeface="Arial"/>
                <a:ea typeface="+mn-ea"/>
                <a:cs typeface="맑은 고딕"/>
              </a:rPr>
              <a:t>) là một </a:t>
            </a:r>
            <a:r>
              <a:rPr lang="vi-VN" sz="1200" b="1" i="0" dirty="0">
                <a:solidFill>
                  <a:schemeClr val="tx1"/>
                </a:solidFill>
                <a:latin typeface="Arial"/>
                <a:ea typeface="+mn-ea"/>
                <a:cs typeface="맑은 고딕"/>
              </a:rPr>
              <a:t>mạng </a:t>
            </a:r>
            <a:r>
              <a:rPr lang="vi-VN" sz="1200" b="0" i="0" dirty="0">
                <a:solidFill>
                  <a:schemeClr val="tx1"/>
                </a:solidFill>
                <a:latin typeface="Arial"/>
                <a:ea typeface="+mn-ea"/>
                <a:cs typeface="맑은 고딕"/>
              </a:rPr>
              <a:t>bao phủ một khu vực địa lý rộng lớn. </a:t>
            </a:r>
            <a:r>
              <a:rPr lang="vi-VN" sz="1200" i="0" dirty="0">
                <a:solidFill>
                  <a:schemeClr val="tx1"/>
                </a:solidFill>
                <a:latin typeface="Arial"/>
                <a:ea typeface="+mn-ea"/>
                <a:cs typeface="맑은 고딕"/>
              </a:rPr>
              <a:t>M</a:t>
            </a:r>
            <a:r>
              <a:rPr lang="vi-VN" sz="1200" b="0" i="0" dirty="0">
                <a:solidFill>
                  <a:schemeClr val="tx1"/>
                </a:solidFill>
                <a:latin typeface="Arial"/>
                <a:ea typeface="+mn-ea"/>
                <a:cs typeface="맑은 고딕"/>
              </a:rPr>
              <a:t>ạng </a:t>
            </a:r>
            <a:r>
              <a:rPr lang="vi-VN" sz="1200" b="1" i="0" dirty="0">
                <a:solidFill>
                  <a:schemeClr val="tx1"/>
                </a:solidFill>
                <a:latin typeface="Arial"/>
                <a:ea typeface="+mn-ea"/>
                <a:cs typeface="맑은 고딕"/>
              </a:rPr>
              <a:t>WAN</a:t>
            </a:r>
            <a:r>
              <a:rPr lang="vi-VN" sz="1200" b="0" i="0" dirty="0">
                <a:solidFill>
                  <a:schemeClr val="tx1"/>
                </a:solidFill>
                <a:latin typeface="Arial"/>
                <a:ea typeface="+mn-ea"/>
                <a:cs typeface="맑은 고딕"/>
              </a:rPr>
              <a:t> kết nối các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nhỏ hơn, bao gồm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cục bộ (LAN) và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đô thị (MAN). Điều này đảm bảo rằng các máy tính và người dùng ở một địa điểm có thể giao tiếp với các máy tính hoặc người dùng ở các địa điểm khác.</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29</a:t>
            </a:fld>
            <a:endParaRPr lang="ko-KR" altLang="en-US"/>
          </a:p>
        </p:txBody>
      </p:sp>
    </p:spTree>
    <p:extLst>
      <p:ext uri="{BB962C8B-B14F-4D97-AF65-F5344CB8AC3E}">
        <p14:creationId xmlns:p14="http://schemas.microsoft.com/office/powerpoint/2010/main" val="215237228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272</a:t>
            </a:fld>
            <a:endParaRPr lang="ko-KR" altLang="en-US"/>
          </a:p>
        </p:txBody>
      </p:sp>
    </p:spTree>
    <p:extLst>
      <p:ext uri="{BB962C8B-B14F-4D97-AF65-F5344CB8AC3E}">
        <p14:creationId xmlns:p14="http://schemas.microsoft.com/office/powerpoint/2010/main" val="2425775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30</a:t>
            </a:fld>
            <a:endParaRPr lang="ko-KR" altLang="en-US"/>
          </a:p>
        </p:txBody>
      </p:sp>
    </p:spTree>
    <p:extLst>
      <p:ext uri="{BB962C8B-B14F-4D97-AF65-F5344CB8AC3E}">
        <p14:creationId xmlns:p14="http://schemas.microsoft.com/office/powerpoint/2010/main" val="3778757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Cấu trúc liên kết mạng</a:t>
            </a:r>
            <a:r>
              <a:rPr lang="vi-VN" sz="1200" b="0" i="0" dirty="0">
                <a:solidFill>
                  <a:schemeClr val="tx1"/>
                </a:solidFill>
                <a:latin typeface="Arial"/>
                <a:ea typeface="+mn-ea"/>
                <a:cs typeface="맑은 고딕"/>
              </a:rPr>
              <a:t> là </a:t>
            </a:r>
            <a:r>
              <a:rPr lang="vi-VN" sz="1200" b="1" i="0" dirty="0">
                <a:solidFill>
                  <a:schemeClr val="tx1"/>
                </a:solidFill>
                <a:latin typeface="Arial"/>
                <a:ea typeface="+mn-ea"/>
                <a:cs typeface="맑은 고딕"/>
              </a:rPr>
              <a:t>cấu trúc liên kết</a:t>
            </a:r>
            <a:r>
              <a:rPr lang="vi-VN" sz="1200" b="0" i="0" dirty="0">
                <a:solidFill>
                  <a:schemeClr val="tx1"/>
                </a:solidFill>
                <a:latin typeface="Arial"/>
                <a:ea typeface="+mn-ea"/>
                <a:cs typeface="맑은 고딕"/>
              </a:rPr>
              <a:t> của một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và có thể được mô tả theo mặt vật lý hoặc logic. Đây là cách ứng dụng lý thuyết đồ thị, trong đó các thiết bị giao tiếp là các nút và kết nối giữa các thiết bị là các đường dẫn hoặc đường dây nối giữa các nút.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31</a:t>
            </a:fld>
            <a:endParaRPr lang="ko-KR" altLang="en-US"/>
          </a:p>
        </p:txBody>
      </p:sp>
    </p:spTree>
    <p:extLst>
      <p:ext uri="{BB962C8B-B14F-4D97-AF65-F5344CB8AC3E}">
        <p14:creationId xmlns:p14="http://schemas.microsoft.com/office/powerpoint/2010/main" val="179542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sz="1200" b="0" i="0" kern="1200" dirty="0" err="1">
                <a:solidFill>
                  <a:schemeClr val="tx1"/>
                </a:solidFill>
                <a:effectLst/>
                <a:latin typeface="+mn-lt"/>
                <a:ea typeface="+mn-ea"/>
                <a:cs typeface="맑은 고딕"/>
              </a:rPr>
              <a:t>Thế</a:t>
            </a:r>
            <a:r>
              <a:rPr lang="en-US" altLang="ko-KR" sz="1200" b="0" i="0" kern="1200" dirty="0">
                <a:solidFill>
                  <a:schemeClr val="tx1"/>
                </a:solidFill>
                <a:effectLst/>
                <a:latin typeface="+mn-lt"/>
                <a:ea typeface="+mn-ea"/>
                <a:cs typeface="맑은 고딕"/>
              </a:rPr>
              <a:t> nào là </a:t>
            </a:r>
            <a:r>
              <a:rPr lang="en-US" altLang="ko-KR" sz="1200" b="1" i="0" kern="1200" dirty="0" err="1">
                <a:solidFill>
                  <a:schemeClr val="tx1"/>
                </a:solidFill>
                <a:effectLst/>
                <a:latin typeface="+mn-lt"/>
                <a:ea typeface="+mn-ea"/>
                <a:cs typeface="맑은 고딕"/>
              </a:rPr>
              <a:t>Kết</a:t>
            </a:r>
            <a:r>
              <a:rPr lang="en-US" altLang="ko-KR" sz="1200" b="1" i="0" kern="1200" dirty="0">
                <a:solidFill>
                  <a:schemeClr val="tx1"/>
                </a:solidFill>
                <a:effectLst/>
                <a:latin typeface="+mn-lt"/>
                <a:ea typeface="+mn-ea"/>
                <a:cs typeface="맑은 고딕"/>
              </a:rPr>
              <a:t> </a:t>
            </a:r>
            <a:r>
              <a:rPr lang="en-US" altLang="ko-KR" sz="1200" b="1" i="0" kern="1200" dirty="0" err="1">
                <a:solidFill>
                  <a:schemeClr val="tx1"/>
                </a:solidFill>
                <a:effectLst/>
                <a:latin typeface="+mn-lt"/>
                <a:ea typeface="+mn-ea"/>
                <a:cs typeface="맑은 고딕"/>
              </a:rPr>
              <a:t>nối</a:t>
            </a:r>
            <a:r>
              <a:rPr lang="en-US" altLang="ko-KR" sz="1200" b="1" i="0" kern="1200" dirty="0">
                <a:solidFill>
                  <a:schemeClr val="tx1"/>
                </a:solidFill>
                <a:effectLst/>
                <a:latin typeface="+mn-lt"/>
                <a:ea typeface="+mn-ea"/>
                <a:cs typeface="맑은 고딕"/>
              </a:rPr>
              <a:t> </a:t>
            </a:r>
            <a:r>
              <a:rPr lang="en-US" altLang="ko-KR" sz="1200" b="1" i="0" kern="1200" dirty="0" err="1">
                <a:solidFill>
                  <a:schemeClr val="tx1"/>
                </a:solidFill>
                <a:effectLst/>
                <a:latin typeface="+mn-lt"/>
                <a:ea typeface="+mn-ea"/>
                <a:cs typeface="맑은 고딕"/>
              </a:rPr>
              <a:t>Mạng</a:t>
            </a:r>
            <a:r>
              <a:rPr lang="en-US" altLang="ko-KR" sz="1200" b="0" i="0" kern="1200" dirty="0">
                <a:solidFill>
                  <a:schemeClr val="tx1"/>
                </a:solidFill>
                <a:effectLst/>
                <a:latin typeface="+mn-lt"/>
                <a:ea typeface="+mn-ea"/>
                <a:cs typeface="맑은 고딕"/>
              </a:rPr>
              <a:t>? </a:t>
            </a: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sz="1200" b="0" i="0" dirty="0">
                <a:solidFill>
                  <a:schemeClr val="tx1"/>
                </a:solidFill>
                <a:latin typeface="Arial"/>
                <a:ea typeface="+mn-ea"/>
                <a:cs typeface="맑은 고딕"/>
              </a:rPr>
              <a:t>Nói một cách đơn giản nhất, một </a:t>
            </a:r>
            <a:r>
              <a:rPr lang="vi-VN" sz="1200" b="1" i="0" dirty="0">
                <a:solidFill>
                  <a:schemeClr val="tx1"/>
                </a:solidFill>
                <a:latin typeface="Arial"/>
                <a:ea typeface="+mn-ea"/>
                <a:cs typeface="맑은 고딕"/>
              </a:rPr>
              <a:t>Mạng máy tính</a:t>
            </a:r>
            <a:r>
              <a:rPr lang="vi-VN" sz="1200" b="0" i="0" dirty="0">
                <a:solidFill>
                  <a:schemeClr val="tx1"/>
                </a:solidFill>
                <a:latin typeface="Arial"/>
                <a:ea typeface="+mn-ea"/>
                <a:cs typeface="맑은 고딕"/>
              </a:rPr>
              <a:t> có từ hai máy tính trở lên kết nối với nhau. Kết nối này gồm hai phần: (a) kết nối vật lý qua dây dẫn, dây cáp, và phương tiện không dây (ví dụ như qua không trung bằng điện thoại di động), và (b) kết nối logic thông qua việc truyền dữ liệu qua các phương tiện vật lý.</a:t>
            </a:r>
          </a:p>
          <a:p>
            <a:pPr marL="0" indent="0">
              <a:buFont typeface="Wingdings" panose="05000000000000000000" pitchFamily="2" charset="2"/>
              <a:buNone/>
            </a:pPr>
            <a:endParaRPr lang="ko-KR" altLang="en-US" dirty="0"/>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a:t>
            </a:fld>
            <a:endParaRPr lang="ko-KR" altLang="en-US"/>
          </a:p>
        </p:txBody>
      </p:sp>
    </p:spTree>
    <p:extLst>
      <p:ext uri="{BB962C8B-B14F-4D97-AF65-F5344CB8AC3E}">
        <p14:creationId xmlns:p14="http://schemas.microsoft.com/office/powerpoint/2010/main" val="2217528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Cấu trúc tuyến</a:t>
            </a:r>
            <a:r>
              <a:rPr lang="vi-VN" sz="1200" b="0" i="0" dirty="0">
                <a:solidFill>
                  <a:schemeClr val="tx1"/>
                </a:solidFill>
                <a:latin typeface="Arial"/>
                <a:ea typeface="+mn-ea"/>
                <a:cs typeface="맑은 고딕"/>
              </a:rPr>
              <a:t> là một </a:t>
            </a:r>
            <a:r>
              <a:rPr lang="vi-VN" sz="1200" b="1" i="0" dirty="0">
                <a:solidFill>
                  <a:schemeClr val="tx1"/>
                </a:solidFill>
                <a:latin typeface="Arial"/>
                <a:ea typeface="+mn-ea"/>
                <a:cs typeface="맑은 고딕"/>
              </a:rPr>
              <a:t>kiểu mạng</a:t>
            </a:r>
            <a:r>
              <a:rPr lang="vi-VN" sz="1200" b="0" i="0" dirty="0">
                <a:solidFill>
                  <a:schemeClr val="tx1"/>
                </a:solidFill>
                <a:latin typeface="Arial"/>
                <a:ea typeface="+mn-ea"/>
                <a:cs typeface="맑은 고딕"/>
              </a:rPr>
              <a:t>, trong đó mỗi máy tính và mỗi thiết bị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đều được kết nối với một dây cáp duy nhất. Khi chỉ có hai đầu thì được gọi là </a:t>
            </a:r>
            <a:r>
              <a:rPr lang="vi-VN" sz="1200" b="1" i="0" dirty="0">
                <a:solidFill>
                  <a:schemeClr val="tx1"/>
                </a:solidFill>
                <a:latin typeface="Arial"/>
                <a:ea typeface="+mn-ea"/>
                <a:cs typeface="맑은 고딕"/>
              </a:rPr>
              <a:t>cấu trúc liên kết tuyến tuyến tính</a:t>
            </a:r>
            <a:r>
              <a:rPr lang="vi-VN" sz="1200" b="0" i="0" dirty="0">
                <a:solidFill>
                  <a:schemeClr val="tx1"/>
                </a:solidFill>
                <a:latin typeface="Arial"/>
                <a:ea typeface="+mn-ea"/>
                <a:cs typeface="맑은 고딕"/>
              </a:rPr>
              <a: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32</a:t>
            </a:fld>
            <a:endParaRPr lang="ko-KR" altLang="en-US"/>
          </a:p>
        </p:txBody>
      </p:sp>
    </p:spTree>
    <p:extLst>
      <p:ext uri="{BB962C8B-B14F-4D97-AF65-F5344CB8AC3E}">
        <p14:creationId xmlns:p14="http://schemas.microsoft.com/office/powerpoint/2010/main" val="1543957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1" i="0" dirty="0">
                <a:solidFill>
                  <a:schemeClr val="tx1"/>
                </a:solidFill>
                <a:latin typeface="Arial"/>
                <a:ea typeface="+mn-ea"/>
                <a:cs typeface="맑은 고딕"/>
              </a:rPr>
              <a:t>Cấu trúc liên kết sao</a:t>
            </a:r>
            <a:r>
              <a:rPr lang="vi-VN" sz="1200" b="0" i="0" dirty="0">
                <a:solidFill>
                  <a:schemeClr val="tx1"/>
                </a:solidFill>
                <a:latin typeface="Arial"/>
                <a:ea typeface="+mn-ea"/>
                <a:cs typeface="맑은 고딕"/>
              </a:rPr>
              <a:t>. </a:t>
            </a:r>
          </a:p>
          <a:p>
            <a:pPr marL="171450" indent="-171450">
              <a:buFont typeface="Wingdings" panose="05000000000000000000" pitchFamily="2" charset="2"/>
              <a:buChar char="§"/>
            </a:pPr>
            <a:endParaRPr lang="en-US" altLang="ko-KR" sz="1200" b="0" i="0" kern="1200" dirty="0">
              <a:solidFill>
                <a:schemeClr val="tx1"/>
              </a:solidFill>
              <a:effectLst/>
              <a:latin typeface="+mn-lt"/>
              <a:ea typeface="+mn-ea"/>
              <a:cs typeface="맑은 고딕"/>
            </a:endParaRPr>
          </a:p>
          <a:p>
            <a:pPr marL="0" indent="0">
              <a:buFont typeface="Wingdings" panose="05000000000000000000" pitchFamily="2" charset="2"/>
              <a:buNone/>
            </a:pPr>
            <a:r>
              <a:rPr lang="vi-VN" sz="1200" b="1" i="0" dirty="0">
                <a:solidFill>
                  <a:schemeClr val="tx1"/>
                </a:solidFill>
                <a:latin typeface="Arial"/>
                <a:ea typeface="+mn-ea"/>
                <a:cs typeface="맑은 고딕"/>
              </a:rPr>
              <a:t>Cấu trúc liên kết sao</a:t>
            </a:r>
            <a:r>
              <a:rPr lang="vi-VN" sz="1200" b="0" i="0" dirty="0">
                <a:solidFill>
                  <a:schemeClr val="tx1"/>
                </a:solidFill>
                <a:latin typeface="Arial"/>
                <a:ea typeface="+mn-ea"/>
                <a:cs typeface="맑은 고딕"/>
              </a:rPr>
              <a:t> là </a:t>
            </a:r>
            <a:r>
              <a:rPr lang="vi-VN" sz="1200" b="1" i="0" dirty="0">
                <a:solidFill>
                  <a:schemeClr val="tx1"/>
                </a:solidFill>
                <a:latin typeface="Arial"/>
                <a:ea typeface="+mn-ea"/>
                <a:cs typeface="맑은 고딕"/>
              </a:rPr>
              <a:t>cấu trúc liên kết</a:t>
            </a:r>
            <a:r>
              <a:rPr lang="vi-VN" sz="1200" b="0" i="0" dirty="0">
                <a:solidFill>
                  <a:schemeClr val="tx1"/>
                </a:solidFill>
                <a:latin typeface="Arial"/>
                <a:ea typeface="+mn-ea"/>
                <a:cs typeface="맑은 고딕"/>
              </a:rPr>
              <a:t> của một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cục bộ (LAN), trong đó tất cả các nút được kết nối riêng đến một điểm kết nối trung tâm, giống như thiết bị trung tâm hoặc bộ chuyển đổi. </a:t>
            </a:r>
            <a:r>
              <a:rPr lang="vi-VN" sz="1200" i="0" dirty="0">
                <a:solidFill>
                  <a:schemeClr val="tx1"/>
                </a:solidFill>
                <a:latin typeface="Arial"/>
                <a:ea typeface="+mn-ea"/>
                <a:cs typeface="맑은 고딕"/>
              </a:rPr>
              <a:t>Liên kết</a:t>
            </a:r>
            <a:r>
              <a:rPr lang="vi-VN" sz="1200" b="1" i="0" dirty="0">
                <a:solidFill>
                  <a:schemeClr val="tx1"/>
                </a:solidFill>
                <a:latin typeface="Arial"/>
                <a:ea typeface="+mn-ea"/>
                <a:cs typeface="맑은 고딕"/>
              </a:rPr>
              <a:t> sao</a:t>
            </a:r>
            <a:r>
              <a:rPr lang="vi-VN" sz="1200" b="0" i="0" dirty="0">
                <a:solidFill>
                  <a:schemeClr val="tx1"/>
                </a:solidFill>
                <a:latin typeface="Arial"/>
                <a:ea typeface="+mn-ea"/>
                <a:cs typeface="맑은 고딕"/>
              </a:rPr>
              <a:t> cần nhiều dây cáp hơn các liên kết khác, chẳng hạn liên kết tuyến, nhưng ưu điểm là khi một dây cáp bị hỏng, chỉ có một nút bị hỏng theo.</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33</a:t>
            </a:fld>
            <a:endParaRPr lang="ko-KR" altLang="en-US"/>
          </a:p>
        </p:txBody>
      </p:sp>
    </p:spTree>
    <p:extLst>
      <p:ext uri="{BB962C8B-B14F-4D97-AF65-F5344CB8AC3E}">
        <p14:creationId xmlns:p14="http://schemas.microsoft.com/office/powerpoint/2010/main" val="194072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Mạng vòng</a:t>
            </a:r>
            <a:r>
              <a:rPr lang="vi-VN" sz="1200" b="0" i="0" dirty="0">
                <a:solidFill>
                  <a:schemeClr val="tx1"/>
                </a:solidFill>
                <a:latin typeface="Arial"/>
                <a:ea typeface="+mn-ea"/>
                <a:cs typeface="맑은 고딕"/>
              </a:rPr>
              <a:t> là một </a:t>
            </a:r>
            <a:r>
              <a:rPr lang="vi-VN" sz="1200" b="1" i="0" dirty="0">
                <a:solidFill>
                  <a:schemeClr val="tx1"/>
                </a:solidFill>
                <a:latin typeface="Arial"/>
                <a:ea typeface="+mn-ea"/>
                <a:cs typeface="맑은 고딕"/>
              </a:rPr>
              <a:t>cấu trúc liên kết mạng</a:t>
            </a:r>
            <a:r>
              <a:rPr lang="vi-VN" sz="1200" b="0" i="0" dirty="0">
                <a:solidFill>
                  <a:schemeClr val="tx1"/>
                </a:solidFill>
                <a:latin typeface="Arial"/>
                <a:ea typeface="+mn-ea"/>
                <a:cs typeface="맑은 고딕"/>
              </a:rPr>
              <a:t> mà trong đó mỗi nút được kết nối với hai nút khác để tạo nên một đường nối liền cho phép tín hiệu đi qua các nút - một </a:t>
            </a:r>
            <a:r>
              <a:rPr lang="vi-VN" sz="1200" b="1" i="0" dirty="0">
                <a:solidFill>
                  <a:schemeClr val="tx1"/>
                </a:solidFill>
                <a:latin typeface="Arial"/>
                <a:ea typeface="+mn-ea"/>
                <a:cs typeface="맑은 고딕"/>
              </a:rPr>
              <a:t>vòng tròn</a:t>
            </a:r>
            <a:r>
              <a:rPr lang="vi-VN" sz="1200" b="0" i="0" dirty="0">
                <a:solidFill>
                  <a:schemeClr val="tx1"/>
                </a:solidFill>
                <a:latin typeface="Arial"/>
                <a:ea typeface="+mn-ea"/>
                <a:cs typeface="맑은 고딕"/>
              </a:rPr>
              <a:t>. Dữ liệu di chuyển từ nút này sang nút khác, mỗi nút đều xử lý mọi gói tin.</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34</a:t>
            </a:fld>
            <a:endParaRPr lang="ko-KR" altLang="en-US"/>
          </a:p>
        </p:txBody>
      </p:sp>
    </p:spTree>
    <p:extLst>
      <p:ext uri="{BB962C8B-B14F-4D97-AF65-F5344CB8AC3E}">
        <p14:creationId xmlns:p14="http://schemas.microsoft.com/office/powerpoint/2010/main" val="283460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Mạng cây</a:t>
            </a:r>
            <a:r>
              <a:rPr lang="vi-VN" sz="1200" b="0" i="0" dirty="0">
                <a:solidFill>
                  <a:schemeClr val="tx1"/>
                </a:solidFill>
                <a:latin typeface="Arial"/>
                <a:ea typeface="+mn-ea"/>
                <a:cs typeface="맑은 고딕"/>
              </a:rPr>
              <a:t>, hoặc </a:t>
            </a:r>
            <a:r>
              <a:rPr lang="vi-VN" sz="1200" b="1" i="0" dirty="0">
                <a:solidFill>
                  <a:schemeClr val="tx1"/>
                </a:solidFill>
                <a:latin typeface="Arial"/>
                <a:ea typeface="+mn-ea"/>
                <a:cs typeface="맑은 고딕"/>
              </a:rPr>
              <a:t>mạng sao</a:t>
            </a:r>
            <a:r>
              <a:rPr lang="vi-VN" sz="1200" b="0" i="0" dirty="0">
                <a:solidFill>
                  <a:schemeClr val="tx1"/>
                </a:solidFill>
                <a:latin typeface="Arial"/>
                <a:ea typeface="+mn-ea"/>
                <a:cs typeface="맑은 고딕"/>
              </a:rPr>
              <a:t>, là một </a:t>
            </a:r>
            <a:r>
              <a:rPr lang="vi-VN" sz="1200" b="1" i="0" dirty="0">
                <a:solidFill>
                  <a:schemeClr val="tx1"/>
                </a:solidFill>
                <a:latin typeface="Arial"/>
                <a:ea typeface="+mn-ea"/>
                <a:cs typeface="맑은 고딕"/>
              </a:rPr>
              <a:t>cấu trúc liên kết mạng</a:t>
            </a:r>
            <a:r>
              <a:rPr lang="vi-VN" sz="1200" b="0" i="0" dirty="0">
                <a:solidFill>
                  <a:schemeClr val="tx1"/>
                </a:solidFill>
                <a:latin typeface="Arial"/>
                <a:ea typeface="+mn-ea"/>
                <a:cs typeface="맑은 고딕"/>
              </a:rPr>
              <a:t> hỗn hợp, trong đó</a:t>
            </a:r>
            <a:r>
              <a:rPr lang="vi-VN" sz="1200" b="1" i="0" dirty="0">
                <a:solidFill>
                  <a:schemeClr val="tx1"/>
                </a:solidFill>
                <a:latin typeface="Arial"/>
                <a:ea typeface="+mn-ea"/>
                <a:cs typeface="맑은 고딕"/>
              </a:rPr>
              <a:t> mạng</a:t>
            </a:r>
            <a:r>
              <a:rPr lang="vi-VN" sz="1200" b="0" i="0" dirty="0">
                <a:solidFill>
                  <a:schemeClr val="tx1"/>
                </a:solidFill>
                <a:latin typeface="Arial"/>
                <a:ea typeface="+mn-ea"/>
                <a:cs typeface="맑은 고딕"/>
              </a:rPr>
              <a:t> sao được liên kết thông qua </a:t>
            </a:r>
            <a:r>
              <a:rPr lang="vi-VN" sz="1200" b="1" i="0" dirty="0">
                <a:solidFill>
                  <a:schemeClr val="tx1"/>
                </a:solidFill>
                <a:latin typeface="Arial"/>
                <a:ea typeface="+mn-ea"/>
                <a:cs typeface="맑은 고딕"/>
              </a:rPr>
              <a:t>các mạng tuyến</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Mạng cây</a:t>
            </a:r>
            <a:r>
              <a:rPr lang="vi-VN" sz="1200" b="0" i="0" dirty="0">
                <a:solidFill>
                  <a:schemeClr val="tx1"/>
                </a:solidFill>
                <a:latin typeface="Arial"/>
                <a:ea typeface="+mn-ea"/>
                <a:cs typeface="맑은 고딕"/>
              </a:rPr>
              <a:t> phân cấp bậc, mỗi nút có thể có số lượng nút con tùy ý.</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35</a:t>
            </a:fld>
            <a:endParaRPr lang="ko-KR" altLang="en-US"/>
          </a:p>
        </p:txBody>
      </p:sp>
    </p:spTree>
    <p:extLst>
      <p:ext uri="{BB962C8B-B14F-4D97-AF65-F5344CB8AC3E}">
        <p14:creationId xmlns:p14="http://schemas.microsoft.com/office/powerpoint/2010/main" val="3057322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Cấu trúc liên kết lưới</a:t>
            </a:r>
            <a:r>
              <a:rPr lang="vi-VN" sz="1200" b="0" i="0" dirty="0">
                <a:solidFill>
                  <a:schemeClr val="tx1"/>
                </a:solidFill>
                <a:latin typeface="Arial"/>
                <a:ea typeface="+mn-ea"/>
                <a:cs typeface="맑은 고딕"/>
              </a:rPr>
              <a:t> có thể là </a:t>
            </a:r>
            <a:r>
              <a:rPr lang="vi-VN" sz="1200" b="1" i="0" dirty="0">
                <a:solidFill>
                  <a:schemeClr val="tx1"/>
                </a:solidFill>
                <a:latin typeface="Arial"/>
                <a:ea typeface="+mn-ea"/>
                <a:cs typeface="맑은 고딕"/>
              </a:rPr>
              <a:t>cấu trúc liên kết lưới</a:t>
            </a:r>
            <a:r>
              <a:rPr lang="vi-VN" sz="1200" b="0" i="0" dirty="0">
                <a:solidFill>
                  <a:schemeClr val="tx1"/>
                </a:solidFill>
                <a:latin typeface="Arial"/>
                <a:ea typeface="+mn-ea"/>
                <a:cs typeface="맑은 고딕"/>
              </a:rPr>
              <a:t> hoàn toàn hoặc </a:t>
            </a:r>
            <a:r>
              <a:rPr lang="vi-VN" sz="1200" b="1" i="0" dirty="0">
                <a:solidFill>
                  <a:schemeClr val="tx1"/>
                </a:solidFill>
                <a:latin typeface="Arial"/>
                <a:ea typeface="+mn-ea"/>
                <a:cs typeface="맑은 고딕"/>
              </a:rPr>
              <a:t>cấu trúc liên kết lưới</a:t>
            </a:r>
            <a:r>
              <a:rPr lang="vi-VN" sz="1200" b="0" i="0" dirty="0">
                <a:solidFill>
                  <a:schemeClr val="tx1"/>
                </a:solidFill>
                <a:latin typeface="Arial"/>
                <a:ea typeface="+mn-ea"/>
                <a:cs typeface="맑은 고딕"/>
              </a:rPr>
              <a:t> một phần. Trong</a:t>
            </a:r>
            <a:r>
              <a:rPr lang="vi-VN" sz="1200" i="0" dirty="0">
                <a:solidFill>
                  <a:schemeClr val="tx1"/>
                </a:solidFill>
                <a:latin typeface="Arial"/>
                <a:ea typeface="+mn-ea"/>
                <a:cs typeface="맑은 고딕"/>
              </a:rPr>
              <a:t> </a:t>
            </a:r>
            <a:r>
              <a:rPr lang="vi-VN" sz="1200" b="1" i="0" dirty="0">
                <a:solidFill>
                  <a:schemeClr val="tx1"/>
                </a:solidFill>
                <a:latin typeface="Arial"/>
                <a:ea typeface="+mn-ea"/>
                <a:cs typeface="맑은 고딕"/>
              </a:rPr>
              <a:t>cấu trúc liên kết lưới</a:t>
            </a:r>
            <a:r>
              <a:rPr lang="vi-VN" sz="1200" b="0" i="0" dirty="0">
                <a:solidFill>
                  <a:schemeClr val="tx1"/>
                </a:solidFill>
                <a:latin typeface="Arial"/>
                <a:ea typeface="+mn-ea"/>
                <a:cs typeface="맑은 고딕"/>
              </a:rPr>
              <a:t> một phần, có ít nhất hai máy tính trong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được kết nối với nhiều máy tính khác trong </a:t>
            </a:r>
            <a:r>
              <a:rPr lang="vi-VN" sz="1200" b="1" i="0" dirty="0">
                <a:solidFill>
                  <a:schemeClr val="tx1"/>
                </a:solidFill>
                <a:latin typeface="Arial"/>
                <a:ea typeface="+mn-ea"/>
                <a:cs typeface="맑은 고딕"/>
              </a:rPr>
              <a:t>mạng đó</a:t>
            </a:r>
            <a:r>
              <a:rPr lang="vi-VN" sz="1200" b="0" i="0" dirty="0">
                <a:solidFill>
                  <a:schemeClr val="tx1"/>
                </a:solidFill>
                <a:latin typeface="Arial"/>
                <a:ea typeface="+mn-ea"/>
                <a:cs typeface="맑은 고딕"/>
              </a:rPr>
              <a:t>. Đó là một cách tiết kiệm để tạo mảng dự phòng cho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a:t>
            </a: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36</a:t>
            </a:fld>
            <a:endParaRPr lang="ko-KR" altLang="en-US"/>
          </a:p>
        </p:txBody>
      </p:sp>
    </p:spTree>
    <p:extLst>
      <p:ext uri="{BB962C8B-B14F-4D97-AF65-F5344CB8AC3E}">
        <p14:creationId xmlns:p14="http://schemas.microsoft.com/office/powerpoint/2010/main" val="2092554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37</a:t>
            </a:fld>
            <a:endParaRPr lang="ko-KR" altLang="en-US"/>
          </a:p>
        </p:txBody>
      </p:sp>
    </p:spTree>
    <p:extLst>
      <p:ext uri="{BB962C8B-B14F-4D97-AF65-F5344CB8AC3E}">
        <p14:creationId xmlns:p14="http://schemas.microsoft.com/office/powerpoint/2010/main" val="1032481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0" fontAlgn="base" latinLnBrk="1" hangingPunct="0">
              <a:lnSpc>
                <a:spcPct val="100000"/>
              </a:lnSpc>
              <a:spcBef>
                <a:spcPct val="30000"/>
              </a:spcBef>
              <a:spcAft>
                <a:spcPct val="0"/>
              </a:spcAft>
              <a:buClrTx/>
              <a:buSzTx/>
              <a:buFont typeface="Wingdings" panose="05000000000000000000" pitchFamily="2" charset="2"/>
              <a:buChar char="§"/>
              <a:tabLst/>
              <a:defRPr/>
            </a:pPr>
            <a:r>
              <a:rPr lang="vi-VN" sz="1200" b="1" i="0" dirty="0">
                <a:solidFill>
                  <a:schemeClr val="tx1"/>
                </a:solidFill>
                <a:latin typeface="Arial"/>
                <a:ea typeface="+mn-ea"/>
                <a:cs typeface="맑은 고딕"/>
              </a:rPr>
              <a:t>Địa chỉ IP là gì?</a:t>
            </a:r>
          </a:p>
          <a:p>
            <a:r>
              <a:rPr lang="vi-VN" dirty="0"/>
              <a:t>Địa chỉ IP, hay địa chỉ Giao thức Mạng (Internet Protocol address), là một dãy số nhận diện dành cho phần cứng máy tính được kết nối mạng. Địa chỉ IP giúp thiết bị có thể giao tiếp với các thiết bị khác trên mạng sử dụng IP, chẳng hạn như mạng Internet.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38</a:t>
            </a:fld>
            <a:endParaRPr lang="ko-KR" altLang="en-US"/>
          </a:p>
        </p:txBody>
      </p:sp>
    </p:spTree>
    <p:extLst>
      <p:ext uri="{BB962C8B-B14F-4D97-AF65-F5344CB8AC3E}">
        <p14:creationId xmlns:p14="http://schemas.microsoft.com/office/powerpoint/2010/main" val="1208875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dirty="0"/>
              <a:t>Mạng con là một phân nhánh của mạng IP. Việc chia mạng thành hai hoặc nhiều mạng nhỏ hơn gọi là chia mạng con.</a:t>
            </a:r>
          </a:p>
          <a:p>
            <a:pPr marL="171450" indent="-171450">
              <a:buFont typeface="Wingdings" panose="05000000000000000000" pitchFamily="2" charset="2"/>
              <a:buChar char="§"/>
            </a:pPr>
            <a:endParaRPr lang="en-US" altLang="ko-KR" dirty="0"/>
          </a:p>
          <a:p>
            <a:pPr marL="171450" indent="-171450">
              <a:buFont typeface="Wingdings" panose="05000000000000000000" pitchFamily="2" charset="2"/>
              <a:buChar char="§"/>
            </a:pPr>
            <a:r>
              <a:rPr lang="vi-VN" dirty="0"/>
              <a:t>ĐỊa chỉ IP của các máy tính thuộc cùng một mạng con sẽ giống hệt nhau ở nhóm bit quan trọng nhất. Như vậy, địa chỉ IP có thể được phân chia logic thành hai trường, trường đầu tiên là địa chỉ mạng, hay còn gọi là tiền tố định tuyến, và trường còn lại là mã nhận diện máy chủ. Trường còn lại là mã nhận diện cho một máy chủ cụ thể hoặc giao diện mạng.</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39</a:t>
            </a:fld>
            <a:endParaRPr lang="ko-KR" altLang="en-US"/>
          </a:p>
        </p:txBody>
      </p:sp>
    </p:spTree>
    <p:extLst>
      <p:ext uri="{BB962C8B-B14F-4D97-AF65-F5344CB8AC3E}">
        <p14:creationId xmlns:p14="http://schemas.microsoft.com/office/powerpoint/2010/main" val="2232434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b="1" dirty="0"/>
              <a:t>Máy chủ DNS là gì?</a:t>
            </a:r>
          </a:p>
          <a:p>
            <a:pPr marL="171450" indent="-171450">
              <a:buFont typeface="Wingdings" panose="05000000000000000000" pitchFamily="2" charset="2"/>
              <a:buChar char="§"/>
            </a:pPr>
            <a:endParaRPr lang="en-US" altLang="ko-KR" b="1" dirty="0"/>
          </a:p>
          <a:p>
            <a:pPr marL="171450" indent="-171450">
              <a:buFont typeface="Arial" panose="020B0604020202020204" pitchFamily="34" charset="0"/>
              <a:buChar char="•"/>
            </a:pPr>
            <a:r>
              <a:rPr lang="vi-VN" dirty="0"/>
              <a:t>Máy chủ DNS là một máy chủ máy tính chứa cơ sở dữ liệu về các địa chỉ IP công cộng và tên máy chủ liên quan. Máy chủ DNS chủ yếu có chức năng phân giải, hoặc biên dịch các tên này thành các địa chỉ IP theo yêu cầu. Các máy chủ DNS chạy các phần mềm đặc biệt và giao tiếp với nhau bằng các giao thức đặc biệt.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40</a:t>
            </a:fld>
            <a:endParaRPr lang="ko-KR" altLang="en-US"/>
          </a:p>
        </p:txBody>
      </p:sp>
    </p:spTree>
    <p:extLst>
      <p:ext uri="{BB962C8B-B14F-4D97-AF65-F5344CB8AC3E}">
        <p14:creationId xmlns:p14="http://schemas.microsoft.com/office/powerpoint/2010/main" val="3540282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0" fontAlgn="base" latinLnBrk="1" hangingPunct="0">
              <a:lnSpc>
                <a:spcPct val="100000"/>
              </a:lnSpc>
              <a:spcBef>
                <a:spcPct val="30000"/>
              </a:spcBef>
              <a:spcAft>
                <a:spcPct val="0"/>
              </a:spcAft>
              <a:buClrTx/>
              <a:buSzTx/>
              <a:buFont typeface="Wingdings" panose="05000000000000000000" pitchFamily="2" charset="2"/>
              <a:buChar char="§"/>
              <a:tabLst/>
              <a:defRPr/>
            </a:pPr>
            <a:r>
              <a:rPr lang="vi-VN" sz="1200" b="1" i="0" dirty="0">
                <a:solidFill>
                  <a:schemeClr val="tx1"/>
                </a:solidFill>
                <a:latin typeface="Arial"/>
                <a:ea typeface="+mn-ea"/>
                <a:cs typeface="맑은 고딕"/>
              </a:rPr>
              <a:t>iconfig - Tiện ích Dòng lệnh Windows</a:t>
            </a:r>
          </a:p>
          <a:p>
            <a:endParaRPr lang="en-US" altLang="ko-KR" dirty="0"/>
          </a:p>
          <a:p>
            <a:r>
              <a:rPr lang="vi-VN" dirty="0"/>
              <a:t>Trong Windows, ipconfig là một ứng dụng điều khiển chạy từ command prompt Windows. Tiện ích này cho phép bạn lấy thông tin địa chỉ IP của một máy tính Windows. Nó cũng giúp kiểm soát toàn bộ kết nối TCP/IP đang hoạt động. Ipconfig thay thế cho tiện tích cũ winipcfg.</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41</a:t>
            </a:fld>
            <a:endParaRPr lang="ko-KR" altLang="en-US"/>
          </a:p>
        </p:txBody>
      </p:sp>
    </p:spTree>
    <p:extLst>
      <p:ext uri="{BB962C8B-B14F-4D97-AF65-F5344CB8AC3E}">
        <p14:creationId xmlns:p14="http://schemas.microsoft.com/office/powerpoint/2010/main" val="28313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1" i="0" kern="1200" dirty="0">
                <a:solidFill>
                  <a:schemeClr val="tx1"/>
                </a:solidFill>
                <a:effectLst/>
                <a:latin typeface="+mn-lt"/>
                <a:ea typeface="+mn-ea"/>
                <a:cs typeface="맑은 고딕"/>
              </a:rPr>
              <a:t>Mạng điện thoại </a:t>
            </a:r>
            <a:r>
              <a:rPr lang="vi-VN" altLang="ko-KR" sz="1200" b="0" i="0" kern="1200" dirty="0">
                <a:solidFill>
                  <a:schemeClr val="tx1"/>
                </a:solidFill>
                <a:effectLst/>
                <a:latin typeface="+mn-lt"/>
                <a:ea typeface="+mn-ea"/>
                <a:cs typeface="맑은 고딕"/>
              </a:rPr>
              <a:t>là một </a:t>
            </a:r>
            <a:r>
              <a:rPr lang="vi-VN" altLang="ko-KR" sz="1200" b="1" i="0" kern="1200" dirty="0">
                <a:solidFill>
                  <a:schemeClr val="tx1"/>
                </a:solidFill>
                <a:effectLst/>
                <a:latin typeface="+mn-lt"/>
                <a:ea typeface="+mn-ea"/>
                <a:cs typeface="맑은 고딕"/>
              </a:rPr>
              <a:t>mạng viễn thông </a:t>
            </a:r>
            <a:r>
              <a:rPr lang="vi-VN" altLang="ko-KR" sz="1200" b="0" i="0" kern="1200" dirty="0">
                <a:solidFill>
                  <a:schemeClr val="tx1"/>
                </a:solidFill>
                <a:effectLst/>
                <a:latin typeface="+mn-lt"/>
                <a:ea typeface="+mn-ea"/>
                <a:cs typeface="맑은 고딕"/>
              </a:rPr>
              <a:t>dùng để </a:t>
            </a:r>
            <a:r>
              <a:rPr lang="vi-VN" altLang="ko-KR" sz="1200" b="1" i="0" kern="1200" dirty="0">
                <a:solidFill>
                  <a:schemeClr val="tx1"/>
                </a:solidFill>
                <a:effectLst/>
                <a:latin typeface="+mn-lt"/>
                <a:ea typeface="+mn-ea"/>
                <a:cs typeface="맑은 고딕"/>
              </a:rPr>
              <a:t>gọi điện thoại </a:t>
            </a:r>
            <a:r>
              <a:rPr lang="vi-VN" altLang="ko-KR" sz="1200" b="0" i="0" kern="1200" dirty="0">
                <a:solidFill>
                  <a:schemeClr val="tx1"/>
                </a:solidFill>
                <a:effectLst/>
                <a:latin typeface="+mn-lt"/>
                <a:ea typeface="+mn-ea"/>
                <a:cs typeface="맑은 고딕"/>
              </a:rPr>
              <a:t>từ hai phía trở lên. Có rất nhiều loại </a:t>
            </a:r>
            <a:r>
              <a:rPr lang="vi-VN" altLang="ko-KR" sz="1200" b="1" i="0" kern="1200" dirty="0">
                <a:solidFill>
                  <a:schemeClr val="tx1"/>
                </a:solidFill>
                <a:effectLst/>
                <a:latin typeface="+mn-lt"/>
                <a:ea typeface="+mn-ea"/>
                <a:cs typeface="맑은 고딕"/>
              </a:rPr>
              <a:t>mạng điện thoại</a:t>
            </a:r>
            <a:r>
              <a:rPr lang="vi-VN" altLang="ko-KR" sz="1200" b="0" i="0" kern="1200" dirty="0">
                <a:solidFill>
                  <a:schemeClr val="tx1"/>
                </a:solidFill>
                <a:effectLst/>
                <a:latin typeface="+mn-lt"/>
                <a:ea typeface="+mn-ea"/>
                <a:cs typeface="맑은 고딕"/>
              </a:rPr>
              <a:t>: Mạng cố định là mạng mà trong đó </a:t>
            </a:r>
            <a:r>
              <a:rPr lang="vi-VN" altLang="ko-KR" sz="1200" b="1" i="0" kern="1200" dirty="0">
                <a:solidFill>
                  <a:schemeClr val="tx1"/>
                </a:solidFill>
                <a:effectLst/>
                <a:latin typeface="+mn-lt"/>
                <a:ea typeface="+mn-ea"/>
                <a:cs typeface="맑은 고딕"/>
              </a:rPr>
              <a:t>điện thoại </a:t>
            </a:r>
            <a:r>
              <a:rPr lang="vi-VN" altLang="ko-KR" sz="1200" b="0" i="0" kern="1200" dirty="0">
                <a:solidFill>
                  <a:schemeClr val="tx1"/>
                </a:solidFill>
                <a:effectLst/>
                <a:latin typeface="+mn-lt"/>
                <a:ea typeface="+mn-ea"/>
                <a:cs typeface="맑은 고딕"/>
              </a:rPr>
              <a:t>phải được nối dây trực tiếp đến một tổng đài </a:t>
            </a:r>
            <a:r>
              <a:rPr lang="vi-VN" altLang="ko-KR" sz="1200" b="1" i="0" kern="1200" dirty="0">
                <a:solidFill>
                  <a:schemeClr val="tx1"/>
                </a:solidFill>
                <a:effectLst/>
                <a:latin typeface="+mn-lt"/>
                <a:ea typeface="+mn-ea"/>
                <a:cs typeface="맑은 고딕"/>
              </a:rPr>
              <a:t>điện thoại</a:t>
            </a:r>
            <a:r>
              <a:rPr lang="vi-VN" altLang="ko-KR" sz="1200" b="0" i="0" kern="1200" dirty="0">
                <a:solidFill>
                  <a:schemeClr val="tx1"/>
                </a:solidFill>
                <a:effectLst/>
                <a:latin typeface="+mn-lt"/>
                <a:ea typeface="+mn-ea"/>
                <a:cs typeface="맑은 고딕"/>
              </a:rPr>
              <a: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a:t>
            </a:fld>
            <a:endParaRPr lang="ko-KR" altLang="en-US"/>
          </a:p>
        </p:txBody>
      </p:sp>
    </p:spTree>
    <p:extLst>
      <p:ext uri="{BB962C8B-B14F-4D97-AF65-F5344CB8AC3E}">
        <p14:creationId xmlns:p14="http://schemas.microsoft.com/office/powerpoint/2010/main" val="190474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1" i="0" dirty="0">
                <a:solidFill>
                  <a:schemeClr val="tx1"/>
                </a:solidFill>
                <a:latin typeface="Arial"/>
                <a:ea typeface="+mn-ea"/>
                <a:cs typeface="맑은 고딕"/>
              </a:rPr>
              <a:t>nslookup là gì?</a:t>
            </a:r>
          </a:p>
          <a:p>
            <a:pPr marL="171450" indent="-171450">
              <a:buFont typeface="Arial" panose="020B0604020202020204" pitchFamily="34" charset="0"/>
              <a:buChar char="•"/>
            </a:pPr>
            <a:r>
              <a:rPr lang="vi-VN" sz="1200" i="0" dirty="0">
                <a:solidFill>
                  <a:schemeClr val="tx1"/>
                </a:solidFill>
                <a:latin typeface="Arial"/>
                <a:ea typeface="+mn-ea"/>
                <a:cs typeface="맑은 고딕"/>
              </a:rPr>
              <a:t>ns</a:t>
            </a:r>
            <a:r>
              <a:rPr lang="vi-VN" sz="1200" b="0" i="0" dirty="0">
                <a:solidFill>
                  <a:schemeClr val="tx1"/>
                </a:solidFill>
                <a:latin typeface="Arial"/>
                <a:ea typeface="+mn-ea"/>
                <a:cs typeface="맑은 고딕"/>
              </a:rPr>
              <a:t>lookup là một công cụ dòng lệnh đơn giản nhưng rất thiết thực, chủ yếu dùng để tìm </a:t>
            </a:r>
            <a:r>
              <a:rPr lang="vi-VN" sz="1200" b="1" i="0" dirty="0">
                <a:solidFill>
                  <a:schemeClr val="tx1"/>
                </a:solidFill>
                <a:latin typeface="Arial"/>
                <a:ea typeface="+mn-ea"/>
                <a:cs typeface="맑은 고딕"/>
              </a:rPr>
              <a:t>địa chỉ IP</a:t>
            </a:r>
            <a:r>
              <a:rPr lang="vi-VN" sz="1200" b="0" i="0" dirty="0">
                <a:solidFill>
                  <a:schemeClr val="tx1"/>
                </a:solidFill>
                <a:latin typeface="Arial"/>
                <a:ea typeface="+mn-ea"/>
                <a:cs typeface="맑은 고딕"/>
              </a:rPr>
              <a:t> tương ứng với một máy chủ, hoặc tên miền tương ứng với một địa chỉ IP (quá trình này gọi là “tra cứu DNS ngược”). Có thể sử dụng nslookup trong các dòng lệnh của hệ điều hành. Người dùng Windows sẽ sử dụng công cụ này thông qua</a:t>
            </a:r>
            <a:r>
              <a:rPr lang="vi-VN" sz="1200" i="0" dirty="0">
                <a:solidFill>
                  <a:schemeClr val="tx1"/>
                </a:solidFill>
                <a:latin typeface="Arial"/>
                <a:ea typeface="+mn-ea"/>
                <a:cs typeface="맑은 고딕"/>
              </a:rPr>
              <a:t> </a:t>
            </a:r>
            <a:r>
              <a:rPr lang="vi-VN" sz="1200" b="1" i="0" dirty="0">
                <a:solidFill>
                  <a:schemeClr val="tx1"/>
                </a:solidFill>
                <a:latin typeface="Arial"/>
                <a:ea typeface="+mn-ea"/>
                <a:cs typeface="맑은 고딕"/>
              </a:rPr>
              <a:t>command prompt</a:t>
            </a:r>
            <a:r>
              <a:rPr lang="vi-VN" sz="1200" b="0" i="0" dirty="0">
                <a:solidFill>
                  <a:schemeClr val="tx1"/>
                </a:solidFill>
                <a:latin typeface="Arial"/>
                <a:ea typeface="+mn-ea"/>
                <a:cs typeface="맑은 고딕"/>
              </a:rPr>
              <a:t>, còn người dùng Unix sẽ sử dụng thông qua</a:t>
            </a:r>
            <a:r>
              <a:rPr lang="vi-VN" sz="1200" i="0" dirty="0">
                <a:solidFill>
                  <a:schemeClr val="tx1"/>
                </a:solidFill>
                <a:latin typeface="Arial"/>
                <a:ea typeface="+mn-ea"/>
                <a:cs typeface="맑은 고딕"/>
              </a:rPr>
              <a:t> </a:t>
            </a:r>
            <a:r>
              <a:rPr lang="vi-VN" sz="1200" b="1" i="0" dirty="0">
                <a:solidFill>
                  <a:schemeClr val="tx1"/>
                </a:solidFill>
                <a:latin typeface="Arial"/>
                <a:ea typeface="+mn-ea"/>
                <a:cs typeface="맑은 고딕"/>
              </a:rPr>
              <a:t>terminal window</a:t>
            </a:r>
            <a:r>
              <a:rPr lang="vi-VN" sz="1200" b="0" i="0" dirty="0">
                <a:solidFill>
                  <a:schemeClr val="tx1"/>
                </a:solidFill>
                <a:latin typeface="Arial"/>
                <a:ea typeface="+mn-ea"/>
                <a:cs typeface="맑은 고딕"/>
              </a:rPr>
              <a:t>. Ngoài ra, hiện nay có nhiều dịch vụ giúp bạn sử dụng nslookup trực tuyến.</a:t>
            </a:r>
          </a:p>
          <a:p>
            <a:pPr marL="171450" indent="-171450">
              <a:buFont typeface="Arial" panose="020B0604020202020204" pitchFamily="34" charset="0"/>
              <a:buChar char="•"/>
            </a:pPr>
            <a:r>
              <a:rPr lang="vi-VN" sz="1200" b="1" i="0" dirty="0">
                <a:solidFill>
                  <a:schemeClr val="tx1"/>
                </a:solidFill>
                <a:latin typeface="Arial"/>
                <a:ea typeface="+mn-ea"/>
                <a:cs typeface="맑은 고딕"/>
              </a:rPr>
              <a:t>Tra cứu</a:t>
            </a:r>
            <a:r>
              <a:rPr lang="vi-VN" sz="1200" i="0" dirty="0">
                <a:solidFill>
                  <a:schemeClr val="tx1"/>
                </a:solidFill>
                <a:latin typeface="Arial"/>
                <a:ea typeface="+mn-ea"/>
                <a:cs typeface="맑은 고딕"/>
              </a:rPr>
              <a:t> tên server</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42</a:t>
            </a:fld>
            <a:endParaRPr lang="ko-KR" altLang="en-US"/>
          </a:p>
        </p:txBody>
      </p:sp>
    </p:spTree>
    <p:extLst>
      <p:ext uri="{BB962C8B-B14F-4D97-AF65-F5344CB8AC3E}">
        <p14:creationId xmlns:p14="http://schemas.microsoft.com/office/powerpoint/2010/main" val="1697156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0" fontAlgn="base" latinLnBrk="1" hangingPunct="0">
              <a:lnSpc>
                <a:spcPct val="100000"/>
              </a:lnSpc>
              <a:spcBef>
                <a:spcPct val="30000"/>
              </a:spcBef>
              <a:spcAft>
                <a:spcPct val="0"/>
              </a:spcAft>
              <a:buClrTx/>
              <a:buSzTx/>
              <a:buFont typeface="Wingdings" panose="05000000000000000000" pitchFamily="2" charset="2"/>
              <a:buChar char="§"/>
              <a:tabLst/>
              <a:defRPr/>
            </a:pPr>
            <a:r>
              <a:rPr lang="vi-VN" sz="1200" b="1" i="0" dirty="0">
                <a:solidFill>
                  <a:schemeClr val="tx1"/>
                </a:solidFill>
                <a:latin typeface="Arial"/>
                <a:ea typeface="+mn-ea"/>
                <a:cs typeface="맑은 고딕"/>
              </a:rPr>
              <a:t>Traceroute (tracert) là gì?</a:t>
            </a:r>
          </a:p>
          <a:p>
            <a:pPr marL="171450" indent="-171450">
              <a:buFont typeface="Arial" panose="020B0604020202020204" pitchFamily="34" charset="0"/>
              <a:buChar char="•"/>
            </a:pPr>
            <a:r>
              <a:rPr lang="vi-VN" sz="1200" b="0" i="0" dirty="0">
                <a:solidFill>
                  <a:schemeClr val="tx1"/>
                </a:solidFill>
                <a:latin typeface="Arial"/>
                <a:ea typeface="+mn-ea"/>
                <a:cs typeface="맑은 고딕"/>
              </a:rPr>
              <a:t>Traceroute là một công cụ dòng lệnh có thể mở bằng prompt và cung cấp cho người dùng các thông tin về đường đi của các gói dữ liệu trong một mạng. Để làm được điều đó, chương trình này xác định các gói dữ liệu được gửi qua bộ định tuyến và nút mạng nào trước khi đến được máy chủ. Trên hết, người dùng cũng có thể biết được các thông tin về số lượng trạm mà dữ liệu đã đi qua, cũng như thời gian phản hồi tương ứng; nhờ đó có thể xác định tuyến dữ liệu bị tắc nghẽn ở đâu. </a:t>
            </a:r>
          </a:p>
          <a:p>
            <a:pPr marL="171450" indent="-171450">
              <a:buFont typeface="Arial" panose="020B0604020202020204" pitchFamily="34" charset="0"/>
              <a:buChar char="•"/>
            </a:pPr>
            <a:r>
              <a:rPr lang="vi-VN" sz="1200" b="0" i="0" dirty="0">
                <a:solidFill>
                  <a:schemeClr val="tx1"/>
                </a:solidFill>
                <a:latin typeface="Arial"/>
                <a:ea typeface="+mn-ea"/>
                <a:cs typeface="맑은 고딕"/>
              </a:rPr>
              <a:t>Traceroute cũng thông báo cho người dùng khi không tiếp cận được bộ định tuyến nào đó. Người dùng Linux, Unix và Mac OS có thể chạy công cụ phân tích này bằng cách nhập traceroute vào dòng lệnh; trên các máy tính chạy Windows, ứng dụng này có tên là tracert.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43</a:t>
            </a:fld>
            <a:endParaRPr lang="ko-KR" altLang="en-US"/>
          </a:p>
        </p:txBody>
      </p:sp>
    </p:spTree>
    <p:extLst>
      <p:ext uri="{BB962C8B-B14F-4D97-AF65-F5344CB8AC3E}">
        <p14:creationId xmlns:p14="http://schemas.microsoft.com/office/powerpoint/2010/main" val="2840442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44</a:t>
            </a:fld>
            <a:endParaRPr lang="ko-KR" altLang="en-US"/>
          </a:p>
        </p:txBody>
      </p:sp>
    </p:spTree>
    <p:extLst>
      <p:ext uri="{BB962C8B-B14F-4D97-AF65-F5344CB8AC3E}">
        <p14:creationId xmlns:p14="http://schemas.microsoft.com/office/powerpoint/2010/main" val="1191197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giao thức là một tập hợp các quy định tiêu chuẩn cho phép các thiệt bị điện tử giao tiếp với nhau. Các quy định quy ước loại dữ liệu nào có thể truyền được, lệnh nào được sử dụng để gửi và nhận dữ liệu và cách xác nhận truyền dữ liệu.</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45</a:t>
            </a:fld>
            <a:endParaRPr lang="ko-KR" altLang="en-US"/>
          </a:p>
        </p:txBody>
      </p:sp>
    </p:spTree>
    <p:extLst>
      <p:ext uri="{BB962C8B-B14F-4D97-AF65-F5344CB8AC3E}">
        <p14:creationId xmlns:p14="http://schemas.microsoft.com/office/powerpoint/2010/main" val="3025655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eaLnBrk="1" hangingPunct="1"/>
            <a:r>
              <a:rPr lang="vi-VN" dirty="0"/>
              <a:t>Tất cả các vấn đề với mạng đều được phân tích thông qua các gói tin.</a:t>
            </a:r>
          </a:p>
          <a:p>
            <a:pPr eaLnBrk="1" hangingPunct="1"/>
            <a:r>
              <a:rPr lang="vi-VN" dirty="0"/>
              <a:t>    Với gói tin, giao thức sẽ phân tích gói tin và quản lý mạng một cách hiệu quả.</a:t>
            </a:r>
          </a:p>
          <a:p>
            <a:pPr eaLnBrk="1" hangingPunct="1"/>
            <a:r>
              <a:rPr lang="vi-VN" dirty="0"/>
              <a:t>Bắt đầu với một nền tảng, tập trung vào giao tiếp mạng.</a:t>
            </a:r>
          </a:p>
          <a:p>
            <a:pPr eaLnBrk="1" hangingPunct="1"/>
            <a:r>
              <a:rPr lang="vi-VN" dirty="0"/>
              <a:t>    Nhận một số thông tin cơ bản cần thiết để xem xét các kịch bản.</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46</a:t>
            </a:fld>
            <a:endParaRPr lang="ko-KR" altLang="en-US"/>
          </a:p>
        </p:txBody>
      </p:sp>
    </p:spTree>
    <p:extLst>
      <p:ext uri="{BB962C8B-B14F-4D97-AF65-F5344CB8AC3E}">
        <p14:creationId xmlns:p14="http://schemas.microsoft.com/office/powerpoint/2010/main" val="3648977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47</a:t>
            </a:fld>
            <a:endParaRPr lang="ko-KR" altLang="en-US"/>
          </a:p>
        </p:txBody>
      </p:sp>
    </p:spTree>
    <p:extLst>
      <p:ext uri="{BB962C8B-B14F-4D97-AF65-F5344CB8AC3E}">
        <p14:creationId xmlns:p14="http://schemas.microsoft.com/office/powerpoint/2010/main" val="3874160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b="1" dirty="0"/>
              <a:t>Mô hình Liên kết Hệ thống mở (Mô hình OSI)</a:t>
            </a:r>
            <a:r>
              <a:rPr lang="vi-VN" dirty="0"/>
              <a:t> là một mô hình khái niệm biểu thị và chuẩn hóa các chức năng giao tiếp của một phương tiện viễn thông hoặc một hệ thống tính toán mà không cần quan tâm tới kết cấu ngầm bên trong hoặc công nghệ của hệ thống đó. Mục tiêu của mô hình là khả năng tương tác giữa nhiều hệ thống truyền thông với các giao thức truyền thông tiêu chuẩn. Mô hình này chia một hệ thống truyền thông thành nhiều tầng trừu tượng. Phiên bản gốc của mô hình này có bảy tầng.</a:t>
            </a:r>
          </a:p>
          <a:p>
            <a:pPr marL="171450" indent="-171450">
              <a:buFont typeface="Wingdings" panose="05000000000000000000" pitchFamily="2" charset="2"/>
              <a:buChar char="§"/>
            </a:pPr>
            <a:endParaRPr lang="en-US" altLang="ko-KR" dirty="0"/>
          </a:p>
          <a:p>
            <a:pPr marL="171450" indent="-171450">
              <a:buFont typeface="Wingdings" panose="05000000000000000000" pitchFamily="2" charset="2"/>
              <a:buChar char="§"/>
            </a:pPr>
            <a:r>
              <a:rPr lang="vi-VN" dirty="0"/>
              <a:t>Mỗi tầng đáp ứng nhu cầu của tầng ở trên nó và được đáp ứng nhu cầu của mình bởi tầng bên dưới. Ví dụ, để một tầng giao tiếp không lỗi trên toàn mạng, tầng đó phải cung cấp đường dẫn cần thiết cho các ứng dụng bên trên, đồng thời yêu cầu tầng phía dưới gửi và nhận các gói tin để tạo nên nội dung của đường dẫn đó. Có thể hình dung hai tác vụ trong cùng một tầng như một đường kết nối ngang trong tầng đó.</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48</a:t>
            </a:fld>
            <a:endParaRPr lang="ko-KR" altLang="en-US"/>
          </a:p>
        </p:txBody>
      </p:sp>
    </p:spTree>
    <p:extLst>
      <p:ext uri="{BB962C8B-B14F-4D97-AF65-F5344CB8AC3E}">
        <p14:creationId xmlns:p14="http://schemas.microsoft.com/office/powerpoint/2010/main" val="1126247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1" i="0" dirty="0">
                <a:solidFill>
                  <a:schemeClr val="tx1"/>
                </a:solidFill>
                <a:latin typeface="Arial"/>
                <a:ea typeface="+mn-ea"/>
                <a:cs typeface="맑은 고딕"/>
              </a:rPr>
              <a:t>7 tầng OSI là những tầng nào?</a:t>
            </a:r>
          </a:p>
          <a:p>
            <a:pPr marL="171450" indent="-171450">
              <a:buFont typeface="Wingdings" panose="05000000000000000000" pitchFamily="2" charset="2"/>
              <a:buChar char="§"/>
            </a:pPr>
            <a:endParaRPr lang="en-US" altLang="ko-KR" sz="1200" b="1" i="0" kern="1200" dirty="0">
              <a:solidFill>
                <a:schemeClr val="tx1"/>
              </a:solidFill>
              <a:effectLst/>
              <a:latin typeface="+mn-lt"/>
              <a:ea typeface="+mn-ea"/>
              <a:cs typeface="맑은 고딕"/>
            </a:endParaRPr>
          </a:p>
          <a:p>
            <a:r>
              <a:rPr lang="vi-VN" sz="1200" b="0" i="0" dirty="0">
                <a:solidFill>
                  <a:schemeClr val="tx1"/>
                </a:solidFill>
                <a:latin typeface="Arial"/>
                <a:ea typeface="+mn-ea"/>
                <a:cs typeface="맑은 고딕"/>
              </a:rPr>
              <a:t>Mô hình Liên kết Hệ thống mở (</a:t>
            </a:r>
            <a:r>
              <a:rPr lang="vi-VN" sz="1200" b="1" i="0" dirty="0">
                <a:solidFill>
                  <a:schemeClr val="tx1"/>
                </a:solidFill>
                <a:latin typeface="Arial"/>
                <a:ea typeface="+mn-ea"/>
                <a:cs typeface="맑은 고딕"/>
              </a:rPr>
              <a:t>OSI</a:t>
            </a:r>
            <a:r>
              <a:rPr lang="vi-VN" sz="1200" b="0" i="0" dirty="0">
                <a:solidFill>
                  <a:schemeClr val="tx1"/>
                </a:solidFill>
                <a:latin typeface="Arial"/>
                <a:ea typeface="+mn-ea"/>
                <a:cs typeface="맑은 고딕"/>
              </a:rPr>
              <a:t>) xác định một khung kết nối để triển khai giao thức mạng trong </a:t>
            </a:r>
            <a:r>
              <a:rPr lang="vi-VN" sz="1200" b="1" i="0" dirty="0">
                <a:solidFill>
                  <a:schemeClr val="tx1"/>
                </a:solidFill>
                <a:latin typeface="Arial"/>
                <a:ea typeface="+mn-ea"/>
                <a:cs typeface="맑은 고딕"/>
              </a:rPr>
              <a:t>bảy tầng</a:t>
            </a:r>
            <a:r>
              <a:rPr lang="vi-VN" sz="1200" b="0" i="0" dirty="0">
                <a:solidFill>
                  <a:schemeClr val="tx1"/>
                </a:solidFill>
                <a:latin typeface="Arial"/>
                <a:ea typeface="+mn-ea"/>
                <a:cs typeface="맑은 고딕"/>
              </a:rPr>
              <a:t>.</a:t>
            </a:r>
            <a:br>
              <a:rPr lang="vi-VN" sz="1200" b="0" i="0" dirty="0">
                <a:solidFill>
                  <a:schemeClr val="tx1"/>
                </a:solidFill>
                <a:latin typeface="Arial"/>
                <a:ea typeface="+mn-ea"/>
                <a:cs typeface="맑은 고딕"/>
              </a:rPr>
            </a:br>
            <a:br>
              <a:rPr lang="vi-VN" sz="1200" b="0" i="0" dirty="0">
                <a:solidFill>
                  <a:schemeClr val="tx1"/>
                </a:solidFill>
                <a:latin typeface="Arial"/>
                <a:ea typeface="+mn-ea"/>
                <a:cs typeface="맑은 고딕"/>
              </a:rPr>
            </a:br>
            <a:r>
              <a:rPr lang="vi-VN" sz="1200" b="1" i="0" dirty="0">
                <a:solidFill>
                  <a:schemeClr val="tx1"/>
                </a:solidFill>
                <a:latin typeface="Arial"/>
                <a:ea typeface="+mn-ea"/>
                <a:cs typeface="맑은 고딕"/>
              </a:rPr>
              <a:t>Bảy tầng của mô hình OSI</a:t>
            </a:r>
          </a:p>
          <a:p>
            <a:r>
              <a:rPr lang="vi-VN" sz="1200" b="0" i="0" dirty="0">
                <a:solidFill>
                  <a:schemeClr val="tx1"/>
                </a:solidFill>
                <a:latin typeface="Arial"/>
                <a:ea typeface="+mn-ea"/>
                <a:cs typeface="맑은 고딕"/>
              </a:rPr>
              <a:t>Tầng 1 - Vật lý.</a:t>
            </a:r>
          </a:p>
          <a:p>
            <a:r>
              <a:rPr lang="vi-VN" sz="1200" b="0" i="0" dirty="0">
                <a:solidFill>
                  <a:schemeClr val="tx1"/>
                </a:solidFill>
                <a:latin typeface="Arial"/>
                <a:ea typeface="+mn-ea"/>
                <a:cs typeface="맑은 고딕"/>
              </a:rPr>
              <a:t>Tầng 2 - Liên kết Dữ liệu.</a:t>
            </a:r>
          </a:p>
          <a:p>
            <a:r>
              <a:rPr lang="vi-VN" sz="1200" b="0" i="0" dirty="0">
                <a:solidFill>
                  <a:schemeClr val="tx1"/>
                </a:solidFill>
                <a:latin typeface="Arial"/>
                <a:ea typeface="+mn-ea"/>
                <a:cs typeface="맑은 고딕"/>
              </a:rPr>
              <a:t>Tầng 3 - Mạng.</a:t>
            </a:r>
          </a:p>
          <a:p>
            <a:r>
              <a:rPr lang="vi-VN" sz="1200" b="0" i="0" dirty="0">
                <a:solidFill>
                  <a:schemeClr val="tx1"/>
                </a:solidFill>
                <a:latin typeface="Arial"/>
                <a:ea typeface="+mn-ea"/>
                <a:cs typeface="맑은 고딕"/>
              </a:rPr>
              <a:t>Tầng 4 - Giao vận.</a:t>
            </a:r>
          </a:p>
          <a:p>
            <a:r>
              <a:rPr lang="vi-VN" sz="1200" b="0" i="0" dirty="0">
                <a:solidFill>
                  <a:schemeClr val="tx1"/>
                </a:solidFill>
                <a:latin typeface="Arial"/>
                <a:ea typeface="+mn-ea"/>
                <a:cs typeface="맑은 고딕"/>
              </a:rPr>
              <a:t>Tầng 5 - Phiên.</a:t>
            </a:r>
          </a:p>
          <a:p>
            <a:r>
              <a:rPr lang="vi-VN" sz="1200" b="0" i="0" dirty="0">
                <a:solidFill>
                  <a:schemeClr val="tx1"/>
                </a:solidFill>
                <a:latin typeface="Arial"/>
                <a:ea typeface="+mn-ea"/>
                <a:cs typeface="맑은 고딕"/>
              </a:rPr>
              <a:t>Tầng 6 - Trình diễn.</a:t>
            </a:r>
          </a:p>
          <a:p>
            <a:r>
              <a:rPr lang="vi-VN" sz="1200" b="0" i="0" dirty="0">
                <a:solidFill>
                  <a:schemeClr val="tx1"/>
                </a:solidFill>
                <a:latin typeface="Arial"/>
                <a:ea typeface="+mn-ea"/>
                <a:cs typeface="맑은 고딕"/>
              </a:rPr>
              <a:t>Tầng 7 - Ứng dụng.</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49</a:t>
            </a:fld>
            <a:endParaRPr lang="ko-KR" altLang="en-US"/>
          </a:p>
        </p:txBody>
      </p:sp>
    </p:spTree>
    <p:extLst>
      <p:ext uri="{BB962C8B-B14F-4D97-AF65-F5344CB8AC3E}">
        <p14:creationId xmlns:p14="http://schemas.microsoft.com/office/powerpoint/2010/main" val="3440381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eaLnBrk="1" hangingPunct="1">
              <a:buFont typeface="Wingdings" panose="05000000000000000000" pitchFamily="2" charset="2"/>
              <a:buChar char="§"/>
            </a:pPr>
            <a:r>
              <a:rPr lang="vi-VN" b="1" dirty="0"/>
              <a:t>Tầng Ứng dụng (Tầng 7)</a:t>
            </a:r>
          </a:p>
          <a:p>
            <a:pPr marL="0" indent="0" eaLnBrk="1" hangingPunct="1">
              <a:buFont typeface="Wingdings" panose="05000000000000000000" pitchFamily="2" charset="2"/>
              <a:buNone/>
            </a:pPr>
            <a:endParaRPr lang="en-US" altLang="ko-KR" dirty="0"/>
          </a:p>
          <a:p>
            <a:pPr marL="171450" indent="-171450" eaLnBrk="1" hangingPunct="1">
              <a:buFont typeface="Arial" panose="020B0604020202020204" pitchFamily="34" charset="0"/>
              <a:buChar char="•"/>
            </a:pPr>
            <a:r>
              <a:rPr lang="vi-VN" dirty="0"/>
              <a:t>Tầng 7 của Mô hình OSI hỗ trợ ứng dụng và các quy trình của người dùng cuối. Tầng này xác định đối tác giao tiếp, chất lượng dịch vụ, xem xét quyền riêng tư và chứng thực người dùng, và các hạn chế trên cú pháp dữ liệu. Mọi thứ tại tầng này đều dành cho ứng dụng. Tầng này cung cấp các dịch vụ ứng dụng truyền tệp tin, e-mail và các dịch vụ phần mềm mạng khác. Telnet và FTP là các ứng dụng hoàn toàn tồn tại ở tầng ứng dụng. Các kiến trúc ứng dụng phân tầng là một phần của tầng này.</a:t>
            </a:r>
          </a:p>
          <a:p>
            <a:pPr marL="171450" indent="-171450" eaLnBrk="1" hangingPunct="1">
              <a:buFont typeface="Arial" panose="020B0604020202020204" pitchFamily="34" charset="0"/>
              <a:buChar char="•"/>
            </a:pPr>
            <a:r>
              <a:rPr lang="vi-VN" dirty="0"/>
              <a:t>Các ví dụ của Tầng 7 Ứng dụng bao gồm các trình duyệt WWW, NFS, SNMP, Telnet, HTTP, FTP</a:t>
            </a:r>
          </a:p>
          <a:p>
            <a:pPr marL="171450" indent="-171450" eaLnBrk="1" hangingPunct="1">
              <a:buFont typeface="Wingdings" panose="05000000000000000000" pitchFamily="2" charset="2"/>
              <a:buChar char="§"/>
            </a:pPr>
            <a:endParaRPr lang="en-US" altLang="ko-KR" dirty="0"/>
          </a:p>
          <a:p>
            <a:pPr marL="171450" indent="-171450" eaLnBrk="1" hangingPunct="1">
              <a:buFont typeface="Wingdings" panose="05000000000000000000" pitchFamily="2" charset="2"/>
              <a:buChar char="§"/>
            </a:pPr>
            <a:r>
              <a:rPr lang="vi-VN" b="1" dirty="0"/>
              <a:t>Trình diễn (Tầng 6)</a:t>
            </a:r>
          </a:p>
          <a:p>
            <a:pPr marL="0" indent="0" eaLnBrk="1" hangingPunct="1">
              <a:buFont typeface="Wingdings" panose="05000000000000000000" pitchFamily="2" charset="2"/>
              <a:buNone/>
            </a:pPr>
            <a:endParaRPr lang="en-US" altLang="ko-KR" dirty="0"/>
          </a:p>
          <a:p>
            <a:pPr marL="171450" indent="-171450" eaLnBrk="1" hangingPunct="1">
              <a:buFont typeface="Arial" panose="020B0604020202020204" pitchFamily="34" charset="0"/>
              <a:buChar char="•"/>
            </a:pPr>
            <a:r>
              <a:rPr lang="vi-VN" dirty="0"/>
              <a:t>Tầng này xử lý các điểm khác biệt khi biểu diễn dữ liệu (ví dụ như mã hóa) bằng cách chuyển từ định dạng ứng dụng sang định dạng mạng và ngược lại. Tầng trình diễn chuyển đổi dữ liệu sang một định dạng mà tầng ứng dụng chấp nhận được. Tầng này định dạng và mã hóa dữ liệu cần gửi qua mạng mà không gặp bất kỳ lỗi tương thích nào. Đôi khi tầng này còn được gọi là tầng cú pháp.</a:t>
            </a:r>
          </a:p>
          <a:p>
            <a:pPr marL="171450" indent="-171450" eaLnBrk="1" hangingPunct="1">
              <a:buFont typeface="Arial" panose="020B0604020202020204" pitchFamily="34" charset="0"/>
              <a:buChar char="•"/>
            </a:pPr>
            <a:r>
              <a:rPr lang="vi-VN" dirty="0"/>
              <a:t>Các ví dụ cho Tầng 6 Trình diễn bao gồm mã hóa, ASCII, EBCDIC, TIFF, GIF, PICT, JPEG, MPEG, MIDI.</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50</a:t>
            </a:fld>
            <a:endParaRPr lang="ko-KR" altLang="en-US"/>
          </a:p>
        </p:txBody>
      </p:sp>
    </p:spTree>
    <p:extLst>
      <p:ext uri="{BB962C8B-B14F-4D97-AF65-F5344CB8AC3E}">
        <p14:creationId xmlns:p14="http://schemas.microsoft.com/office/powerpoint/2010/main" val="1811927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eaLnBrk="1" hangingPunct="1">
              <a:buFont typeface="Wingdings" panose="05000000000000000000" pitchFamily="2" charset="2"/>
              <a:buChar char="§"/>
            </a:pPr>
            <a:r>
              <a:rPr lang="vi-VN" b="1" dirty="0"/>
              <a:t>Phiên (Tầng 5)</a:t>
            </a:r>
          </a:p>
          <a:p>
            <a:pPr eaLnBrk="1" hangingPunct="1"/>
            <a:endParaRPr lang="en-US" altLang="ko-KR" dirty="0"/>
          </a:p>
          <a:p>
            <a:pPr marL="171450" indent="-171450" eaLnBrk="1" hangingPunct="1">
              <a:buFont typeface="Arial" panose="020B0604020202020204" pitchFamily="34" charset="0"/>
              <a:buChar char="•"/>
            </a:pPr>
            <a:r>
              <a:rPr lang="vi-VN" dirty="0"/>
              <a:t>Tầng này thiết lập, quản lý và ngắt kết nối giữa các ứng dụng. Tầng phiên thiết lập, điều phối và ngắt hội thoại, trao đổi và đối thoại giữa các ứng dụng của thiết bị đầu cuối. Nó xử lý các phiên làm việc và điều phối kết nối.</a:t>
            </a:r>
          </a:p>
          <a:p>
            <a:pPr marL="171450" indent="-171450" eaLnBrk="1" hangingPunct="1">
              <a:buFont typeface="Arial" panose="020B0604020202020204" pitchFamily="34" charset="0"/>
              <a:buChar char="•"/>
            </a:pPr>
            <a:r>
              <a:rPr lang="vi-VN" dirty="0"/>
              <a:t>Các ví dụ cho tầng số 5 Phiên làm việc bao gồm NFS, tên NetBios, RPC, SQL.</a:t>
            </a:r>
          </a:p>
          <a:p>
            <a:pPr eaLnBrk="1" hangingPunct="1"/>
            <a:endParaRPr lang="en-US" altLang="ko-KR" dirty="0"/>
          </a:p>
          <a:p>
            <a:pPr marL="171450" indent="-171450" eaLnBrk="1" hangingPunct="1">
              <a:buFont typeface="Wingdings" panose="05000000000000000000" pitchFamily="2" charset="2"/>
              <a:buChar char="§"/>
            </a:pPr>
            <a:r>
              <a:rPr lang="vi-VN" b="1" dirty="0"/>
              <a:t>Giao vận (Tầng 4)</a:t>
            </a:r>
          </a:p>
          <a:p>
            <a:pPr eaLnBrk="1" hangingPunct="1"/>
            <a:endParaRPr lang="en-US" altLang="ko-KR" dirty="0"/>
          </a:p>
          <a:p>
            <a:pPr marL="171450" indent="-171450" eaLnBrk="1" hangingPunct="1">
              <a:buFont typeface="Arial" panose="020B0604020202020204" pitchFamily="34" charset="0"/>
              <a:buChar char="•"/>
            </a:pPr>
            <a:r>
              <a:rPr lang="vi-VN" dirty="0"/>
              <a:t>Tầng 4 của Mô hình OSI cung cấp dịch vụ xuyên dụng chuyển dữ liệu giữa các hệ thống đầu cuối hoặc các máy chủ và chịu trách nghiệm sửa lỗi điểm - điểm và điều khiển lưu lượng. Tầng này đảm bảo dữ liệu được truyền tải trọn vẹn.</a:t>
            </a:r>
          </a:p>
          <a:p>
            <a:pPr marL="171450" indent="-171450" eaLnBrk="1" hangingPunct="1">
              <a:buFont typeface="Arial" panose="020B0604020202020204" pitchFamily="34" charset="0"/>
              <a:buChar char="•"/>
            </a:pPr>
            <a:r>
              <a:rPr lang="vi-VN" dirty="0"/>
              <a:t>Các ví dụ cho tầng 4 Giao vận bao gồm SPX, TCP, UDP.</a:t>
            </a:r>
          </a:p>
          <a:p>
            <a:pPr eaLnBrk="1" hangingPunct="1"/>
            <a:endParaRPr lang="ko-KR" altLang="ko-KR" dirty="0"/>
          </a:p>
          <a:p>
            <a:pPr eaLnBrk="1" hangingPunct="1"/>
            <a:endParaRPr lang="ko-KR"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51</a:t>
            </a:fld>
            <a:endParaRPr lang="ko-KR" altLang="en-US"/>
          </a:p>
        </p:txBody>
      </p:sp>
    </p:spTree>
    <p:extLst>
      <p:ext uri="{BB962C8B-B14F-4D97-AF65-F5344CB8AC3E}">
        <p14:creationId xmlns:p14="http://schemas.microsoft.com/office/powerpoint/2010/main" val="151549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altLang="ko-KR" sz="1200" b="1" i="0" kern="1200" dirty="0">
                <a:solidFill>
                  <a:schemeClr val="tx1"/>
                </a:solidFill>
                <a:effectLst/>
                <a:latin typeface="+mn-lt"/>
                <a:ea typeface="+mn-ea"/>
                <a:cs typeface="맑은 고딕"/>
              </a:rPr>
              <a:t>Lịch sử kết nối mạng </a:t>
            </a:r>
            <a:r>
              <a:rPr lang="vi-VN" altLang="ko-KR" sz="1200" b="0" i="0" kern="1200" dirty="0">
                <a:solidFill>
                  <a:schemeClr val="tx1"/>
                </a:solidFill>
                <a:effectLst/>
                <a:latin typeface="+mn-lt"/>
                <a:ea typeface="+mn-ea"/>
                <a:cs typeface="맑은 고딕"/>
              </a:rPr>
              <a:t>máy tính.</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맑은 고딕"/>
              </a:rPr>
              <a:t>Năm 1961, Leonard Kleinrock đã đề xuất ý tưởng mạng ARPANET, một trong những mạng máy tính đầu tiên, trong luận án “Dòng chảy Thông tin trong Mạng Truyền thông Rộng lớn.” Thuật ngữ “gói tin” được Donald Davies sử dụng lần đầu tiên vào năm 1965 để mô tả các dữ liệu được gửi qua một </a:t>
            </a:r>
            <a:r>
              <a:rPr lang="vi-VN" altLang="ko-KR" sz="1200" b="1" i="0" kern="1200" dirty="0">
                <a:solidFill>
                  <a:schemeClr val="tx1"/>
                </a:solidFill>
                <a:effectLst/>
                <a:latin typeface="+mn-lt"/>
                <a:ea typeface="+mn-ea"/>
                <a:cs typeface="맑은 고딕"/>
              </a:rPr>
              <a:t>mạng</a:t>
            </a:r>
            <a:r>
              <a:rPr lang="vi-VN" altLang="ko-KR" sz="1200" b="0" i="0" kern="1200" dirty="0">
                <a:solidFill>
                  <a:schemeClr val="tx1"/>
                </a:solidFill>
                <a:effectLst/>
                <a:latin typeface="+mn-lt"/>
                <a:ea typeface="+mn-ea"/>
                <a:cs typeface="맑은 고딕"/>
              </a:rPr>
              <a:t> giữa các máy tính.</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a:t>
            </a:fld>
            <a:endParaRPr lang="ko-KR" altLang="en-US"/>
          </a:p>
        </p:txBody>
      </p:sp>
    </p:spTree>
    <p:extLst>
      <p:ext uri="{BB962C8B-B14F-4D97-AF65-F5344CB8AC3E}">
        <p14:creationId xmlns:p14="http://schemas.microsoft.com/office/powerpoint/2010/main" val="4657023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eaLnBrk="1" hangingPunct="1">
              <a:buFont typeface="Wingdings" panose="05000000000000000000" pitchFamily="2" charset="2"/>
              <a:buChar char="§"/>
            </a:pPr>
            <a:r>
              <a:rPr lang="vi-VN" b="1" dirty="0"/>
              <a:t>Mạng (Tầng 3)</a:t>
            </a:r>
          </a:p>
          <a:p>
            <a:pPr marL="171450" indent="-171450" eaLnBrk="1" hangingPunct="1">
              <a:buFont typeface="Wingdings" panose="05000000000000000000" pitchFamily="2" charset="2"/>
              <a:buChar char="§"/>
            </a:pPr>
            <a:endParaRPr lang="en-US" altLang="ko-KR" b="1" dirty="0"/>
          </a:p>
          <a:p>
            <a:pPr marL="171450" indent="-171450" eaLnBrk="1" hangingPunct="1">
              <a:buFont typeface="Arial" panose="020B0604020202020204" pitchFamily="34" charset="0"/>
              <a:buChar char="•"/>
            </a:pPr>
            <a:r>
              <a:rPr lang="vi-VN" dirty="0"/>
              <a:t>Tầng 3 cung cấp các công nghệ chuyển đổi và định tuyến, tạo các đường dẫn logic hay còn được biết đến là mạch ảo để truyền dữ liệu từ nút này đến nút khác. Tầng này có các chức năng như định tuyến, chuyển tiếp, đánh địa chỉ, kết nối mạng, xử lý lỗi, kiểm soát tắc nghẽn và sắp xếp gói tin.</a:t>
            </a:r>
          </a:p>
          <a:p>
            <a:pPr marL="171450" indent="-171450" eaLnBrk="1" hangingPunct="1">
              <a:buFont typeface="Arial" panose="020B0604020202020204" pitchFamily="34" charset="0"/>
              <a:buChar char="•"/>
            </a:pPr>
            <a:r>
              <a:rPr lang="vi-VN" dirty="0"/>
              <a:t>Các ví dụ cho tầng 3 Mạng bao gồm AppleTalk DDP, IP, IPX.</a:t>
            </a:r>
          </a:p>
          <a:p>
            <a:pPr marL="171450" indent="-171450" eaLnBrk="1" hangingPunct="1">
              <a:buFont typeface="Wingdings" panose="05000000000000000000" pitchFamily="2" charset="2"/>
              <a:buChar char="§"/>
            </a:pPr>
            <a:endParaRPr lang="en-US" altLang="ko-KR" dirty="0"/>
          </a:p>
          <a:p>
            <a:pPr marL="171450" indent="-171450" eaLnBrk="1" hangingPunct="1">
              <a:buFont typeface="Wingdings" panose="05000000000000000000" pitchFamily="2" charset="2"/>
              <a:buChar char="§"/>
            </a:pPr>
            <a:r>
              <a:rPr lang="vi-VN" b="1" dirty="0"/>
              <a:t>Liên kết dữ liệu (Tầng 2)</a:t>
            </a:r>
          </a:p>
          <a:p>
            <a:pPr marL="171450" indent="-171450" eaLnBrk="1" hangingPunct="1">
              <a:buFont typeface="Wingdings" panose="05000000000000000000" pitchFamily="2" charset="2"/>
              <a:buChar char="§"/>
            </a:pPr>
            <a:endParaRPr lang="en-US" altLang="ko-KR" b="1" dirty="0"/>
          </a:p>
          <a:p>
            <a:pPr marL="171450" indent="-171450" eaLnBrk="1" hangingPunct="1">
              <a:buFont typeface="Arial" panose="020B0604020202020204" pitchFamily="34" charset="0"/>
              <a:buChar char="•"/>
            </a:pPr>
            <a:r>
              <a:rPr lang="vi-VN" dirty="0"/>
              <a:t>Trong tầng 2 của mô hình OSI, các gói dữ liệu được mã hóa và giải mã thành các bit. Tầng này có chức năng cung cấp thông tin và quản lý giao thức truyền tải và xử lý các lỗi trong tầng vật lý, điều khiển lưu lượng và đồng bộ hóa khung. Tầng liên kết dữ liệu được chia thành hai tầng con: Tầng Điều khiển Truy cập Môi trường (MAC) và tầng Điều khiển Liên Kết Logic (LLC). Tầng con MAC kiểm soát cách một máy tính trong mạng được phép truy cập dữ liệu và truyền tải dữ liệu. Tầng LLC kiểm soát hoạt động đồng bộ hóa khung, điều khiển lưu lượng và kiểm tra lỗi.</a:t>
            </a:r>
          </a:p>
          <a:p>
            <a:pPr marL="171450" indent="-171450" eaLnBrk="1" hangingPunct="1">
              <a:buFont typeface="Arial" panose="020B0604020202020204" pitchFamily="34" charset="0"/>
              <a:buChar char="•"/>
            </a:pPr>
            <a:r>
              <a:rPr lang="vi-VN" dirty="0"/>
              <a:t>Các ví dụ cho tầng số 2 Liên kết Dữ liệu bao gồm PPP, FDDI, ATM, IEEE 802.5/ 802.2, IEEE 802.3/802.2, HDLC và Frame Relay.</a:t>
            </a:r>
          </a:p>
          <a:p>
            <a:pPr eaLnBrk="1" hangingPunct="1"/>
            <a:endParaRPr lang="ko-KR" altLang="ko-KR" dirty="0"/>
          </a:p>
          <a:p>
            <a:pPr eaLnBrk="1" hangingPunct="1"/>
            <a:endParaRPr lang="ko-KR"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52</a:t>
            </a:fld>
            <a:endParaRPr lang="ko-KR" altLang="en-US"/>
          </a:p>
        </p:txBody>
      </p:sp>
    </p:spTree>
    <p:extLst>
      <p:ext uri="{BB962C8B-B14F-4D97-AF65-F5344CB8AC3E}">
        <p14:creationId xmlns:p14="http://schemas.microsoft.com/office/powerpoint/2010/main" val="4216014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eaLnBrk="1" hangingPunct="1">
              <a:buFont typeface="Wingdings" panose="05000000000000000000" pitchFamily="2" charset="2"/>
              <a:buChar char="§"/>
            </a:pPr>
            <a:r>
              <a:rPr lang="vi-VN" b="1" dirty="0"/>
              <a:t>Vật lý (Tầng 1)</a:t>
            </a:r>
          </a:p>
          <a:p>
            <a:pPr eaLnBrk="1" hangingPunct="1"/>
            <a:endParaRPr lang="en-US" altLang="ko-KR" dirty="0"/>
          </a:p>
          <a:p>
            <a:pPr marL="171450" indent="-171450" eaLnBrk="1" hangingPunct="1">
              <a:buFont typeface="Arial" panose="020B0604020202020204" pitchFamily="34" charset="0"/>
              <a:buChar char="•"/>
            </a:pPr>
            <a:r>
              <a:rPr lang="vi-VN" dirty="0"/>
              <a:t>Tầng 1 của Mô hình OSI truyền dòng bit - xung điện, tín hiệu ánh sáng hoặc radio - qua mạng ở cấp độ điện học và cơ học. Tầng này cung cấp các phương tiện phần cứng để gửi và nhận dữ liệu trên một vật mang như dây cáp, card và các phương diện vật lý cụ thể. Mạng Ethernet tốc độ cao, RS232 và ATM là các giao thức có các bộ phận là tầng vật lý.</a:t>
            </a:r>
          </a:p>
          <a:p>
            <a:pPr marL="171450" indent="-171450" eaLnBrk="1" hangingPunct="1">
              <a:buFont typeface="Arial" panose="020B0604020202020204" pitchFamily="34" charset="0"/>
              <a:buChar char="•"/>
            </a:pPr>
            <a:r>
              <a:rPr lang="vi-VN" dirty="0"/>
              <a:t>Các ví dụ cho tầng số 1 Vật lý bao gồm Ethernet, FDDI, B8ZS, V.35, V.24 và RJ45.</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53</a:t>
            </a:fld>
            <a:endParaRPr lang="ko-KR" altLang="en-US"/>
          </a:p>
        </p:txBody>
      </p:sp>
    </p:spTree>
    <p:extLst>
      <p:ext uri="{BB962C8B-B14F-4D97-AF65-F5344CB8AC3E}">
        <p14:creationId xmlns:p14="http://schemas.microsoft.com/office/powerpoint/2010/main" val="38386533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b="1" dirty="0"/>
              <a:t>Wired communication</a:t>
            </a:r>
            <a:r>
              <a:rPr lang="en-US" altLang="ko-KR" dirty="0"/>
              <a:t> refers to the transmission of data over a </a:t>
            </a:r>
            <a:r>
              <a:rPr lang="en-US" altLang="ko-KR" b="1" dirty="0"/>
              <a:t>wire</a:t>
            </a:r>
            <a:r>
              <a:rPr lang="en-US" altLang="ko-KR" dirty="0"/>
              <a:t>-based </a:t>
            </a:r>
            <a:r>
              <a:rPr lang="en-US" altLang="ko-KR" b="1" dirty="0"/>
              <a:t>communication</a:t>
            </a:r>
            <a:r>
              <a:rPr lang="en-US" altLang="ko-KR" dirty="0"/>
              <a:t> technology. Examples include telephone networks, cable television or internet access, and fiber-optic </a:t>
            </a:r>
            <a:r>
              <a:rPr lang="en-US" altLang="ko-KR" b="1" dirty="0"/>
              <a:t>communication</a:t>
            </a:r>
            <a:r>
              <a:rPr lang="en-US" altLang="ko-KR" dirty="0"/>
              <a:t>. Also waveguide (electromagnetism), used for high-power applications, is considered as </a:t>
            </a:r>
            <a:r>
              <a:rPr lang="en-US" altLang="ko-KR" b="1" dirty="0"/>
              <a:t>wired</a:t>
            </a:r>
            <a:r>
              <a:rPr lang="en-US" altLang="ko-KR" dirty="0"/>
              <a:t> line.</a:t>
            </a:r>
          </a:p>
          <a:p>
            <a:pPr marL="171450" indent="-171450">
              <a:buFont typeface="Wingdings" panose="05000000000000000000" pitchFamily="2" charset="2"/>
              <a:buChar char="§"/>
            </a:pPr>
            <a:endParaRPr lang="en-US" altLang="ko-KR" dirty="0"/>
          </a:p>
          <a:p>
            <a:pPr marL="171450" indent="-171450">
              <a:buFont typeface="Wingdings" panose="05000000000000000000" pitchFamily="2" charset="2"/>
              <a:buChar char="§"/>
            </a:pPr>
            <a:r>
              <a:rPr lang="en-US" altLang="ko-KR" sz="1200" b="1" i="0" kern="1200" dirty="0">
                <a:solidFill>
                  <a:schemeClr val="tx1"/>
                </a:solidFill>
                <a:effectLst/>
                <a:latin typeface="+mn-lt"/>
                <a:ea typeface="+mn-ea"/>
                <a:cs typeface="맑은 고딕"/>
              </a:rPr>
              <a:t>Wireless communication</a:t>
            </a:r>
            <a:r>
              <a:rPr lang="en-US" altLang="ko-KR" sz="1200" b="0" i="0" kern="1200" dirty="0">
                <a:solidFill>
                  <a:schemeClr val="tx1"/>
                </a:solidFill>
                <a:effectLst/>
                <a:latin typeface="+mn-lt"/>
                <a:ea typeface="+mn-ea"/>
                <a:cs typeface="맑은 고딕"/>
              </a:rPr>
              <a:t> is the transfer of information or power between two or more points that are not connected by an electrical conductor. The most common </a:t>
            </a:r>
            <a:r>
              <a:rPr lang="en-US" altLang="ko-KR" sz="1200" b="1" i="0" kern="1200" dirty="0">
                <a:solidFill>
                  <a:schemeClr val="tx1"/>
                </a:solidFill>
                <a:effectLst/>
                <a:latin typeface="+mn-lt"/>
                <a:ea typeface="+mn-ea"/>
                <a:cs typeface="맑은 고딕"/>
              </a:rPr>
              <a:t>wireless</a:t>
            </a:r>
            <a:r>
              <a:rPr lang="en-US" altLang="ko-KR" sz="1200" b="0" i="0" kern="1200" dirty="0">
                <a:solidFill>
                  <a:schemeClr val="tx1"/>
                </a:solidFill>
                <a:effectLst/>
                <a:latin typeface="+mn-lt"/>
                <a:ea typeface="+mn-ea"/>
                <a:cs typeface="맑은 고딕"/>
              </a:rPr>
              <a:t> technologies use radio waves.</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54</a:t>
            </a:fld>
            <a:endParaRPr lang="ko-KR" altLang="en-US"/>
          </a:p>
        </p:txBody>
      </p:sp>
    </p:spTree>
    <p:extLst>
      <p:ext uri="{BB962C8B-B14F-4D97-AF65-F5344CB8AC3E}">
        <p14:creationId xmlns:p14="http://schemas.microsoft.com/office/powerpoint/2010/main" val="1175599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b="1" dirty="0"/>
              <a:t>Wired communication</a:t>
            </a:r>
            <a:r>
              <a:rPr lang="en-US" altLang="ko-KR" dirty="0"/>
              <a:t> refers to the transmission of data over a </a:t>
            </a:r>
            <a:r>
              <a:rPr lang="en-US" altLang="ko-KR" b="1" dirty="0"/>
              <a:t>wire</a:t>
            </a:r>
            <a:r>
              <a:rPr lang="en-US" altLang="ko-KR" dirty="0"/>
              <a:t>-based </a:t>
            </a:r>
            <a:r>
              <a:rPr lang="en-US" altLang="ko-KR" b="1" dirty="0"/>
              <a:t>communication</a:t>
            </a:r>
            <a:r>
              <a:rPr lang="en-US" altLang="ko-KR" dirty="0"/>
              <a:t> technology. Examples include telephone networks, cable television or internet access, and fiber-optic </a:t>
            </a:r>
            <a:r>
              <a:rPr lang="en-US" altLang="ko-KR" b="1" dirty="0"/>
              <a:t>communication</a:t>
            </a:r>
            <a:r>
              <a:rPr lang="en-US" altLang="ko-KR" dirty="0"/>
              <a:t>. Also waveguide (electromagnetism), used for high-power applications, is considered as </a:t>
            </a:r>
            <a:r>
              <a:rPr lang="en-US" altLang="ko-KR" b="1" dirty="0"/>
              <a:t>wired</a:t>
            </a:r>
            <a:r>
              <a:rPr lang="en-US" altLang="ko-KR" dirty="0"/>
              <a:t> line.</a:t>
            </a:r>
          </a:p>
          <a:p>
            <a:pPr marL="171450" indent="-171450">
              <a:buFont typeface="Wingdings" panose="05000000000000000000" pitchFamily="2" charset="2"/>
              <a:buChar char="§"/>
            </a:pPr>
            <a:endParaRPr lang="en-US" altLang="ko-KR" dirty="0"/>
          </a:p>
          <a:p>
            <a:pPr marL="171450" indent="-171450">
              <a:buFont typeface="Wingdings" panose="05000000000000000000" pitchFamily="2" charset="2"/>
              <a:buChar char="§"/>
            </a:pPr>
            <a:r>
              <a:rPr lang="en-US" altLang="ko-KR" sz="1200" b="1" i="0" kern="1200" dirty="0">
                <a:solidFill>
                  <a:schemeClr val="tx1"/>
                </a:solidFill>
                <a:effectLst/>
                <a:latin typeface="+mn-lt"/>
                <a:ea typeface="+mn-ea"/>
                <a:cs typeface="맑은 고딕"/>
              </a:rPr>
              <a:t>Wireless communication</a:t>
            </a:r>
            <a:r>
              <a:rPr lang="en-US" altLang="ko-KR" sz="1200" b="0" i="0" kern="1200" dirty="0">
                <a:solidFill>
                  <a:schemeClr val="tx1"/>
                </a:solidFill>
                <a:effectLst/>
                <a:latin typeface="+mn-lt"/>
                <a:ea typeface="+mn-ea"/>
                <a:cs typeface="맑은 고딕"/>
              </a:rPr>
              <a:t> is the transfer of information or power between two or more points that are not connected by an electrical conductor. The most common </a:t>
            </a:r>
            <a:r>
              <a:rPr lang="en-US" altLang="ko-KR" sz="1200" b="1" i="0" kern="1200" dirty="0">
                <a:solidFill>
                  <a:schemeClr val="tx1"/>
                </a:solidFill>
                <a:effectLst/>
                <a:latin typeface="+mn-lt"/>
                <a:ea typeface="+mn-ea"/>
                <a:cs typeface="맑은 고딕"/>
              </a:rPr>
              <a:t>wireless</a:t>
            </a:r>
            <a:r>
              <a:rPr lang="en-US" altLang="ko-KR" sz="1200" b="0" i="0" kern="1200" dirty="0">
                <a:solidFill>
                  <a:schemeClr val="tx1"/>
                </a:solidFill>
                <a:effectLst/>
                <a:latin typeface="+mn-lt"/>
                <a:ea typeface="+mn-ea"/>
                <a:cs typeface="맑은 고딕"/>
              </a:rPr>
              <a:t> technologies use radio waves.</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55</a:t>
            </a:fld>
            <a:endParaRPr lang="ko-KR" altLang="en-US"/>
          </a:p>
        </p:txBody>
      </p:sp>
    </p:spTree>
    <p:extLst>
      <p:ext uri="{BB962C8B-B14F-4D97-AF65-F5344CB8AC3E}">
        <p14:creationId xmlns:p14="http://schemas.microsoft.com/office/powerpoint/2010/main" val="699481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56</a:t>
            </a:fld>
            <a:endParaRPr lang="ko-KR" altLang="en-US"/>
          </a:p>
        </p:txBody>
      </p:sp>
    </p:spTree>
    <p:extLst>
      <p:ext uri="{BB962C8B-B14F-4D97-AF65-F5344CB8AC3E}">
        <p14:creationId xmlns:p14="http://schemas.microsoft.com/office/powerpoint/2010/main" val="470652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i="0" dirty="0">
                <a:solidFill>
                  <a:schemeClr val="tx1"/>
                </a:solidFill>
                <a:latin typeface="Arial"/>
                <a:ea typeface="+mn-ea"/>
                <a:cs typeface="맑은 고딕"/>
              </a:rPr>
              <a:t> xác định</a:t>
            </a:r>
            <a:r>
              <a:rPr lang="vi-VN" sz="1200" b="0" i="0" dirty="0">
                <a:solidFill>
                  <a:schemeClr val="tx1"/>
                </a:solidFill>
                <a:latin typeface="Arial"/>
                <a:ea typeface="+mn-ea"/>
                <a:cs typeface="맑은 고딕"/>
              </a:rPr>
              <a:t> cách dữ liệu được trao đổi qua mạng Internet bằng cách cung cấp giao tiếp đầu cuối giúp xác định dữ liệu nên được chia nhỏ thành các gói, đánh địa chỉ, được truyền, được định tuyến và được nhận tại máy đích như thế nào. ... Hai giao thức chính trong bộ giao thức Internet có các </a:t>
            </a:r>
            <a:r>
              <a:rPr lang="vi-VN" sz="1200" b="1" i="0" dirty="0">
                <a:solidFill>
                  <a:schemeClr val="tx1"/>
                </a:solidFill>
                <a:latin typeface="Arial"/>
                <a:ea typeface="+mn-ea"/>
                <a:cs typeface="맑은 고딕"/>
              </a:rPr>
              <a:t>chức năng</a:t>
            </a:r>
            <a:r>
              <a:rPr lang="vi-VN" sz="1200" i="0" dirty="0">
                <a:solidFill>
                  <a:schemeClr val="tx1"/>
                </a:solidFill>
                <a:latin typeface="Arial"/>
                <a:ea typeface="+mn-ea"/>
                <a:cs typeface="맑은 고딕"/>
              </a:rPr>
              <a:t> </a:t>
            </a:r>
            <a:r>
              <a:rPr lang="vi-VN" sz="1200" b="0" i="0" dirty="0">
                <a:solidFill>
                  <a:schemeClr val="tx1"/>
                </a:solidFill>
                <a:latin typeface="Arial"/>
                <a:ea typeface="+mn-ea"/>
                <a:cs typeface="맑은 고딕"/>
              </a:rPr>
              <a:t>cụ thể.</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57</a:t>
            </a:fld>
            <a:endParaRPr lang="ko-KR" altLang="en-US"/>
          </a:p>
        </p:txBody>
      </p:sp>
    </p:spTree>
    <p:extLst>
      <p:ext uri="{BB962C8B-B14F-4D97-AF65-F5344CB8AC3E}">
        <p14:creationId xmlns:p14="http://schemas.microsoft.com/office/powerpoint/2010/main" val="30892230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b="1" i="0" dirty="0">
                <a:solidFill>
                  <a:srgbClr val="222222"/>
                </a:solidFill>
                <a:latin typeface="Arial" panose="020B0503030303020204" pitchFamily="34" charset="0"/>
              </a:rPr>
              <a:t>Tầng</a:t>
            </a:r>
            <a:r>
              <a:rPr lang="vi-VN" b="0" i="0" dirty="0">
                <a:solidFill>
                  <a:srgbClr val="222222"/>
                </a:solidFill>
                <a:latin typeface="Arial" panose="020B0503030303020204" pitchFamily="34" charset="0"/>
              </a:rPr>
              <a:t> mạng </a:t>
            </a:r>
            <a:r>
              <a:rPr lang="vi-VN" b="1" i="0" dirty="0">
                <a:solidFill>
                  <a:srgbClr val="222222"/>
                </a:solidFill>
                <a:latin typeface="Arial" panose="020B0503030303020204" pitchFamily="34" charset="0"/>
              </a:rPr>
              <a:t>vật lý</a:t>
            </a:r>
            <a:r>
              <a:rPr lang="vi-VN" b="0" i="0" dirty="0">
                <a:solidFill>
                  <a:srgbClr val="222222"/>
                </a:solidFill>
                <a:latin typeface="Arial" panose="020B0503030303020204" pitchFamily="34" charset="0"/>
              </a:rPr>
              <a:t> xác định đặc điểm của các phần cứng được sử dụng trong mạng. </a:t>
            </a:r>
            <a:r>
              <a:rPr lang="vi-VN" b="1" i="0" dirty="0">
                <a:solidFill>
                  <a:srgbClr val="222222"/>
                </a:solidFill>
                <a:latin typeface="Arial" panose="020B0503030303020204" pitchFamily="34" charset="0"/>
              </a:rPr>
              <a:t>Tầng vật lý</a:t>
            </a:r>
            <a:r>
              <a:rPr lang="vi-VN" b="0" i="0" dirty="0">
                <a:solidFill>
                  <a:srgbClr val="222222"/>
                </a:solidFill>
                <a:latin typeface="Arial" panose="020B0503030303020204" pitchFamily="34" charset="0"/>
              </a:rPr>
              <a:t> của giao thức </a:t>
            </a:r>
            <a:r>
              <a:rPr lang="vi-VN" b="1" i="0" dirty="0">
                <a:solidFill>
                  <a:srgbClr val="222222"/>
                </a:solidFill>
                <a:latin typeface="Arial" panose="020B0503030303020204" pitchFamily="34" charset="0"/>
              </a:rPr>
              <a:t>TCP</a:t>
            </a:r>
            <a:r>
              <a:rPr lang="vi-VN" b="0" i="0" dirty="0">
                <a:solidFill>
                  <a:srgbClr val="222222"/>
                </a:solidFill>
                <a:latin typeface="Arial" panose="020B0503030303020204" pitchFamily="34" charset="0"/>
              </a:rPr>
              <a:t>/</a:t>
            </a:r>
            <a:r>
              <a:rPr lang="vi-VN" b="1" i="0" dirty="0">
                <a:solidFill>
                  <a:srgbClr val="222222"/>
                </a:solidFill>
                <a:latin typeface="Arial" panose="020B0503030303020204" pitchFamily="34" charset="0"/>
              </a:rPr>
              <a:t>IP</a:t>
            </a:r>
            <a:r>
              <a:rPr lang="vi-VN" b="0" i="0" dirty="0">
                <a:solidFill>
                  <a:srgbClr val="222222"/>
                </a:solidFill>
                <a:latin typeface="Arial" panose="020B0503030303020204" pitchFamily="34" charset="0"/>
              </a:rPr>
              <a:t> mô tả các tiêu chuẩn phần cứng như IEEE 802.3, thông số kỹ thuật cho các phương tiện mạng Ethernet, và RS-232, thông số kỹ thuật cho của đầu nối chân cắm tiêu chuẩn.</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58</a:t>
            </a:fld>
            <a:endParaRPr lang="ko-KR" altLang="en-US"/>
          </a:p>
        </p:txBody>
      </p:sp>
    </p:spTree>
    <p:extLst>
      <p:ext uri="{BB962C8B-B14F-4D97-AF65-F5344CB8AC3E}">
        <p14:creationId xmlns:p14="http://schemas.microsoft.com/office/powerpoint/2010/main" val="1553534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Tầng Truy cập mạng</a:t>
            </a:r>
            <a:r>
              <a:rPr lang="vi-VN" sz="1200" b="0" i="0" dirty="0">
                <a:solidFill>
                  <a:schemeClr val="tx1"/>
                </a:solidFill>
                <a:latin typeface="Arial"/>
                <a:ea typeface="+mn-ea"/>
                <a:cs typeface="맑은 고딕"/>
              </a:rPr>
              <a:t> là một </a:t>
            </a:r>
            <a:r>
              <a:rPr lang="vi-VN" sz="1200" b="1" i="0" dirty="0">
                <a:solidFill>
                  <a:schemeClr val="tx1"/>
                </a:solidFill>
                <a:latin typeface="Arial"/>
                <a:ea typeface="+mn-ea"/>
                <a:cs typeface="맑은 고딕"/>
              </a:rPr>
              <a:t>tầng</a:t>
            </a:r>
            <a:r>
              <a:rPr lang="vi-VN" sz="1200" b="0" i="0" dirty="0">
                <a:solidFill>
                  <a:schemeClr val="tx1"/>
                </a:solidFill>
                <a:latin typeface="Arial"/>
                <a:ea typeface="+mn-ea"/>
                <a:cs typeface="맑은 고딕"/>
              </a:rPr>
              <a:t> trong mô hình giao thức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mà trong đó dữ liệu được truyền và nhận trên khắp </a:t>
            </a:r>
            <a:r>
              <a:rPr lang="vi-VN" sz="1200" b="1" i="0" dirty="0">
                <a:solidFill>
                  <a:schemeClr val="tx1"/>
                </a:solidFill>
                <a:latin typeface="Arial"/>
                <a:ea typeface="+mn-ea"/>
                <a:cs typeface="맑은 고딕"/>
              </a:rPr>
              <a:t>mạng </a:t>
            </a:r>
            <a:r>
              <a:rPr lang="vi-VN" sz="1200" b="0" i="0" dirty="0">
                <a:solidFill>
                  <a:schemeClr val="tx1"/>
                </a:solidFill>
                <a:latin typeface="Arial"/>
                <a:ea typeface="+mn-ea"/>
                <a:cs typeface="맑은 고딕"/>
              </a:rPr>
              <a:t>vật lý. Một thiết bị giao diện </a:t>
            </a:r>
            <a:r>
              <a:rPr lang="vi-VN" sz="1200" b="1" i="0" dirty="0">
                <a:solidFill>
                  <a:schemeClr val="tx1"/>
                </a:solidFill>
                <a:latin typeface="Arial"/>
                <a:ea typeface="+mn-ea"/>
                <a:cs typeface="맑은 고딕"/>
              </a:rPr>
              <a:t>mạng</a:t>
            </a:r>
            <a:r>
              <a:rPr lang="vi-VN" sz="1200" b="0" i="0" dirty="0">
                <a:solidFill>
                  <a:schemeClr val="tx1"/>
                </a:solidFill>
                <a:latin typeface="Arial"/>
                <a:ea typeface="+mn-ea"/>
                <a:cs typeface="맑은 고딕"/>
              </a:rPr>
              <a:t>, thường là một card đường dây, bộ điều hợp hoặc cổng được sử dụng để kết nối các đường dây hoặc sợi vật lý đến máy tính để máy tính đó có thể giao tiếp với các máy khác.</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59</a:t>
            </a:fld>
            <a:endParaRPr lang="ko-KR" altLang="en-US"/>
          </a:p>
        </p:txBody>
      </p:sp>
    </p:spTree>
    <p:extLst>
      <p:ext uri="{BB962C8B-B14F-4D97-AF65-F5344CB8AC3E}">
        <p14:creationId xmlns:p14="http://schemas.microsoft.com/office/powerpoint/2010/main" val="32217830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Tầng Internet</a:t>
            </a:r>
            <a:r>
              <a:rPr lang="vi-VN" sz="1200" b="0" i="0" dirty="0">
                <a:solidFill>
                  <a:schemeClr val="tx1"/>
                </a:solidFill>
                <a:latin typeface="Arial"/>
                <a:ea typeface="+mn-ea"/>
                <a:cs typeface="맑은 고딕"/>
              </a:rPr>
              <a:t> trong mô hình giao thức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Tầng Internet</a:t>
            </a:r>
            <a:r>
              <a:rPr lang="vi-VN" sz="1200" b="0" i="0" dirty="0">
                <a:solidFill>
                  <a:schemeClr val="tx1"/>
                </a:solidFill>
                <a:latin typeface="Arial"/>
                <a:ea typeface="+mn-ea"/>
                <a:cs typeface="맑은 고딕"/>
              </a:rPr>
              <a:t> có chức năng truyền logic các gói tin trên mạng</a:t>
            </a:r>
            <a:r>
              <a:rPr lang="vi-VN" sz="1200" i="0" dirty="0">
                <a:solidFill>
                  <a:schemeClr val="tx1"/>
                </a:solidFill>
                <a:latin typeface="Arial"/>
                <a:ea typeface="+mn-ea"/>
                <a:cs typeface="맑은 고딕"/>
              </a:rPr>
              <a:t> </a:t>
            </a:r>
            <a:r>
              <a:rPr lang="vi-VN" sz="1200" b="1" i="0" dirty="0">
                <a:solidFill>
                  <a:schemeClr val="tx1"/>
                </a:solidFill>
                <a:latin typeface="Arial"/>
                <a:ea typeface="+mn-ea"/>
                <a:cs typeface="맑은 고딕"/>
              </a:rPr>
              <a:t>Internet</a:t>
            </a:r>
            <a:r>
              <a:rPr lang="vi-VN" sz="1200" b="0" i="0" dirty="0">
                <a:solidFill>
                  <a:schemeClr val="tx1"/>
                </a:solidFill>
                <a:latin typeface="Arial"/>
                <a:ea typeface="+mn-ea"/>
                <a:cs typeface="맑은 고딕"/>
              </a:rPr>
              <a:t>. Tầng này tương đương với </a:t>
            </a:r>
            <a:r>
              <a:rPr lang="vi-VN" sz="1200" b="1" i="0" dirty="0">
                <a:solidFill>
                  <a:schemeClr val="tx1"/>
                </a:solidFill>
                <a:latin typeface="Arial"/>
                <a:ea typeface="+mn-ea"/>
                <a:cs typeface="맑은 고딕"/>
              </a:rPr>
              <a:t>tầng mạng</a:t>
            </a:r>
            <a:r>
              <a:rPr lang="vi-VN" sz="1200" b="0" i="0" dirty="0">
                <a:solidFill>
                  <a:schemeClr val="tx1"/>
                </a:solidFill>
                <a:latin typeface="Arial"/>
                <a:ea typeface="+mn-ea"/>
                <a:cs typeface="맑은 고딕"/>
              </a:rPr>
              <a:t> trong mô hình OSI. ... Nó định tuyến mỗi gói tin một cách độc lập từ nguồn đến đích bằng con đường tối ưu nhất.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T</a:t>
            </a:r>
            <a:r>
              <a:rPr lang="vi-VN" sz="1200" b="1" i="0" dirty="0">
                <a:solidFill>
                  <a:schemeClr val="tx1"/>
                </a:solidFill>
                <a:latin typeface="Arial"/>
                <a:ea typeface="+mn-ea"/>
                <a:cs typeface="맑은 고딕"/>
              </a:rPr>
              <a:t>ầng giao vận </a:t>
            </a:r>
            <a:r>
              <a:rPr lang="vi-VN" sz="1200" b="0" i="0" dirty="0">
                <a:solidFill>
                  <a:schemeClr val="tx1"/>
                </a:solidFill>
                <a:latin typeface="Arial"/>
                <a:ea typeface="+mn-ea"/>
                <a:cs typeface="맑은 고딕"/>
              </a:rPr>
              <a:t> trong mô hình giao thức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Tầng giao vận</a:t>
            </a:r>
            <a:r>
              <a:rPr lang="vi-VN" sz="1200" b="0" i="0" dirty="0">
                <a:solidFill>
                  <a:schemeClr val="tx1"/>
                </a:solidFill>
                <a:latin typeface="Arial"/>
                <a:ea typeface="+mn-ea"/>
                <a:cs typeface="맑은 고딕"/>
              </a:rPr>
              <a:t> có chức năng truyền tải dữ liệu điểm - điểm không lỗi, từ máy chủ nguồn đến máy chủ đích. Tầng này giúp các máy chủ có thể tiếp tục giao tiếp dễ dàng. Tầng này cung cấp một giao diện cho người dùng đến </a:t>
            </a:r>
            <a:r>
              <a:rPr lang="vi-VN" sz="1200" b="1" i="0" dirty="0">
                <a:solidFill>
                  <a:schemeClr val="tx1"/>
                </a:solidFill>
                <a:latin typeface="Arial"/>
                <a:ea typeface="+mn-ea"/>
                <a:cs typeface="맑은 고딕"/>
              </a:rPr>
              <a:t>mạng</a:t>
            </a:r>
            <a:r>
              <a:rPr lang="vi-VN" sz="1200" i="0" dirty="0">
                <a:solidFill>
                  <a:schemeClr val="tx1"/>
                </a:solidFill>
                <a:latin typeface="Arial"/>
                <a:ea typeface="+mn-ea"/>
                <a:cs typeface="맑은 고딕"/>
              </a:rPr>
              <a:t> </a:t>
            </a:r>
            <a:r>
              <a:rPr lang="vi-VN" sz="1200" b="0" i="0" dirty="0">
                <a:solidFill>
                  <a:schemeClr val="tx1"/>
                </a:solidFill>
                <a:latin typeface="Arial"/>
                <a:ea typeface="+mn-ea"/>
                <a:cs typeface="맑은 고딕"/>
              </a:rPr>
              <a:t>nằm bên dưới.</a:t>
            </a:r>
          </a:p>
          <a:p>
            <a:endParaRPr lang="en-US" altLang="ko-KR" dirty="0">
              <a:latin typeface="Arial" panose="020B0604020202020204" pitchFamily="34" charset="0"/>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60</a:t>
            </a:fld>
            <a:endParaRPr lang="ko-KR" altLang="en-US"/>
          </a:p>
        </p:txBody>
      </p:sp>
    </p:spTree>
    <p:extLst>
      <p:ext uri="{BB962C8B-B14F-4D97-AF65-F5344CB8AC3E}">
        <p14:creationId xmlns:p14="http://schemas.microsoft.com/office/powerpoint/2010/main" val="10355033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Trong giao thức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tầng </a:t>
            </a:r>
            <a:r>
              <a:rPr lang="vi-VN" sz="1200" b="1" i="0" dirty="0">
                <a:solidFill>
                  <a:schemeClr val="tx1"/>
                </a:solidFill>
                <a:latin typeface="Arial"/>
                <a:ea typeface="+mn-ea"/>
                <a:cs typeface="맑은 고딕"/>
              </a:rPr>
              <a:t>ứng dụng</a:t>
            </a:r>
            <a:r>
              <a:rPr lang="vi-VN" sz="1200" b="0" i="0" dirty="0">
                <a:solidFill>
                  <a:schemeClr val="tx1"/>
                </a:solidFill>
                <a:latin typeface="Arial"/>
                <a:ea typeface="+mn-ea"/>
                <a:cs typeface="맑은 고딕"/>
              </a:rPr>
              <a:t> chứa các giao thức giao tiếp và phương pháp giao diện sử dụng trong giao tiếp quá trình - quá trình trên một </a:t>
            </a:r>
            <a:r>
              <a:rPr lang="vi-VN" sz="1200" b="1" i="0" dirty="0">
                <a:solidFill>
                  <a:schemeClr val="tx1"/>
                </a:solidFill>
                <a:latin typeface="Arial"/>
                <a:ea typeface="+mn-ea"/>
                <a:cs typeface="맑은 고딕"/>
              </a:rPr>
              <a:t>mạng máy tính sử dụng giao thức Internet</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Mô hình OSI xác định </a:t>
            </a:r>
            <a:r>
              <a:rPr lang="vi-VN" sz="1200" b="1" i="0" dirty="0">
                <a:solidFill>
                  <a:schemeClr val="tx1"/>
                </a:solidFill>
                <a:latin typeface="Arial"/>
                <a:ea typeface="+mn-ea"/>
                <a:cs typeface="맑은 고딕"/>
              </a:rPr>
              <a:t>tầng ứng dụng</a:t>
            </a:r>
            <a:r>
              <a:rPr lang="vi-VN" sz="1200" b="0" i="0" dirty="0">
                <a:solidFill>
                  <a:schemeClr val="tx1"/>
                </a:solidFill>
                <a:latin typeface="Arial"/>
                <a:ea typeface="+mn-ea"/>
                <a:cs typeface="맑은 고딕"/>
              </a:rPr>
              <a:t> là giao diện người dùng có chức năng hiển thị các thông tin nhận được cho người dùng.</a:t>
            </a: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61</a:t>
            </a:fld>
            <a:endParaRPr lang="ko-KR" altLang="en-US"/>
          </a:p>
        </p:txBody>
      </p:sp>
    </p:spTree>
    <p:extLst>
      <p:ext uri="{BB962C8B-B14F-4D97-AF65-F5344CB8AC3E}">
        <p14:creationId xmlns:p14="http://schemas.microsoft.com/office/powerpoint/2010/main" val="76883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1" i="0" dirty="0">
                <a:solidFill>
                  <a:schemeClr val="tx1"/>
                </a:solidFill>
                <a:latin typeface="Arial"/>
                <a:ea typeface="+mn-ea"/>
                <a:cs typeface="맑은 고딕"/>
              </a:rPr>
              <a:t>Phương tiện truyền dẫn</a:t>
            </a:r>
            <a:r>
              <a:rPr lang="vi-VN" sz="1200" b="0" i="0" dirty="0">
                <a:solidFill>
                  <a:schemeClr val="tx1"/>
                </a:solidFill>
                <a:latin typeface="Arial"/>
                <a:ea typeface="+mn-ea"/>
                <a:cs typeface="맑은 고딕"/>
              </a:rPr>
              <a:t> là đường dẫn thông tin từ nơi gửi đến nơi nhận. Chúng ta sử dụng nhiều loại dây cáp hoặc nhiều loại bước sóng để truyền </a:t>
            </a:r>
            <a:r>
              <a:rPr lang="vi-VN" b="0" i="0" dirty="0">
                <a:solidFill>
                  <a:schemeClr val="tx1"/>
                </a:solidFill>
                <a:latin typeface="Arial"/>
                <a:ea typeface="+mn-ea"/>
                <a:cs typeface="맑은 고딕"/>
              </a:rPr>
              <a:t>dữ liệu. Dữ liệu thường được truyền dưới dạng các tín hiệu điện hoặc điện từ</a:t>
            </a:r>
          </a:p>
          <a:p>
            <a:pPr marL="171450" indent="-171450">
              <a:buFont typeface="Wingdings" panose="05000000000000000000" pitchFamily="2" charset="2"/>
              <a:buChar char="§"/>
            </a:pPr>
            <a:r>
              <a:rPr lang="vi-VN" dirty="0"/>
              <a:t>Cáp xoắn đôi</a:t>
            </a:r>
          </a:p>
          <a:p>
            <a:pPr marL="742950" lvl="1" indent="-285750">
              <a:buFont typeface="Arial" panose="020B0604020202020204" pitchFamily="34" charset="0"/>
              <a:buChar char="•"/>
            </a:pPr>
            <a:r>
              <a:rPr lang="vi-VN" dirty="0"/>
              <a:t>UTP (Cáp xoắn đôi không có bọc chống nhiễu)</a:t>
            </a:r>
          </a:p>
          <a:p>
            <a:pPr lvl="2"/>
            <a:r>
              <a:rPr lang="vi-VN" dirty="0">
                <a:solidFill>
                  <a:schemeClr val="tx1"/>
                </a:solidFill>
              </a:rPr>
              <a:t>Không có bất kỳ lớp bảo vệ nào ở ngoài ngoại trừ lớp vỏ nhựa</a:t>
            </a:r>
          </a:p>
          <a:p>
            <a:pPr marL="742950" lvl="1" indent="-285750">
              <a:buFont typeface="Arial" panose="020B0604020202020204" pitchFamily="34" charset="0"/>
              <a:buChar char="•"/>
            </a:pPr>
            <a:r>
              <a:rPr lang="vi-VN" dirty="0"/>
              <a:t>UTP (Cáp xoắn đôi có bọc chống nhiễu)</a:t>
            </a:r>
          </a:p>
          <a:p>
            <a:pPr lvl="2"/>
            <a:r>
              <a:rPr lang="vi-VN" dirty="0"/>
              <a:t>Được bọc thêm bên ngoài bởi một lớp kim loại như giấy thiếc</a:t>
            </a:r>
          </a:p>
          <a:p>
            <a:pPr lvl="2"/>
            <a:endParaRPr lang="en-US" altLang="ko-KR" dirty="0">
              <a:solidFill>
                <a:schemeClr val="tx1"/>
              </a:solidFill>
            </a:endParaRPr>
          </a:p>
          <a:p>
            <a:pPr marL="342900" indent="-342900">
              <a:buFont typeface="Wingdings" panose="05000000000000000000" pitchFamily="2" charset="2"/>
              <a:buChar char="§"/>
            </a:pPr>
            <a:r>
              <a:rPr lang="vi-VN" dirty="0"/>
              <a:t>Cáp đồng trục</a:t>
            </a:r>
          </a:p>
          <a:p>
            <a:pPr marL="742950" lvl="1" indent="-285750">
              <a:buFont typeface="Arial" panose="020B0604020202020204" pitchFamily="34" charset="0"/>
              <a:buChar char="•"/>
            </a:pPr>
            <a:r>
              <a:rPr lang="vi-VN" b="0" i="0" dirty="0">
                <a:solidFill>
                  <a:schemeClr val="tx1"/>
                </a:solidFill>
                <a:latin typeface="Arial"/>
                <a:ea typeface="+mn-ea"/>
                <a:cs typeface="맑은 고딕"/>
              </a:rPr>
              <a:t>Chống các tín hiệu bên ngoài và chặn các bước sóng điện từ rất tốt</a:t>
            </a:r>
          </a:p>
          <a:p>
            <a:pPr marL="742950" lvl="1" indent="-285750">
              <a:buFont typeface="Arial" panose="020B0604020202020204" pitchFamily="34" charset="0"/>
              <a:buChar char="•"/>
            </a:pPr>
            <a:r>
              <a:rPr lang="vi-VN" dirty="0"/>
              <a:t>Cáp đồng trục được sử dụng rộng rãi trong truyền hình cáp, CATV, mạng cục bộ, v.v.</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a:t>
            </a:fld>
            <a:endParaRPr lang="ko-KR" altLang="en-US"/>
          </a:p>
        </p:txBody>
      </p:sp>
    </p:spTree>
    <p:extLst>
      <p:ext uri="{BB962C8B-B14F-4D97-AF65-F5344CB8AC3E}">
        <p14:creationId xmlns:p14="http://schemas.microsoft.com/office/powerpoint/2010/main" val="1622835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0" i="0" dirty="0">
                <a:solidFill>
                  <a:schemeClr val="tx1"/>
                </a:solidFill>
                <a:latin typeface="Arial"/>
                <a:ea typeface="+mn-ea"/>
                <a:cs typeface="맑은 고딕"/>
              </a:rPr>
              <a:t>Mạng Internet </a:t>
            </a:r>
            <a:r>
              <a:rPr lang="vi-VN" sz="1200" b="1" i="0" dirty="0">
                <a:solidFill>
                  <a:schemeClr val="tx1"/>
                </a:solidFill>
                <a:latin typeface="Arial"/>
                <a:ea typeface="+mn-ea"/>
                <a:cs typeface="맑은 고딕"/>
              </a:rPr>
              <a:t>hoạt động</a:t>
            </a:r>
            <a:r>
              <a:rPr lang="vi-VN" sz="1200" b="0" i="0" dirty="0">
                <a:solidFill>
                  <a:schemeClr val="tx1"/>
                </a:solidFill>
                <a:latin typeface="Arial"/>
                <a:ea typeface="+mn-ea"/>
                <a:cs typeface="맑은 고딕"/>
              </a:rPr>
              <a:t> bằng cách sử dụng một giao thức có tên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hoặc giao thức điều khiển truyền vận/Giao thức Internet. ... Về cơ bản,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cho phép một máy tính giao tiếp với một máy tính khác qua mạng Internet bằng cách thu thập các gói tin và gửi chúng đến đúng vị trí.</a:t>
            </a:r>
          </a:p>
          <a:p>
            <a:pPr marL="171450" indent="-171450">
              <a:buFont typeface="Wingdings" panose="05000000000000000000" pitchFamily="2" charset="2"/>
              <a:buChar char="§"/>
            </a:pPr>
            <a:endParaRPr lang="en-US" altLang="ko-KR" sz="1200" b="0" i="0" kern="1200" dirty="0">
              <a:solidFill>
                <a:schemeClr val="tx1"/>
              </a:solidFill>
              <a:effectLst/>
              <a:latin typeface="+mn-lt"/>
              <a:ea typeface="+mn-ea"/>
            </a:endParaRPr>
          </a:p>
          <a:p>
            <a:pPr marL="171450" indent="-171450">
              <a:buFont typeface="Wingdings" panose="05000000000000000000" pitchFamily="2" charset="2"/>
              <a:buChar char="§"/>
            </a:pPr>
            <a:r>
              <a:rPr lang="vi-VN" sz="1200" b="0" i="0" u="none" strike="noStrike" dirty="0">
                <a:solidFill>
                  <a:schemeClr val="tx1"/>
                </a:solidFill>
                <a:latin typeface="Arial"/>
                <a:ea typeface="+mn-ea"/>
                <a:cs typeface="맑은 고딕"/>
              </a:rPr>
              <a:t>Sơ đồ này</a:t>
            </a:r>
            <a:r>
              <a:rPr lang="vi-VN" sz="1200" b="0" i="0" dirty="0">
                <a:solidFill>
                  <a:schemeClr val="tx1"/>
                </a:solidFill>
                <a:latin typeface="Arial"/>
                <a:ea typeface="+mn-ea"/>
                <a:cs typeface="맑은 고딕"/>
              </a:rPr>
              <a:t> cho thấy cách mà các giao thức này được cấu hình để giao tiếp. Để làm rõ rằng tổng số thiết bị giao tiếp có thể bao gồm nhiều mạng, các mạng thành phần thường được gọi là </a:t>
            </a:r>
            <a:r>
              <a:rPr lang="vi-VN" sz="1200" b="0" i="1" dirty="0">
                <a:solidFill>
                  <a:schemeClr val="tx1"/>
                </a:solidFill>
                <a:latin typeface="Arial"/>
                <a:ea typeface="+mn-ea"/>
                <a:cs typeface="맑은 고딕"/>
              </a:rPr>
              <a:t>mạng con</a:t>
            </a:r>
            <a:r>
              <a:rPr lang="vi-VN" sz="1200" b="0" i="0" dirty="0">
                <a:solidFill>
                  <a:schemeClr val="tx1"/>
                </a:solidFill>
                <a:latin typeface="Arial"/>
                <a:ea typeface="+mn-ea"/>
                <a:cs typeface="맑은 고딕"/>
              </a:rPr>
              <a:t>. Một số giao thức truy cập mạng như Ethernet logic được sử dụng để kết nối một máy tính tới một mạng con. Giao thức này cho phép máy chủ gửi dữ liệu qua mạng con đến một máy chủ khác, hoặc đến một bộ định tuyến trong trường hợp máy chủ nằm trên một mạng con. Địa chỉ IP được sử dụng trong toàn bộ hệ thống đầu cuối của bộ định tuyến. Địa chỉ này hoạt động như một bộ chuyển tiếp để di chuyển các khối dữ liệu từ một máy chủ đến một máy chủ khác thông qua một hoặc nhiều bộ định tuyến. Giao thức TCP chỉ được sử dụng ở các hệ thống đầu cuối; giao thức này theo dõi các khối dữ liệu để đảm bảo rằng tất cả đều được truyền đến đúng ứng dụng phù hợp.</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62</a:t>
            </a:fld>
            <a:endParaRPr lang="ko-KR" altLang="en-US"/>
          </a:p>
        </p:txBody>
      </p:sp>
    </p:spTree>
    <p:extLst>
      <p:ext uri="{BB962C8B-B14F-4D97-AF65-F5344CB8AC3E}">
        <p14:creationId xmlns:p14="http://schemas.microsoft.com/office/powerpoint/2010/main" val="707869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fontAlgn="base">
              <a:buFont typeface="Wingdings" panose="05000000000000000000" pitchFamily="2" charset="2"/>
              <a:buChar char="§"/>
            </a:pPr>
            <a:r>
              <a:rPr lang="vi-VN" sz="1200" b="1" i="0" dirty="0">
                <a:solidFill>
                  <a:schemeClr val="tx1"/>
                </a:solidFill>
                <a:latin typeface="Arial"/>
                <a:ea typeface="+mn-ea"/>
                <a:cs typeface="맑은 고딕"/>
              </a:rPr>
              <a:t>TCP và UDP</a:t>
            </a:r>
          </a:p>
          <a:p>
            <a:pPr marL="171450" indent="-171450" fontAlgn="base">
              <a:buFont typeface="Wingdings" panose="05000000000000000000" pitchFamily="2" charset="2"/>
              <a:buChar char="§"/>
            </a:pPr>
            <a:endParaRPr lang="en-US" altLang="ko-KR" sz="1200" b="0" i="0" kern="1200" dirty="0">
              <a:solidFill>
                <a:schemeClr val="tx1"/>
              </a:solidFill>
              <a:effectLst/>
              <a:latin typeface="+mn-lt"/>
              <a:ea typeface="+mn-ea"/>
              <a:cs typeface="맑은 고딕"/>
            </a:endParaRPr>
          </a:p>
          <a:p>
            <a:pPr fontAlgn="base"/>
            <a:r>
              <a:rPr lang="vi-VN" sz="1200" b="1" i="0" dirty="0">
                <a:solidFill>
                  <a:schemeClr val="tx1"/>
                </a:solidFill>
                <a:latin typeface="Arial"/>
                <a:ea typeface="+mn-ea"/>
                <a:cs typeface="맑은 고딕"/>
              </a:rPr>
              <a:t>Ghép kênh phiên:</a:t>
            </a:r>
            <a:br>
              <a:rPr lang="vi-VN" sz="1200" b="0" i="0" dirty="0">
                <a:solidFill>
                  <a:schemeClr val="tx1"/>
                </a:solidFill>
                <a:latin typeface="Arial"/>
                <a:ea typeface="+mn-ea"/>
                <a:cs typeface="맑은 고딕"/>
              </a:rPr>
            </a:br>
            <a:r>
              <a:rPr lang="vi-VN" sz="1200" b="0" i="0" dirty="0">
                <a:solidFill>
                  <a:schemeClr val="tx1"/>
                </a:solidFill>
                <a:latin typeface="Arial"/>
                <a:ea typeface="+mn-ea"/>
                <a:cs typeface="맑은 고딕"/>
              </a:rPr>
              <a:t>Một máy chủ với một địa chỉ IP duy nhất có thể giao tiếp với nhiều máy chủ. Khi sử dụng giao thức TCP, đầu tiên phải thiết lập kết nối giữa máy chủ và máy nhận và kết nối sẽ kết thúc khi hoàn thành việc truyền dữ liệu. TCP cũng duy trì độ tin cậy trong quá trình truyền dữ liệu. Ngược lại, UDP không gửi bất kỳ thông báo gì về việc nhận được gói tin. Do đó, UDP không mấy tin cậy.</a:t>
            </a:r>
          </a:p>
          <a:p>
            <a:pPr fontAlgn="base"/>
            <a:endParaRPr lang="en-US" altLang="ko-KR" sz="1200" b="0" i="0" kern="1200" dirty="0">
              <a:solidFill>
                <a:schemeClr val="tx1"/>
              </a:solidFill>
              <a:effectLst/>
              <a:latin typeface="+mn-lt"/>
              <a:ea typeface="+mn-ea"/>
              <a:cs typeface="맑은 고딕"/>
            </a:endParaRPr>
          </a:p>
          <a:p>
            <a:pPr fontAlgn="base"/>
            <a:r>
              <a:rPr lang="vi-VN" sz="1200" b="1" i="0" dirty="0">
                <a:solidFill>
                  <a:schemeClr val="tx1"/>
                </a:solidFill>
                <a:latin typeface="Arial"/>
                <a:ea typeface="+mn-ea"/>
                <a:cs typeface="맑은 고딕"/>
              </a:rPr>
              <a:t>Phân đoạn:</a:t>
            </a:r>
            <a:br>
              <a:rPr lang="vi-VN" sz="1200" b="0" i="0" dirty="0">
                <a:solidFill>
                  <a:schemeClr val="tx1"/>
                </a:solidFill>
                <a:latin typeface="Arial"/>
                <a:ea typeface="+mn-ea"/>
                <a:cs typeface="맑은 고딕"/>
              </a:rPr>
            </a:br>
            <a:r>
              <a:rPr lang="vi-VN" sz="1200" b="0" i="0" dirty="0">
                <a:solidFill>
                  <a:schemeClr val="tx1"/>
                </a:solidFill>
                <a:latin typeface="Arial"/>
                <a:ea typeface="+mn-ea"/>
                <a:cs typeface="맑은 고딕"/>
              </a:rPr>
              <a:t>Các thông tin được gửi đầu tiên sẽ được chia thành các đoạn nhỏ hơn để truyền đi. Đơn vị truyền tối đa (MTU) của Fastethernet là 1500 byte trong khi giá trị lý thuyết của giao thức TCP là 65.495 byte. Do đó, dữ liệu phải được chia thành các đoạn nhỏ hơn trước khi được gửi đến các tầng dưới. MSS hay kích thước tối đa của đoạn phải đủ nhỏ để tránh bị phân mảnh. Giao thức TCP hỗ trợ phát hiện MSS và MTU đường dẫn, giúp nơi gửi và nơi nhận tự động xác định dung lượng truyền tải tối đa.</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63</a:t>
            </a:fld>
            <a:endParaRPr lang="ko-KR" altLang="en-US"/>
          </a:p>
        </p:txBody>
      </p:sp>
    </p:spTree>
    <p:extLst>
      <p:ext uri="{BB962C8B-B14F-4D97-AF65-F5344CB8AC3E}">
        <p14:creationId xmlns:p14="http://schemas.microsoft.com/office/powerpoint/2010/main" val="2005591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b="1" dirty="0"/>
              <a:t>TCP (giao thức điều khiển truyền vận):</a:t>
            </a:r>
          </a:p>
          <a:p>
            <a:r>
              <a:rPr lang="vi-VN" dirty="0"/>
              <a:t>TCP là một giao thức 4 tầng giúp thông báo về gói tin đã nhận và gửi lại các gói tin đã mất một cách đáng tin cậy. Giao thức này tốt hơn UDP nhưng vì có những tính năng đó, TCP có thêm phụ phí. Giao thức này được sử dụng bởi các giao thức ứng dụng như HTTP và FPT.</a:t>
            </a:r>
          </a:p>
          <a:p>
            <a:endParaRPr lang="en-US" altLang="ko-KR" dirty="0"/>
          </a:p>
          <a:p>
            <a:r>
              <a:rPr lang="vi-VN" b="1" dirty="0"/>
              <a:t>UDP (Giao thức gói tin người dùng):</a:t>
            </a:r>
          </a:p>
          <a:p>
            <a:r>
              <a:rPr lang="vi-VN" dirty="0"/>
              <a:t>UDP cũng là một giao thức 4 tầng nhưng khác với TCP, giao thức này không đưa ra thông báo nào về gói tin đã gửi. Do đó, giao thức này không tin cậy và phụ thuộc vào giao thức ở các tầng trên. Nhưng ở mặt khác, giao thức này lại đơn giản, có thể mở rộng và có ít phụ phí hơn so với TCP. Giao thức này được sử dụng để truyền phát video và giọng nói.</a:t>
            </a: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64</a:t>
            </a:fld>
            <a:endParaRPr lang="ko-KR" altLang="en-US"/>
          </a:p>
        </p:txBody>
      </p:sp>
    </p:spTree>
    <p:extLst>
      <p:ext uri="{BB962C8B-B14F-4D97-AF65-F5344CB8AC3E}">
        <p14:creationId xmlns:p14="http://schemas.microsoft.com/office/powerpoint/2010/main" val="34809326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fontAlgn="base">
              <a:buFont typeface="Wingdings" panose="05000000000000000000" pitchFamily="2" charset="2"/>
              <a:buChar char="§"/>
            </a:pPr>
            <a:r>
              <a:rPr lang="vi-VN" sz="1200" b="0" i="0" dirty="0">
                <a:solidFill>
                  <a:schemeClr val="tx1"/>
                </a:solidFill>
                <a:latin typeface="Arial"/>
                <a:ea typeface="+mn-ea"/>
                <a:cs typeface="맑은 고딕"/>
              </a:rPr>
              <a:t>Ipv6 được Nhóm đặc trách kỹ thuật Internet (IETF) phát triển để giải quyết tình trạng cạn kiệt địa chỉ IPv4. IPv6 là địa chỉ 128 bit có không gian địa chỉ là 2^128, lớn hơn rất nhiều so với IPv4. Ipv6 sử dụng hệ thập lục phân để biểu diễn. Có 8 nhóm và mỗi nhóm biểu diễn 2 byte.</a:t>
            </a:r>
          </a:p>
          <a:p>
            <a:pPr marL="171450" indent="-171450" fontAlgn="base">
              <a:buFont typeface="Wingdings" panose="05000000000000000000" pitchFamily="2" charset="2"/>
              <a:buChar char="§"/>
            </a:pPr>
            <a:endParaRPr lang="en-US" altLang="ko-KR" sz="1200" b="0" i="0" kern="1200" dirty="0">
              <a:solidFill>
                <a:schemeClr val="tx1"/>
              </a:solidFill>
              <a:effectLst/>
              <a:latin typeface="+mn-lt"/>
              <a:ea typeface="+mn-ea"/>
              <a:cs typeface="맑은 고딕"/>
            </a:endParaRPr>
          </a:p>
          <a:p>
            <a:pPr marL="171450" indent="-171450" fontAlgn="base">
              <a:buFont typeface="Wingdings" panose="05000000000000000000" pitchFamily="2" charset="2"/>
              <a:buChar char="§"/>
            </a:pPr>
            <a:r>
              <a:rPr lang="vi-VN" sz="1200" b="0" i="0" dirty="0">
                <a:solidFill>
                  <a:schemeClr val="tx1"/>
                </a:solidFill>
                <a:latin typeface="Arial"/>
                <a:ea typeface="+mn-ea"/>
                <a:cs typeface="맑은 고딕"/>
              </a:rPr>
              <a:t>Khi biểu diễn trong IPv6, chúng ta có ba phương thức đánh địa chỉ:</a:t>
            </a:r>
          </a:p>
          <a:p>
            <a:pPr marL="171450" indent="-171450">
              <a:buFont typeface="Arial" panose="020B0604020202020204" pitchFamily="34" charset="0"/>
              <a:buChar char="•"/>
            </a:pPr>
            <a:r>
              <a:rPr lang="vi-VN" dirty="0"/>
              <a:t>Unicast</a:t>
            </a:r>
          </a:p>
          <a:p>
            <a:pPr marL="171450" indent="-171450">
              <a:buFont typeface="Arial" panose="020B0604020202020204" pitchFamily="34" charset="0"/>
              <a:buChar char="•"/>
            </a:pPr>
            <a:r>
              <a:rPr lang="vi-VN" dirty="0"/>
              <a:t>Multicast</a:t>
            </a:r>
          </a:p>
          <a:p>
            <a:pPr marL="171450" indent="-171450">
              <a:buFont typeface="Arial" panose="020B0604020202020204" pitchFamily="34" charset="0"/>
              <a:buChar char="•"/>
            </a:pPr>
            <a:r>
              <a:rPr lang="vi-VN" dirty="0"/>
              <a:t>Anycast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65</a:t>
            </a:fld>
            <a:endParaRPr lang="ko-KR" altLang="en-US"/>
          </a:p>
        </p:txBody>
      </p:sp>
    </p:spTree>
    <p:extLst>
      <p:ext uri="{BB962C8B-B14F-4D97-AF65-F5344CB8AC3E}">
        <p14:creationId xmlns:p14="http://schemas.microsoft.com/office/powerpoint/2010/main" val="2583424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b="1" dirty="0"/>
              <a:t>Tiêu đề IP </a:t>
            </a:r>
            <a:r>
              <a:rPr lang="vi-VN" dirty="0"/>
              <a:t>là thông tin tiêu đề ở phần mở đầu của một gói tin IP chứa các thông tin về phiên bản IP, địa chỉ IP nguồn, địa chỉ IP đích, thời gian tồn tại, v.v.</a:t>
            </a:r>
          </a:p>
          <a:p>
            <a:endParaRPr lang="en-US" altLang="ko-KR" dirty="0"/>
          </a:p>
          <a:p>
            <a:r>
              <a:rPr lang="vi-VN" dirty="0"/>
              <a:t>Ngày nay, có hai phiên bản IP được sử dụng thực tế: IPv4 và IPv6. Tiêu đề của IPv6 sử dụng các địa chỉ của IPv6 và do đó cung cấp không gian địa chỉ lớn hơn nhiều so nhưng không tương thích ngược với IPv4.</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66</a:t>
            </a:fld>
            <a:endParaRPr lang="ko-KR" altLang="en-US"/>
          </a:p>
        </p:txBody>
      </p:sp>
    </p:spTree>
    <p:extLst>
      <p:ext uri="{BB962C8B-B14F-4D97-AF65-F5344CB8AC3E}">
        <p14:creationId xmlns:p14="http://schemas.microsoft.com/office/powerpoint/2010/main" val="29260894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67</a:t>
            </a:fld>
            <a:endParaRPr lang="ko-KR" altLang="en-US"/>
          </a:p>
        </p:txBody>
      </p:sp>
    </p:spTree>
    <p:extLst>
      <p:ext uri="{BB962C8B-B14F-4D97-AF65-F5344CB8AC3E}">
        <p14:creationId xmlns:p14="http://schemas.microsoft.com/office/powerpoint/2010/main" val="35157706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Bộ định tuyến</a:t>
            </a:r>
            <a:r>
              <a:rPr lang="vi-VN" sz="1200" b="0" i="0" dirty="0">
                <a:solidFill>
                  <a:schemeClr val="tx1"/>
                </a:solidFill>
                <a:latin typeface="Arial"/>
                <a:ea typeface="+mn-ea"/>
                <a:cs typeface="맑은 고딕"/>
              </a:rPr>
              <a:t> hoạt động ở các tầng Internet, liên kết dữ liệu, và vật lý của cấu trúc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Bộ định tuyến</a:t>
            </a:r>
            <a:r>
              <a:rPr lang="vi-VN" sz="1200" b="0" i="0" dirty="0">
                <a:solidFill>
                  <a:schemeClr val="tx1"/>
                </a:solidFill>
                <a:latin typeface="Arial"/>
                <a:ea typeface="+mn-ea"/>
                <a:cs typeface="맑은 고딕"/>
              </a:rPr>
              <a:t> giống như một con bạch tuộc với các vòi là các loại dây cáp kết nối. </a:t>
            </a:r>
            <a:r>
              <a:rPr lang="vi-VN" sz="1200" b="1" i="0" dirty="0">
                <a:solidFill>
                  <a:schemeClr val="tx1"/>
                </a:solidFill>
                <a:latin typeface="Arial"/>
                <a:ea typeface="+mn-ea"/>
                <a:cs typeface="맑은 고딕"/>
              </a:rPr>
              <a:t>Bộ định tuyến</a:t>
            </a:r>
            <a:r>
              <a:rPr lang="vi-VN" sz="1200" b="0" i="0" dirty="0">
                <a:solidFill>
                  <a:schemeClr val="tx1"/>
                </a:solidFill>
                <a:latin typeface="Arial"/>
                <a:ea typeface="+mn-ea"/>
                <a:cs typeface="맑은 고딕"/>
              </a:rPr>
              <a:t> biết được các đường dẫn mà các gói tin có thể đi qua trên toàn mạng để đến đích cuối cùng.</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68</a:t>
            </a:fld>
            <a:endParaRPr lang="ko-KR" altLang="en-US"/>
          </a:p>
        </p:txBody>
      </p:sp>
    </p:spTree>
    <p:extLst>
      <p:ext uri="{BB962C8B-B14F-4D97-AF65-F5344CB8AC3E}">
        <p14:creationId xmlns:p14="http://schemas.microsoft.com/office/powerpoint/2010/main" val="2756291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là một giao thức tiêu chuẩn sử dụng cho mọi mạng bao gồm mạng Internet, trong khi đó, </a:t>
            </a:r>
            <a:r>
              <a:rPr lang="vi-VN" sz="1200" b="1" i="0" dirty="0">
                <a:solidFill>
                  <a:schemeClr val="tx1"/>
                </a:solidFill>
                <a:latin typeface="Arial"/>
                <a:ea typeface="+mn-ea"/>
                <a:cs typeface="맑은 고딕"/>
              </a:rPr>
              <a:t>OSI</a:t>
            </a:r>
            <a:r>
              <a:rPr lang="vi-VN" sz="1200" b="0" i="0" dirty="0">
                <a:solidFill>
                  <a:schemeClr val="tx1"/>
                </a:solidFill>
                <a:latin typeface="Arial"/>
                <a:ea typeface="+mn-ea"/>
                <a:cs typeface="맑은 고딕"/>
              </a:rPr>
              <a:t> không phải là một giao thức mà là một mô hình tham khảo được sử dụng để tìm hiểu và thiết kế cấu trúc hệ thống.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là một mô hình bốn tầng, trong khi đó </a:t>
            </a:r>
            <a:r>
              <a:rPr lang="vi-VN" sz="1200" b="1" i="0" dirty="0">
                <a:solidFill>
                  <a:schemeClr val="tx1"/>
                </a:solidFill>
                <a:latin typeface="Arial"/>
                <a:ea typeface="+mn-ea"/>
                <a:cs typeface="맑은 고딕"/>
              </a:rPr>
              <a:t>OSI</a:t>
            </a:r>
            <a:r>
              <a:rPr lang="vi-VN" sz="1200" b="0" i="0" dirty="0">
                <a:solidFill>
                  <a:schemeClr val="tx1"/>
                </a:solidFill>
                <a:latin typeface="Arial"/>
                <a:ea typeface="+mn-ea"/>
                <a:cs typeface="맑은 고딕"/>
              </a:rPr>
              <a:t> có bảy tầng.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sử dụng phương pháp tiếp cận theo chiều dọc.</a:t>
            </a: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69</a:t>
            </a:fld>
            <a:endParaRPr lang="ko-KR" altLang="en-US"/>
          </a:p>
        </p:txBody>
      </p:sp>
    </p:spTree>
    <p:extLst>
      <p:ext uri="{BB962C8B-B14F-4D97-AF65-F5344CB8AC3E}">
        <p14:creationId xmlns:p14="http://schemas.microsoft.com/office/powerpoint/2010/main" val="11197634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1" i="0" dirty="0">
                <a:solidFill>
                  <a:schemeClr val="tx1"/>
                </a:solidFill>
                <a:latin typeface="Arial"/>
                <a:ea typeface="+mn-ea"/>
                <a:cs typeface="맑은 고딕"/>
              </a:rPr>
              <a:t>Đánh địa chỉ 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có một hệ thống </a:t>
            </a:r>
            <a:r>
              <a:rPr lang="vi-VN" sz="1200" b="1" i="0" dirty="0">
                <a:solidFill>
                  <a:schemeClr val="tx1"/>
                </a:solidFill>
                <a:latin typeface="Arial"/>
                <a:ea typeface="+mn-ea"/>
                <a:cs typeface="맑은 고딕"/>
              </a:rPr>
              <a:t>đánh địa chỉ</a:t>
            </a:r>
            <a:r>
              <a:rPr lang="vi-VN" sz="1200" b="0" i="0" dirty="0">
                <a:solidFill>
                  <a:schemeClr val="tx1"/>
                </a:solidFill>
                <a:latin typeface="Arial"/>
                <a:ea typeface="+mn-ea"/>
                <a:cs typeface="맑은 고딕"/>
              </a:rPr>
              <a:t> cho phép người dùng và các ứng dụng nhận diện một mạng cụ thể hoặc một máy chủ để giao tiếp. </a:t>
            </a:r>
            <a:r>
              <a:rPr lang="vi-VN" sz="1200" b="1" i="0" dirty="0">
                <a:solidFill>
                  <a:schemeClr val="tx1"/>
                </a:solidFill>
                <a:latin typeface="Arial"/>
                <a:ea typeface="+mn-ea"/>
                <a:cs typeface="맑은 고딕"/>
              </a:rPr>
              <a:t>Địa chỉ</a:t>
            </a:r>
            <a:r>
              <a:rPr lang="vi-VN" sz="1200" b="0" i="0" dirty="0">
                <a:solidFill>
                  <a:schemeClr val="tx1"/>
                </a:solidFill>
                <a:latin typeface="Arial"/>
                <a:ea typeface="+mn-ea"/>
                <a:cs typeface="맑은 고딕"/>
              </a:rPr>
              <a:t> Internet hoạt động như một </a:t>
            </a:r>
            <a:r>
              <a:rPr lang="vi-VN" sz="1200" b="1" i="0" dirty="0">
                <a:solidFill>
                  <a:schemeClr val="tx1"/>
                </a:solidFill>
                <a:latin typeface="Arial"/>
                <a:ea typeface="+mn-ea"/>
                <a:cs typeface="맑은 고딕"/>
              </a:rPr>
              <a:t>địa chỉ</a:t>
            </a:r>
            <a:r>
              <a:rPr lang="vi-VN" sz="1200" b="0" i="0" dirty="0">
                <a:solidFill>
                  <a:schemeClr val="tx1"/>
                </a:solidFill>
                <a:latin typeface="Arial"/>
                <a:ea typeface="+mn-ea"/>
                <a:cs typeface="맑은 고딕"/>
              </a:rPr>
              <a:t> bưu điện cho phép dữ liệu được định tuyến đến máy đích đã chọn.</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70</a:t>
            </a:fld>
            <a:endParaRPr lang="ko-KR" altLang="en-US"/>
          </a:p>
        </p:txBody>
      </p:sp>
    </p:spTree>
    <p:extLst>
      <p:ext uri="{BB962C8B-B14F-4D97-AF65-F5344CB8AC3E}">
        <p14:creationId xmlns:p14="http://schemas.microsoft.com/office/powerpoint/2010/main" val="19282409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Mỗi </a:t>
            </a:r>
            <a:r>
              <a:rPr lang="vi-VN" sz="1200" b="1" i="0" dirty="0">
                <a:solidFill>
                  <a:schemeClr val="tx1"/>
                </a:solidFill>
                <a:latin typeface="Arial"/>
                <a:ea typeface="+mn-ea"/>
                <a:cs typeface="맑은 고딕"/>
              </a:rPr>
              <a:t>địa chỉ</a:t>
            </a:r>
            <a:r>
              <a:rPr lang="vi-VN" sz="1200" b="0" i="0" dirty="0">
                <a:solidFill>
                  <a:schemeClr val="tx1"/>
                </a:solidFill>
                <a:latin typeface="Arial"/>
                <a:ea typeface="+mn-ea"/>
                <a:cs typeface="맑은 고딕"/>
              </a:rPr>
              <a:t> đều liên quan đến một tầng trong cấu trúc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như trong hình dưới đây. </a:t>
            </a:r>
            <a:r>
              <a:rPr lang="vi-VN" sz="1200" b="1" i="0" dirty="0">
                <a:solidFill>
                  <a:schemeClr val="tx1"/>
                </a:solidFill>
                <a:latin typeface="Arial"/>
                <a:ea typeface="+mn-ea"/>
                <a:cs typeface="맑은 고딕"/>
              </a:rPr>
              <a:t>Địa chỉ vật lý</a:t>
            </a:r>
            <a:r>
              <a:rPr lang="vi-VN" sz="1200" b="0" i="0" dirty="0">
                <a:solidFill>
                  <a:schemeClr val="tx1"/>
                </a:solidFill>
                <a:latin typeface="Arial"/>
                <a:ea typeface="+mn-ea"/>
                <a:cs typeface="맑은 고딕"/>
              </a:rPr>
              <a:t>, hay còn được biết đến là </a:t>
            </a:r>
            <a:r>
              <a:rPr lang="vi-VN" sz="1200" b="1" i="0" dirty="0">
                <a:solidFill>
                  <a:schemeClr val="tx1"/>
                </a:solidFill>
                <a:latin typeface="Arial"/>
                <a:ea typeface="+mn-ea"/>
                <a:cs typeface="맑은 고딕"/>
              </a:rPr>
              <a:t>địa chỉ liên kết</a:t>
            </a:r>
            <a:r>
              <a:rPr lang="vi-VN" sz="1200" b="0" i="0" dirty="0">
                <a:solidFill>
                  <a:schemeClr val="tx1"/>
                </a:solidFill>
                <a:latin typeface="Arial"/>
                <a:ea typeface="+mn-ea"/>
                <a:cs typeface="맑은 고딕"/>
              </a:rPr>
              <a:t>, là </a:t>
            </a:r>
            <a:r>
              <a:rPr lang="vi-VN" sz="1200" b="1" i="0" dirty="0">
                <a:solidFill>
                  <a:schemeClr val="tx1"/>
                </a:solidFill>
                <a:latin typeface="Arial"/>
                <a:ea typeface="+mn-ea"/>
                <a:cs typeface="맑은 고딕"/>
              </a:rPr>
              <a:t>địa chỉ</a:t>
            </a:r>
            <a:r>
              <a:rPr lang="vi-VN" sz="1200" b="0" i="0" dirty="0">
                <a:solidFill>
                  <a:schemeClr val="tx1"/>
                </a:solidFill>
                <a:latin typeface="Arial"/>
                <a:ea typeface="+mn-ea"/>
                <a:cs typeface="맑은 고딕"/>
              </a:rPr>
              <a:t> của một nút đã xác định trong mạng LAN hoặc mạng WAN. Địa chỉ này có trong frame mà tầng liên kết dữ liệu sử dụng.</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71</a:t>
            </a:fld>
            <a:endParaRPr lang="ko-KR" altLang="en-US"/>
          </a:p>
        </p:txBody>
      </p:sp>
    </p:spTree>
    <p:extLst>
      <p:ext uri="{BB962C8B-B14F-4D97-AF65-F5344CB8AC3E}">
        <p14:creationId xmlns:p14="http://schemas.microsoft.com/office/powerpoint/2010/main" val="261530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0" fontAlgn="base" latinLnBrk="1" hangingPunct="0">
              <a:lnSpc>
                <a:spcPct val="100000"/>
              </a:lnSpc>
              <a:spcBef>
                <a:spcPct val="30000"/>
              </a:spcBef>
              <a:spcAft>
                <a:spcPct val="0"/>
              </a:spcAft>
              <a:buClrTx/>
              <a:buSzTx/>
              <a:buFont typeface="Wingdings" panose="05000000000000000000" pitchFamily="2" charset="2"/>
              <a:buChar char="§"/>
              <a:tabLst/>
              <a:defRPr/>
            </a:pPr>
            <a:r>
              <a:rPr lang="vi-VN" sz="1200" dirty="0"/>
              <a:t>Sợi quang </a:t>
            </a:r>
          </a:p>
          <a:p>
            <a:pPr marL="457200" marR="0" lvl="1" indent="0" algn="l" defTabSz="914400" rtl="0" eaLnBrk="0" fontAlgn="base" latinLnBrk="1" hangingPunct="0">
              <a:lnSpc>
                <a:spcPct val="100000"/>
              </a:lnSpc>
              <a:spcBef>
                <a:spcPct val="30000"/>
              </a:spcBef>
              <a:spcAft>
                <a:spcPct val="0"/>
              </a:spcAft>
              <a:buClrTx/>
              <a:buSzTx/>
              <a:buFont typeface="Wingdings" panose="05000000000000000000" pitchFamily="2" charset="2"/>
              <a:buNone/>
              <a:tabLst/>
              <a:defRPr/>
            </a:pPr>
            <a:r>
              <a:rPr lang="vi-VN" sz="1200" dirty="0"/>
              <a:t>Truyền dữ liệu ở tốc độ cực cao, có thể trên 10 Gbps</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a:t>
            </a:fld>
            <a:endParaRPr lang="ko-KR" altLang="en-US"/>
          </a:p>
        </p:txBody>
      </p:sp>
    </p:spTree>
    <p:extLst>
      <p:ext uri="{BB962C8B-B14F-4D97-AF65-F5344CB8AC3E}">
        <p14:creationId xmlns:p14="http://schemas.microsoft.com/office/powerpoint/2010/main" val="30907116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Để xác định vị trí của một thiết bị trong mạng, </a:t>
            </a:r>
            <a:r>
              <a:rPr lang="vi-VN" sz="1200" b="1" i="0" dirty="0">
                <a:solidFill>
                  <a:schemeClr val="tx1"/>
                </a:solidFill>
                <a:latin typeface="Arial"/>
                <a:ea typeface="+mn-ea"/>
                <a:cs typeface="맑은 고딕"/>
              </a:rPr>
              <a:t>địa chỉ IP logic</a:t>
            </a:r>
            <a:r>
              <a:rPr lang="vi-VN" sz="1200" b="0" i="0" dirty="0">
                <a:solidFill>
                  <a:schemeClr val="tx1"/>
                </a:solidFill>
                <a:latin typeface="Arial"/>
                <a:ea typeface="+mn-ea"/>
                <a:cs typeface="맑은 고딕"/>
              </a:rPr>
              <a:t> sẽ được chuyển thành một </a:t>
            </a:r>
            <a:r>
              <a:rPr lang="vi-VN" sz="1200" b="1" i="0" dirty="0">
                <a:solidFill>
                  <a:schemeClr val="tx1"/>
                </a:solidFill>
                <a:latin typeface="Arial"/>
                <a:ea typeface="+mn-ea"/>
                <a:cs typeface="맑은 고딕"/>
              </a:rPr>
              <a:t>địa chỉ</a:t>
            </a:r>
            <a:r>
              <a:rPr lang="vi-VN" sz="1200" b="0" i="0" dirty="0">
                <a:solidFill>
                  <a:schemeClr val="tx1"/>
                </a:solidFill>
                <a:latin typeface="Arial"/>
                <a:ea typeface="+mn-ea"/>
                <a:cs typeface="맑은 고딕"/>
              </a:rPr>
              <a:t> vật lý bởi một giao thức phân giải trong bộ giao thức </a:t>
            </a:r>
            <a:r>
              <a:rPr lang="vi-VN" sz="1200" b="1" i="0" dirty="0">
                <a:solidFill>
                  <a:schemeClr val="tx1"/>
                </a:solidFill>
                <a:latin typeface="Arial"/>
                <a:ea typeface="+mn-ea"/>
                <a:cs typeface="맑은 고딕"/>
              </a:rPr>
              <a:t>TCP</a:t>
            </a:r>
            <a:r>
              <a:rPr lang="vi-VN" sz="1200" b="0" i="0" dirty="0">
                <a:solidFill>
                  <a:schemeClr val="tx1"/>
                </a:solidFill>
                <a:latin typeface="Arial"/>
                <a:ea typeface="+mn-ea"/>
                <a:cs typeface="맑은 고딕"/>
              </a:rPr>
              <a:t>/</a:t>
            </a:r>
            <a:r>
              <a:rPr lang="vi-VN" sz="1200" b="1" i="0" dirty="0">
                <a:solidFill>
                  <a:schemeClr val="tx1"/>
                </a:solidFill>
                <a:latin typeface="Arial"/>
                <a:ea typeface="+mn-ea"/>
                <a:cs typeface="맑은 고딕"/>
              </a:rPr>
              <a:t>IP</a:t>
            </a:r>
            <a:r>
              <a:rPr lang="vi-VN" sz="1200" b="0" i="0" dirty="0">
                <a:solidFill>
                  <a:schemeClr val="tx1"/>
                </a:solidFill>
                <a:latin typeface="Arial"/>
                <a:ea typeface="+mn-ea"/>
                <a:cs typeface="맑은 고딕"/>
              </a:rPr>
              <a:t> (xem ARP). </a:t>
            </a:r>
            <a:r>
              <a:rPr lang="vi-VN" sz="1200" b="1" i="0" dirty="0">
                <a:solidFill>
                  <a:schemeClr val="tx1"/>
                </a:solidFill>
                <a:latin typeface="Arial"/>
                <a:ea typeface="+mn-ea"/>
                <a:cs typeface="맑은 고딕"/>
              </a:rPr>
              <a:t>Địa chỉ IP</a:t>
            </a:r>
            <a:r>
              <a:rPr lang="vi-VN" sz="1200" b="0" i="0" dirty="0">
                <a:solidFill>
                  <a:schemeClr val="tx1"/>
                </a:solidFill>
                <a:latin typeface="Arial"/>
                <a:ea typeface="+mn-ea"/>
                <a:cs typeface="맑은 고딕"/>
              </a:rPr>
              <a:t> có thể thay đổi vì địa chỉ đó được gán, nhưng </a:t>
            </a:r>
            <a:r>
              <a:rPr lang="vi-VN" sz="1200" b="1" i="0" dirty="0">
                <a:solidFill>
                  <a:schemeClr val="tx1"/>
                </a:solidFill>
                <a:latin typeface="Arial"/>
                <a:ea typeface="+mn-ea"/>
                <a:cs typeface="맑은 고딕"/>
              </a:rPr>
              <a:t>địa chỉ</a:t>
            </a:r>
            <a:r>
              <a:rPr lang="vi-VN" sz="1200" b="0" i="0" dirty="0">
                <a:solidFill>
                  <a:schemeClr val="tx1"/>
                </a:solidFill>
                <a:latin typeface="Arial"/>
                <a:ea typeface="+mn-ea"/>
                <a:cs typeface="맑은 고딕"/>
              </a:rPr>
              <a:t> MAC vật lý được cố định vào thiết bị.</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i="0" dirty="0">
                <a:solidFill>
                  <a:schemeClr val="tx1"/>
                </a:solidFill>
                <a:latin typeface="Arial"/>
                <a:ea typeface="+mn-ea"/>
                <a:cs typeface="맑은 고딕"/>
              </a:rPr>
              <a:t>Mã số</a:t>
            </a:r>
            <a:r>
              <a:rPr lang="vi-VN" sz="1200" b="0" i="0" dirty="0">
                <a:solidFill>
                  <a:schemeClr val="tx1"/>
                </a:solidFill>
                <a:latin typeface="Arial"/>
                <a:ea typeface="+mn-ea"/>
                <a:cs typeface="맑은 고딕"/>
              </a:rPr>
              <a:t> </a:t>
            </a:r>
            <a:r>
              <a:rPr lang="vi-VN" sz="1200" b="1" i="0" dirty="0">
                <a:solidFill>
                  <a:schemeClr val="tx1"/>
                </a:solidFill>
                <a:latin typeface="Arial"/>
                <a:ea typeface="+mn-ea"/>
                <a:cs typeface="맑은 고딕"/>
              </a:rPr>
              <a:t>cổng</a:t>
            </a:r>
            <a:r>
              <a:rPr lang="vi-VN" sz="1200" b="0" i="0" dirty="0">
                <a:solidFill>
                  <a:schemeClr val="tx1"/>
                </a:solidFill>
                <a:latin typeface="Arial"/>
                <a:ea typeface="+mn-ea"/>
                <a:cs typeface="맑은 고딕"/>
              </a:rPr>
              <a:t> là </a:t>
            </a:r>
            <a:r>
              <a:rPr lang="vi-VN" sz="1200" b="1" i="0" dirty="0">
                <a:solidFill>
                  <a:schemeClr val="tx1"/>
                </a:solidFill>
                <a:latin typeface="Arial"/>
                <a:ea typeface="+mn-ea"/>
                <a:cs typeface="맑은 고딕"/>
              </a:rPr>
              <a:t>địa chỉ</a:t>
            </a:r>
            <a:r>
              <a:rPr lang="vi-VN" sz="1200" b="0" i="0" dirty="0">
                <a:solidFill>
                  <a:schemeClr val="tx1"/>
                </a:solidFill>
                <a:latin typeface="Arial"/>
                <a:ea typeface="+mn-ea"/>
                <a:cs typeface="맑은 고딕"/>
              </a:rPr>
              <a:t> logic của mỗi ứng dụng hoặc quy trình sử dụng mạng hoặc mạng Internet để giao tiếp. </a:t>
            </a:r>
            <a:r>
              <a:rPr lang="vi-VN" sz="1200" i="0" dirty="0">
                <a:solidFill>
                  <a:schemeClr val="tx1"/>
                </a:solidFill>
                <a:latin typeface="Arial"/>
                <a:ea typeface="+mn-ea"/>
                <a:cs typeface="맑은 고딕"/>
              </a:rPr>
              <a:t>Mã số </a:t>
            </a:r>
            <a:r>
              <a:rPr lang="vi-VN" sz="1200" b="1" i="0" dirty="0">
                <a:solidFill>
                  <a:schemeClr val="tx1"/>
                </a:solidFill>
                <a:latin typeface="Arial"/>
                <a:ea typeface="+mn-ea"/>
                <a:cs typeface="맑은 고딕"/>
              </a:rPr>
              <a:t>cổng </a:t>
            </a:r>
            <a:r>
              <a:rPr lang="vi-VN" sz="1200" b="0" i="0" dirty="0">
                <a:solidFill>
                  <a:schemeClr val="tx1"/>
                </a:solidFill>
                <a:latin typeface="Arial"/>
                <a:ea typeface="+mn-ea"/>
                <a:cs typeface="맑은 고딕"/>
              </a:rPr>
              <a:t>nhận diện từng ứng dụng dựa trên nền tảng mạng trên một máy tính.</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72</a:t>
            </a:fld>
            <a:endParaRPr lang="ko-KR" altLang="en-US"/>
          </a:p>
        </p:txBody>
      </p:sp>
    </p:spTree>
    <p:extLst>
      <p:ext uri="{BB962C8B-B14F-4D97-AF65-F5344CB8AC3E}">
        <p14:creationId xmlns:p14="http://schemas.microsoft.com/office/powerpoint/2010/main" val="38931154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73</a:t>
            </a:fld>
            <a:endParaRPr lang="ko-KR" altLang="en-US"/>
          </a:p>
        </p:txBody>
      </p:sp>
    </p:spTree>
    <p:extLst>
      <p:ext uri="{BB962C8B-B14F-4D97-AF65-F5344CB8AC3E}">
        <p14:creationId xmlns:p14="http://schemas.microsoft.com/office/powerpoint/2010/main" val="33814554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74</a:t>
            </a:fld>
            <a:endParaRPr lang="ko-KR" altLang="en-US"/>
          </a:p>
        </p:txBody>
      </p:sp>
    </p:spTree>
    <p:extLst>
      <p:ext uri="{BB962C8B-B14F-4D97-AF65-F5344CB8AC3E}">
        <p14:creationId xmlns:p14="http://schemas.microsoft.com/office/powerpoint/2010/main" val="32387175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sz="1200" b="1" i="0" dirty="0">
                <a:solidFill>
                  <a:schemeClr val="tx1"/>
                </a:solidFill>
                <a:latin typeface="Arial"/>
                <a:ea typeface="+mn-ea"/>
                <a:cs typeface="맑은 고딕"/>
              </a:rPr>
              <a:t>Yêu cầu/Phản hồi HTTP</a:t>
            </a:r>
          </a:p>
          <a:p>
            <a:pPr marL="171450" indent="-171450">
              <a:buFont typeface="Wingdings" panose="05000000000000000000" pitchFamily="2" charset="2"/>
              <a:buChar char="§"/>
            </a:pPr>
            <a:endParaRPr lang="en-US" altLang="ko-KR" sz="1200" b="1" i="0" kern="1200" dirty="0">
              <a:solidFill>
                <a:schemeClr val="tx1"/>
              </a:solidFill>
              <a:effectLst/>
              <a:latin typeface="+mn-lt"/>
              <a:ea typeface="+mn-ea"/>
              <a:cs typeface="맑은 고딕"/>
            </a:endParaRPr>
          </a:p>
          <a:p>
            <a:r>
              <a:rPr lang="vi-VN" sz="1200" b="0" i="0" dirty="0">
                <a:solidFill>
                  <a:schemeClr val="tx1"/>
                </a:solidFill>
                <a:latin typeface="Arial"/>
                <a:ea typeface="+mn-ea"/>
                <a:cs typeface="맑은 고딕"/>
              </a:rPr>
              <a:t>Giao tiếp giữa máy khách và máy chủ được thiết lập bởi </a:t>
            </a:r>
            <a:r>
              <a:rPr lang="vi-VN" sz="1200" b="1" i="0" dirty="0">
                <a:solidFill>
                  <a:schemeClr val="tx1"/>
                </a:solidFill>
                <a:latin typeface="Arial"/>
                <a:ea typeface="+mn-ea"/>
                <a:cs typeface="맑은 고딕"/>
              </a:rPr>
              <a:t>các yêu cầu</a:t>
            </a:r>
            <a:r>
              <a:rPr lang="vi-VN" sz="1200" b="0" i="0" dirty="0">
                <a:solidFill>
                  <a:schemeClr val="tx1"/>
                </a:solidFill>
                <a:latin typeface="Arial"/>
                <a:ea typeface="+mn-ea"/>
                <a:cs typeface="맑은 고딕"/>
              </a:rPr>
              <a:t> và </a:t>
            </a:r>
            <a:r>
              <a:rPr lang="vi-VN" sz="1200" b="1" i="0" dirty="0">
                <a:solidFill>
                  <a:schemeClr val="tx1"/>
                </a:solidFill>
                <a:latin typeface="Arial"/>
                <a:ea typeface="+mn-ea"/>
                <a:cs typeface="맑은 고딕"/>
              </a:rPr>
              <a:t>các phản hồi</a:t>
            </a:r>
            <a:r>
              <a:rPr lang="vi-VN" sz="1200" b="0" i="0" dirty="0">
                <a:solidFill>
                  <a:schemeClr val="tx1"/>
                </a:solidFill>
                <a:latin typeface="Arial"/>
                <a:ea typeface="+mn-ea"/>
                <a:cs typeface="맑은 고딕"/>
              </a:rPr>
              <a:t>:</a:t>
            </a:r>
          </a:p>
          <a:p>
            <a:r>
              <a:rPr lang="vi-VN" sz="1200" b="0" i="0" dirty="0">
                <a:solidFill>
                  <a:schemeClr val="tx1"/>
                </a:solidFill>
                <a:latin typeface="Arial"/>
                <a:ea typeface="+mn-ea"/>
                <a:cs typeface="맑은 고딕"/>
              </a:rPr>
              <a:t>Một máy khách (một trình duyệt) gửi </a:t>
            </a:r>
            <a:r>
              <a:rPr lang="vi-VN" sz="1200" b="1" i="0" dirty="0">
                <a:solidFill>
                  <a:schemeClr val="tx1"/>
                </a:solidFill>
                <a:latin typeface="Arial"/>
                <a:ea typeface="+mn-ea"/>
                <a:cs typeface="맑은 고딕"/>
              </a:rPr>
              <a:t>yêu cầu HTTP</a:t>
            </a:r>
            <a:r>
              <a:rPr lang="vi-VN" sz="1200" b="0" i="0" dirty="0">
                <a:solidFill>
                  <a:schemeClr val="tx1"/>
                </a:solidFill>
                <a:latin typeface="Arial"/>
                <a:ea typeface="+mn-ea"/>
                <a:cs typeface="맑은 고딕"/>
              </a:rPr>
              <a:t> cho trang web</a:t>
            </a:r>
          </a:p>
          <a:p>
            <a:r>
              <a:rPr lang="vi-VN" sz="1200" b="0" i="0" dirty="0">
                <a:solidFill>
                  <a:schemeClr val="tx1"/>
                </a:solidFill>
                <a:latin typeface="Arial"/>
                <a:ea typeface="+mn-ea"/>
                <a:cs typeface="맑은 고딕"/>
              </a:rPr>
              <a:t>Một máy chủ web nhận yêu cầu đó</a:t>
            </a:r>
          </a:p>
          <a:p>
            <a:r>
              <a:rPr lang="vi-VN" sz="1200" b="0" i="0" dirty="0">
                <a:solidFill>
                  <a:schemeClr val="tx1"/>
                </a:solidFill>
                <a:latin typeface="Arial"/>
                <a:ea typeface="+mn-ea"/>
                <a:cs typeface="맑은 고딕"/>
              </a:rPr>
              <a:t>Máy chủ chạy ứng dụng để xử lý yêu cầu</a:t>
            </a:r>
          </a:p>
          <a:p>
            <a:r>
              <a:rPr lang="vi-VN" sz="1200" b="0" i="0" dirty="0">
                <a:solidFill>
                  <a:schemeClr val="tx1"/>
                </a:solidFill>
                <a:latin typeface="Arial"/>
                <a:ea typeface="+mn-ea"/>
                <a:cs typeface="맑은 고딕"/>
              </a:rPr>
              <a:t>Máy chủ trả về một </a:t>
            </a:r>
            <a:r>
              <a:rPr lang="vi-VN" sz="1200" b="1" i="0" dirty="0">
                <a:solidFill>
                  <a:schemeClr val="tx1"/>
                </a:solidFill>
                <a:latin typeface="Arial"/>
                <a:ea typeface="+mn-ea"/>
                <a:cs typeface="맑은 고딕"/>
              </a:rPr>
              <a:t>phản hồi HTTP</a:t>
            </a:r>
            <a:r>
              <a:rPr lang="vi-VN" sz="1200" b="0" i="0" dirty="0">
                <a:solidFill>
                  <a:schemeClr val="tx1"/>
                </a:solidFill>
                <a:latin typeface="Arial"/>
                <a:ea typeface="+mn-ea"/>
                <a:cs typeface="맑은 고딕"/>
              </a:rPr>
              <a:t>(kết quả) cho trình duyệt đó</a:t>
            </a:r>
          </a:p>
          <a:p>
            <a:r>
              <a:rPr lang="vi-VN" sz="1200" b="0" i="0" dirty="0">
                <a:solidFill>
                  <a:schemeClr val="tx1"/>
                </a:solidFill>
                <a:latin typeface="Arial"/>
                <a:ea typeface="+mn-ea"/>
                <a:cs typeface="맑은 고딕"/>
              </a:rPr>
              <a:t>Máy khách (trình duyệt) nhận được phản hồi</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75</a:t>
            </a:fld>
            <a:endParaRPr lang="ko-KR" altLang="en-US"/>
          </a:p>
        </p:txBody>
      </p:sp>
    </p:spTree>
    <p:extLst>
      <p:ext uri="{BB962C8B-B14F-4D97-AF65-F5344CB8AC3E}">
        <p14:creationId xmlns:p14="http://schemas.microsoft.com/office/powerpoint/2010/main" val="35133527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vi-VN" sz="1200" b="0" i="0" dirty="0">
                <a:solidFill>
                  <a:schemeClr val="tx1"/>
                </a:solidFill>
                <a:latin typeface="Arial"/>
                <a:ea typeface="+mn-ea"/>
                <a:cs typeface="맑은 고딕"/>
              </a:rPr>
              <a:t>HTTP verb chiếm một tỷ lệ lớn trong việc "chuẩn hóa các interface) và giúp chúng ta thực hiện hành động đtương tác với nguồn tài nguyên dựa trên danh từ. HTTP verb gốc hoặc được sử dụng nhiều nhất (hoặc được gọi là phương thức) là POST, GET, PUT, PATCH và DELETE.</a:t>
            </a:r>
          </a:p>
          <a:p>
            <a:pPr marL="171450" indent="-171450">
              <a:buFont typeface="Arial" panose="020B0604020202020204" pitchFamily="34" charset="0"/>
              <a:buChar char="•"/>
            </a:pPr>
            <a:r>
              <a:rPr lang="vi-VN" sz="1200" b="0" i="0" dirty="0">
                <a:solidFill>
                  <a:schemeClr val="tx1"/>
                </a:solidFill>
                <a:latin typeface="Arial"/>
                <a:ea typeface="+mn-ea"/>
                <a:cs typeface="맑은 고딕"/>
              </a:rPr>
              <a:t>Chúng được dùng để tạo, đọc, cập nhật và xóa (hoặc CRUD) các thao tác tương ứng. Có nhiều verb khác nhưng chúng được sử dụng ít hơn. Trong số các phương thức ít được sử dụng đó, OPTIONS và HEAD được sử dụng nhiều hơn cả.</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76</a:t>
            </a:fld>
            <a:endParaRPr lang="ko-KR" altLang="en-US"/>
          </a:p>
        </p:txBody>
      </p:sp>
    </p:spTree>
    <p:extLst>
      <p:ext uri="{BB962C8B-B14F-4D97-AF65-F5344CB8AC3E}">
        <p14:creationId xmlns:p14="http://schemas.microsoft.com/office/powerpoint/2010/main" val="36027123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77</a:t>
            </a:fld>
            <a:endParaRPr lang="ko-KR" altLang="en-US"/>
          </a:p>
        </p:txBody>
      </p:sp>
    </p:spTree>
    <p:extLst>
      <p:ext uri="{BB962C8B-B14F-4D97-AF65-F5344CB8AC3E}">
        <p14:creationId xmlns:p14="http://schemas.microsoft.com/office/powerpoint/2010/main" val="2469831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78</a:t>
            </a:fld>
            <a:endParaRPr lang="ko-KR" altLang="en-US"/>
          </a:p>
        </p:txBody>
      </p:sp>
    </p:spTree>
    <p:extLst>
      <p:ext uri="{BB962C8B-B14F-4D97-AF65-F5344CB8AC3E}">
        <p14:creationId xmlns:p14="http://schemas.microsoft.com/office/powerpoint/2010/main" val="32631594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79</a:t>
            </a:fld>
            <a:endParaRPr lang="ko-KR" altLang="en-US"/>
          </a:p>
        </p:txBody>
      </p:sp>
    </p:spTree>
    <p:extLst>
      <p:ext uri="{BB962C8B-B14F-4D97-AF65-F5344CB8AC3E}">
        <p14:creationId xmlns:p14="http://schemas.microsoft.com/office/powerpoint/2010/main" val="16635760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b="1" dirty="0"/>
              <a:t>MQTT (Message Queuing Telemetry Transport) </a:t>
            </a:r>
            <a:r>
              <a:rPr lang="vi-VN" dirty="0"/>
              <a:t>là một giao thức gửi thông điệp dạng publish-subscribe đạt chuẩn ISO (ISO/IEC PRF 20922). Giao thức này hoạt động ở phía trên bộ giao thức TCP/IP. Giao thức này được dùng để kết nối từ xa nơi cần có lượng code footprint nhỏ hoặc băng thông mạng hạn chế. Kiểu gửi thông điệp dạng publish-subscribe cần có một máy chủ.</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80</a:t>
            </a:fld>
            <a:endParaRPr lang="ko-KR" altLang="en-US"/>
          </a:p>
        </p:txBody>
      </p:sp>
    </p:spTree>
    <p:extLst>
      <p:ext uri="{BB962C8B-B14F-4D97-AF65-F5344CB8AC3E}">
        <p14:creationId xmlns:p14="http://schemas.microsoft.com/office/powerpoint/2010/main" val="8795667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81</a:t>
            </a:fld>
            <a:endParaRPr lang="ko-KR" altLang="en-US"/>
          </a:p>
        </p:txBody>
      </p:sp>
    </p:spTree>
    <p:extLst>
      <p:ext uri="{BB962C8B-B14F-4D97-AF65-F5344CB8AC3E}">
        <p14:creationId xmlns:p14="http://schemas.microsoft.com/office/powerpoint/2010/main" val="524060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a:t>
            </a:fld>
            <a:endParaRPr lang="ko-KR" altLang="en-US"/>
          </a:p>
        </p:txBody>
      </p:sp>
    </p:spTree>
    <p:extLst>
      <p:ext uri="{BB962C8B-B14F-4D97-AF65-F5344CB8AC3E}">
        <p14:creationId xmlns:p14="http://schemas.microsoft.com/office/powerpoint/2010/main" val="13516762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dirty="0"/>
              <a:t>MQTT là một hàng chờ thông điệp theo kiểu xuất bản/đăng ký theo dõi. Để gửi và nhận dữ liệu đo bởi thiết bị đo từ xa, giao thức này bao gồm Publisher, Topic, Broker, và Subscriber như trong sơ đồ.</a:t>
            </a:r>
          </a:p>
          <a:p>
            <a:pPr marL="171450" indent="-171450">
              <a:buFont typeface="Wingdings" panose="05000000000000000000" pitchFamily="2" charset="2"/>
              <a:buChar char="§"/>
            </a:pPr>
            <a:r>
              <a:rPr lang="vi-VN" dirty="0"/>
              <a:t>Nhìn chung, cơ cấu đó là khi một publisher xuất bản một chủ đề, broker sẽ môi giới chủ đề đó, và subscriber sẽ đăng ký theo dõi chủ đề mình thích thông qua broker. Quy trình này còn được gọi là hàng chờ thông điệp không đồng bộ, quy trình  xuất bản/đăng ký theo dõi vì publisher và subscriber không trực tiếp trao đổi thông điệp cho nhau.</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82</a:t>
            </a:fld>
            <a:endParaRPr lang="ko-KR" altLang="en-US"/>
          </a:p>
        </p:txBody>
      </p:sp>
    </p:spTree>
    <p:extLst>
      <p:ext uri="{BB962C8B-B14F-4D97-AF65-F5344CB8AC3E}">
        <p14:creationId xmlns:p14="http://schemas.microsoft.com/office/powerpoint/2010/main" val="10567816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dirty="0"/>
              <a:t>Xuất bản và đăng ký theo dõi hoạt động theo chủ đề. Ví dụ, nếu một chủ đề bao gồm các cảm biến đo các trạng thái của một máy tính, bạn có thể phân cấp cho các thành phần máy tính và các liên kết dữ liệu.</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83</a:t>
            </a:fld>
            <a:endParaRPr lang="ko-KR" altLang="en-US"/>
          </a:p>
        </p:txBody>
      </p:sp>
    </p:spTree>
    <p:extLst>
      <p:ext uri="{BB962C8B-B14F-4D97-AF65-F5344CB8AC3E}">
        <p14:creationId xmlns:p14="http://schemas.microsoft.com/office/powerpoint/2010/main" val="35584796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dirty="0"/>
              <a:t>Xuất bản và đăng ký theo dõi hoạt động theo chủ đề. Ví dụ, nếu một chủ đề bao gồm các cảm biến đo các trạng thái của một máy tính, bạn có thể phân cấp cho các thành phần máy tính và các liên kết dữ liệu.</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84</a:t>
            </a:fld>
            <a:endParaRPr lang="ko-KR" altLang="en-US"/>
          </a:p>
        </p:txBody>
      </p:sp>
    </p:spTree>
    <p:extLst>
      <p:ext uri="{BB962C8B-B14F-4D97-AF65-F5344CB8AC3E}">
        <p14:creationId xmlns:p14="http://schemas.microsoft.com/office/powerpoint/2010/main" val="16193129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68288" marR="0" lvl="0" indent="-87313" algn="just" defTabSz="914400" rtl="0" eaLnBrk="0" fontAlgn="auto" latinLnBrk="1" hangingPunct="0">
              <a:lnSpc>
                <a:spcPct val="120000"/>
              </a:lnSpc>
              <a:spcBef>
                <a:spcPts val="0"/>
              </a:spcBef>
              <a:spcAft>
                <a:spcPts val="600"/>
              </a:spcAft>
              <a:buClrTx/>
              <a:buSzTx/>
              <a:buFontTx/>
              <a:buNone/>
              <a:tabLst>
                <a:tab pos="268288" algn="l"/>
              </a:tabLst>
              <a:defRPr/>
            </a:pPr>
            <a:r>
              <a:rPr lang="vi-VN" sz="1200" b="1" i="0" dirty="0">
                <a:solidFill>
                  <a:schemeClr val="tx1"/>
                </a:solidFill>
                <a:latin typeface="Arial"/>
                <a:ea typeface="+mn-ea"/>
                <a:cs typeface="맑은 고딕"/>
              </a:rPr>
              <a:t>Giao thức MQTT</a:t>
            </a:r>
            <a:r>
              <a:rPr lang="vi-VN" sz="1200" b="0" i="0" dirty="0">
                <a:solidFill>
                  <a:schemeClr val="tx1"/>
                </a:solidFill>
                <a:latin typeface="Arial"/>
                <a:ea typeface="+mn-ea"/>
                <a:cs typeface="맑은 고딕"/>
              </a:rPr>
              <a:t> - Message Queuing Telemetry Transport. </a:t>
            </a:r>
            <a:r>
              <a:rPr lang="vi-VN" sz="1200" i="0" dirty="0">
                <a:solidFill>
                  <a:schemeClr val="tx1"/>
                </a:solidFill>
                <a:latin typeface="Arial"/>
                <a:ea typeface="+mn-ea"/>
                <a:cs typeface="맑은 고딕"/>
              </a:rPr>
              <a:t>Tiêu đề thông điệp</a:t>
            </a:r>
            <a:r>
              <a:rPr lang="vi-VN" sz="1200" b="1" i="0" dirty="0">
                <a:solidFill>
                  <a:schemeClr val="tx1"/>
                </a:solidFill>
                <a:latin typeface="Arial"/>
                <a:ea typeface="+mn-ea"/>
                <a:cs typeface="맑은 고딕"/>
              </a:rPr>
              <a:t>MQTT</a:t>
            </a:r>
            <a:r>
              <a:rPr lang="vi-VN" sz="1200" b="0" i="0" dirty="0">
                <a:solidFill>
                  <a:schemeClr val="tx1"/>
                </a:solidFill>
                <a:latin typeface="Arial"/>
                <a:ea typeface="+mn-ea"/>
                <a:cs typeface="맑은 고딕"/>
              </a:rPr>
              <a:t> được định dạng nhỏ nhất có thể; tiêu đề cố định chỉ dài 2 byte. Cần phải làm vậy vì việc phân phối thông điệp dạng đẩy khiến việc tối ưu hóa mạng bị chậm lại. Nhiều cấp độ dịch vụ cho phép xử lý linh hoạt nhiều dạng thông điệp.</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85</a:t>
            </a:fld>
            <a:endParaRPr lang="ko-KR" altLang="en-US"/>
          </a:p>
        </p:txBody>
      </p:sp>
    </p:spTree>
    <p:extLst>
      <p:ext uri="{BB962C8B-B14F-4D97-AF65-F5344CB8AC3E}">
        <p14:creationId xmlns:p14="http://schemas.microsoft.com/office/powerpoint/2010/main" val="40214299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i="0" dirty="0">
                <a:solidFill>
                  <a:schemeClr val="tx1"/>
                </a:solidFill>
                <a:latin typeface="Arial"/>
                <a:ea typeface="+mn-ea"/>
                <a:cs typeface="맑은 고딕"/>
              </a:rPr>
              <a:t>Gói tin </a:t>
            </a:r>
            <a:r>
              <a:rPr lang="vi-VN" sz="1200" b="1" i="0" dirty="0">
                <a:solidFill>
                  <a:schemeClr val="tx1"/>
                </a:solidFill>
                <a:latin typeface="Arial"/>
                <a:ea typeface="+mn-ea"/>
                <a:cs typeface="맑은 고딕"/>
              </a:rPr>
              <a:t>MQTT </a:t>
            </a:r>
            <a:r>
              <a:rPr lang="vi-VN" sz="1200" b="0" i="0" dirty="0">
                <a:solidFill>
                  <a:schemeClr val="tx1"/>
                </a:solidFill>
                <a:latin typeface="Arial"/>
                <a:ea typeface="+mn-ea"/>
                <a:cs typeface="맑은 고딕"/>
              </a:rPr>
              <a:t>hoặc </a:t>
            </a:r>
            <a:r>
              <a:rPr lang="vi-VN" sz="1200" b="1" i="0" dirty="0">
                <a:solidFill>
                  <a:schemeClr val="tx1"/>
                </a:solidFill>
                <a:latin typeface="Arial"/>
                <a:ea typeface="+mn-ea"/>
                <a:cs typeface="맑은 고딕"/>
              </a:rPr>
              <a:t>định dạng thông điệp</a:t>
            </a:r>
            <a:r>
              <a:rPr lang="vi-VN" sz="1200" b="0" i="0" dirty="0">
                <a:solidFill>
                  <a:schemeClr val="tx1"/>
                </a:solidFill>
                <a:latin typeface="Arial"/>
                <a:ea typeface="+mn-ea"/>
                <a:cs typeface="맑은 고딕"/>
              </a:rPr>
              <a:t> bao gồm một tiêu đề cố định dài 2 byte (luôn hiển thị) + tiêu đề thay đổi (có thể không hiển thị) + tải dữ liệu (có thể không hiển thị). Miền tiêu đề cố định bao gồm miền điều khiển và miền độ dài gói tin với độ dài có thể thay đổi.</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86</a:t>
            </a:fld>
            <a:endParaRPr lang="ko-KR" altLang="en-US"/>
          </a:p>
        </p:txBody>
      </p:sp>
    </p:spTree>
    <p:extLst>
      <p:ext uri="{BB962C8B-B14F-4D97-AF65-F5344CB8AC3E}">
        <p14:creationId xmlns:p14="http://schemas.microsoft.com/office/powerpoint/2010/main" val="42886815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87</a:t>
            </a:fld>
            <a:endParaRPr lang="ko-KR" altLang="en-US"/>
          </a:p>
        </p:txBody>
      </p:sp>
    </p:spTree>
    <p:extLst>
      <p:ext uri="{BB962C8B-B14F-4D97-AF65-F5344CB8AC3E}">
        <p14:creationId xmlns:p14="http://schemas.microsoft.com/office/powerpoint/2010/main" val="8946986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88</a:t>
            </a:fld>
            <a:endParaRPr lang="ko-KR" altLang="en-US"/>
          </a:p>
        </p:txBody>
      </p:sp>
    </p:spTree>
    <p:extLst>
      <p:ext uri="{BB962C8B-B14F-4D97-AF65-F5344CB8AC3E}">
        <p14:creationId xmlns:p14="http://schemas.microsoft.com/office/powerpoint/2010/main" val="2473910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89</a:t>
            </a:fld>
            <a:endParaRPr lang="ko-KR" altLang="en-US"/>
          </a:p>
        </p:txBody>
      </p:sp>
    </p:spTree>
    <p:extLst>
      <p:ext uri="{BB962C8B-B14F-4D97-AF65-F5344CB8AC3E}">
        <p14:creationId xmlns:p14="http://schemas.microsoft.com/office/powerpoint/2010/main" val="27152910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90</a:t>
            </a:fld>
            <a:endParaRPr lang="ko-KR" altLang="en-US"/>
          </a:p>
        </p:txBody>
      </p:sp>
    </p:spTree>
    <p:extLst>
      <p:ext uri="{BB962C8B-B14F-4D97-AF65-F5344CB8AC3E}">
        <p14:creationId xmlns:p14="http://schemas.microsoft.com/office/powerpoint/2010/main" val="34558147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91</a:t>
            </a:fld>
            <a:endParaRPr lang="ko-KR" altLang="en-US"/>
          </a:p>
        </p:txBody>
      </p:sp>
    </p:spTree>
    <p:extLst>
      <p:ext uri="{BB962C8B-B14F-4D97-AF65-F5344CB8AC3E}">
        <p14:creationId xmlns:p14="http://schemas.microsoft.com/office/powerpoint/2010/main" val="3873236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fontAlgn="base">
              <a:buFont typeface="Wingdings" panose="05000000000000000000" pitchFamily="2" charset="2"/>
              <a:buChar char="§"/>
            </a:pPr>
            <a:r>
              <a:rPr lang="vi-VN" altLang="ko-KR" sz="1200" b="1" i="0" kern="1200" dirty="0">
                <a:solidFill>
                  <a:schemeClr val="tx1"/>
                </a:solidFill>
                <a:effectLst/>
                <a:latin typeface="+mn-lt"/>
                <a:ea typeface="+mn-ea"/>
                <a:cs typeface="맑은 고딕"/>
              </a:rPr>
              <a:t>Modem là gì?</a:t>
            </a:r>
          </a:p>
          <a:p>
            <a:pPr marL="0" indent="0" fontAlgn="base">
              <a:buFont typeface="Wingdings" panose="05000000000000000000" pitchFamily="2" charset="2"/>
              <a:buNone/>
            </a:pPr>
            <a:r>
              <a:rPr lang="vi-VN" altLang="ko-KR" sz="1200" b="0" i="0" kern="1200" dirty="0">
                <a:solidFill>
                  <a:schemeClr val="tx1"/>
                </a:solidFill>
                <a:effectLst/>
                <a:latin typeface="+mn-lt"/>
                <a:ea typeface="+mn-ea"/>
                <a:cs typeface="맑은 고딕"/>
              </a:rPr>
              <a:t>Modem là một thành phần vô cùng quan trọng trong thiết bị phần cứng mạng, cho phép máy tính gửi và nhận dữ liệu thông qua đường dây điện thoại hoặc cáp nối. Nói một cách đơn giản, nó là thiết bị kết nối máy tính với mạng Internet.</a:t>
            </a: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a:t>
            </a:fld>
            <a:endParaRPr lang="ko-KR" altLang="en-US"/>
          </a:p>
        </p:txBody>
      </p:sp>
    </p:spTree>
    <p:extLst>
      <p:ext uri="{BB962C8B-B14F-4D97-AF65-F5344CB8AC3E}">
        <p14:creationId xmlns:p14="http://schemas.microsoft.com/office/powerpoint/2010/main" val="3176715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kumimoji="0" lang="vi-VN" sz="1200" b="0" i="0" u="none" strike="noStrike" cap="none" normalizeH="0" baseline="0" noProof="0" dirty="0">
                <a:ln>
                  <a:noFill/>
                </a:ln>
                <a:solidFill>
                  <a:srgbClr val="000000"/>
                </a:solidFill>
                <a:uLnTx/>
                <a:uFillTx/>
                <a:latin typeface="Arial" panose="02020603020101020101" pitchFamily="18" charset="-127"/>
                <a:ea typeface="KoPub돋움체 Bold" panose="02020603020101020101" pitchFamily="18" charset="-127"/>
              </a:rPr>
              <a:t>Mosquitto</a:t>
            </a:r>
          </a:p>
          <a:p>
            <a:r>
              <a:rPr kumimoji="0" lang="vi-VN" sz="1200" b="0" i="0" u="none" strike="noStrike" cap="none" normalizeH="0" baseline="0" noProof="0" dirty="0">
                <a:ln>
                  <a:noFill/>
                </a:ln>
                <a:solidFill>
                  <a:srgbClr val="000000"/>
                </a:solidFill>
                <a:uLnTx/>
                <a:uFillTx/>
                <a:latin typeface="Arial" panose="02020603020101020101" pitchFamily="18" charset="-127"/>
                <a:ea typeface="KoPub돋움체 Bold" panose="02020603020101020101" pitchFamily="18" charset="-127"/>
                <a:cs typeface="맑은 고딕"/>
              </a:rPr>
              <a:t>  </a:t>
            </a:r>
            <a:r>
              <a:rPr lang="vi-VN" sz="1200" b="0" i="0" dirty="0">
                <a:solidFill>
                  <a:schemeClr val="tx1"/>
                </a:solidFill>
                <a:latin typeface="Arial"/>
                <a:ea typeface="+mn-ea"/>
                <a:cs typeface="맑은 고딕"/>
              </a:rPr>
              <a:t>- </a:t>
            </a:r>
            <a:r>
              <a:rPr lang="vi-VN" sz="1200" b="0" i="0" u="none" strike="noStrike" dirty="0">
                <a:solidFill>
                  <a:schemeClr val="tx1"/>
                </a:solidFill>
                <a:latin typeface="Arial"/>
                <a:ea typeface="+mn-ea"/>
                <a:cs typeface="맑은 고딕"/>
                <a:hlinkClick r:id="rId3"/>
              </a:rPr>
              <a:t>https://mosquitto.org/</a:t>
            </a:r>
          </a:p>
          <a:p>
            <a:r>
              <a:rPr lang="vi-VN" sz="1200" b="0" i="0" dirty="0">
                <a:solidFill>
                  <a:schemeClr val="tx1"/>
                </a:solidFill>
                <a:latin typeface="Arial"/>
                <a:ea typeface="+mn-ea"/>
                <a:cs typeface="맑은 고딕"/>
              </a:rPr>
              <a:t>Mosquitto là một broker thông điệp mã nguồn mở có thể triển khai MQTT 3.1 và 3.1.1.</a:t>
            </a:r>
          </a:p>
          <a:p>
            <a:pPr marL="171450" indent="-171450">
              <a:buFontTx/>
              <a:buChar char="-"/>
            </a:pPr>
            <a:r>
              <a:rPr lang="vi-VN" sz="1200" b="0" i="0" dirty="0">
                <a:solidFill>
                  <a:schemeClr val="tx1"/>
                </a:solidFill>
                <a:latin typeface="Arial"/>
                <a:ea typeface="+mn-ea"/>
                <a:cs typeface="맑은 고딕"/>
              </a:rPr>
              <a:t>Hàng chờ thông điệp Xuất bản/Đăng ký theo dõi (Nhập trước - Xuất trước)</a:t>
            </a:r>
          </a:p>
          <a:p>
            <a:pPr marL="171450" indent="-171450">
              <a:buFontTx/>
              <a:buChar char="-"/>
            </a:pPr>
            <a:r>
              <a:rPr lang="vi-VN" sz="1200" b="0" i="0" dirty="0">
                <a:solidFill>
                  <a:schemeClr val="tx1"/>
                </a:solidFill>
                <a:latin typeface="Arial"/>
                <a:ea typeface="+mn-ea"/>
                <a:cs typeface="맑은 고딕"/>
              </a:rPr>
              <a:t>Máy chủ này phù hợp để xử lý các kết nối “thiết bị đến thiết bị” ví dụ như cảm biến điện năng lượng thấp, thiết bị di động, máy tính tích hợp, Arduino và các bộ vi điều khiển</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92</a:t>
            </a:fld>
            <a:endParaRPr lang="ko-KR" altLang="en-US"/>
          </a:p>
        </p:txBody>
      </p:sp>
    </p:spTree>
    <p:extLst>
      <p:ext uri="{BB962C8B-B14F-4D97-AF65-F5344CB8AC3E}">
        <p14:creationId xmlns:p14="http://schemas.microsoft.com/office/powerpoint/2010/main" val="12089454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kumimoji="0"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Mosquitto</a:t>
            </a:r>
          </a:p>
          <a:p>
            <a:r>
              <a:rPr kumimoji="0"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lang="en-US" altLang="ko-KR" sz="1200" b="0" i="0" kern="1200" dirty="0">
                <a:solidFill>
                  <a:schemeClr val="tx1"/>
                </a:solidFill>
                <a:effectLst/>
                <a:latin typeface="+mn-lt"/>
                <a:ea typeface="+mn-ea"/>
                <a:cs typeface="맑은 고딕"/>
              </a:rPr>
              <a:t>- </a:t>
            </a:r>
            <a:r>
              <a:rPr lang="en-US" altLang="ko-KR" sz="1200" b="0" i="0" u="none" strike="noStrike" kern="1200" dirty="0">
                <a:solidFill>
                  <a:schemeClr val="tx1"/>
                </a:solidFill>
                <a:effectLst/>
                <a:latin typeface="+mn-lt"/>
                <a:ea typeface="+mn-ea"/>
                <a:cs typeface="맑은 고딕"/>
                <a:hlinkClick r:id="rId3"/>
              </a:rPr>
              <a:t>https://mosquitto.org/</a:t>
            </a:r>
            <a:endParaRPr lang="en-US" altLang="ko-KR" sz="1200" b="0" i="0" u="none" strike="noStrike" kern="1200" dirty="0">
              <a:solidFill>
                <a:schemeClr val="tx1"/>
              </a:solidFill>
              <a:effectLst/>
              <a:latin typeface="+mn-lt"/>
              <a:ea typeface="+mn-ea"/>
              <a:cs typeface="맑은 고딕"/>
            </a:endParaRPr>
          </a:p>
          <a:p>
            <a:r>
              <a:rPr lang="en-US" altLang="ko-KR" sz="1200" b="0" i="0" kern="1200" dirty="0">
                <a:solidFill>
                  <a:schemeClr val="tx1"/>
                </a:solidFill>
                <a:effectLst/>
                <a:latin typeface="+mn-lt"/>
                <a:ea typeface="+mn-ea"/>
                <a:cs typeface="맑은 고딕"/>
              </a:rPr>
              <a:t>Mosquitto is an open source message broker that implements the MQ Telemetry Transport Protocol (MQTT) 3.1 and 3.1.1.</a:t>
            </a:r>
          </a:p>
          <a:p>
            <a:pPr marL="171450" indent="-171450">
              <a:buFontTx/>
              <a:buChar char="-"/>
            </a:pPr>
            <a:r>
              <a:rPr lang="en-US" altLang="ko-KR" sz="1200" b="0" i="0" kern="1200" dirty="0">
                <a:solidFill>
                  <a:schemeClr val="tx1"/>
                </a:solidFill>
                <a:effectLst/>
                <a:latin typeface="+mn-lt"/>
                <a:ea typeface="+mn-ea"/>
                <a:cs typeface="맑은 고딕"/>
              </a:rPr>
              <a:t>Publish / Subscribe message queue (First In First Out)</a:t>
            </a:r>
          </a:p>
          <a:p>
            <a:pPr marL="171450" indent="-171450">
              <a:buFontTx/>
              <a:buChar char="-"/>
            </a:pPr>
            <a:r>
              <a:rPr lang="en-US" altLang="ko-KR" sz="1200" b="0" i="0" kern="1200" dirty="0">
                <a:solidFill>
                  <a:schemeClr val="tx1"/>
                </a:solidFill>
                <a:effectLst/>
                <a:latin typeface="+mn-lt"/>
                <a:ea typeface="+mn-ea"/>
                <a:cs typeface="맑은 고딕"/>
              </a:rPr>
              <a:t>It is suitable for the processing of "device to devices" such as low-power power sensors, mobile devices, embedded computers, Arduinos and microcontrollers</a:t>
            </a:r>
            <a:endParaRPr lang="ko-KR" altLang="en-US" sz="1200" b="0" i="0" kern="1200" dirty="0">
              <a:solidFill>
                <a:schemeClr val="tx1"/>
              </a:solidFill>
              <a:effectLst/>
              <a:latin typeface="+mn-lt"/>
              <a:ea typeface="+mn-ea"/>
              <a:cs typeface="맑은 고딕"/>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93</a:t>
            </a:fld>
            <a:endParaRPr lang="ko-KR" altLang="en-US"/>
          </a:p>
        </p:txBody>
      </p:sp>
    </p:spTree>
    <p:extLst>
      <p:ext uri="{BB962C8B-B14F-4D97-AF65-F5344CB8AC3E}">
        <p14:creationId xmlns:p14="http://schemas.microsoft.com/office/powerpoint/2010/main" val="21788184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kumimoji="0"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Mosquitto</a:t>
            </a:r>
          </a:p>
          <a:p>
            <a:r>
              <a:rPr kumimoji="0"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lang="en-US" altLang="ko-KR" sz="1200" b="0" i="0" kern="1200" dirty="0">
                <a:solidFill>
                  <a:schemeClr val="tx1"/>
                </a:solidFill>
                <a:effectLst/>
                <a:latin typeface="+mn-lt"/>
                <a:ea typeface="+mn-ea"/>
                <a:cs typeface="맑은 고딕"/>
              </a:rPr>
              <a:t>- </a:t>
            </a:r>
            <a:r>
              <a:rPr lang="en-US" altLang="ko-KR" sz="1200" b="0" i="0" u="none" strike="noStrike" kern="1200" dirty="0">
                <a:solidFill>
                  <a:schemeClr val="tx1"/>
                </a:solidFill>
                <a:effectLst/>
                <a:latin typeface="+mn-lt"/>
                <a:ea typeface="+mn-ea"/>
                <a:cs typeface="맑은 고딕"/>
                <a:hlinkClick r:id="rId3"/>
              </a:rPr>
              <a:t>https://mosquitto.org/</a:t>
            </a:r>
            <a:endParaRPr lang="en-US" altLang="ko-KR" sz="1200" b="0" i="0" u="none" strike="noStrike" kern="1200" dirty="0">
              <a:solidFill>
                <a:schemeClr val="tx1"/>
              </a:solidFill>
              <a:effectLst/>
              <a:latin typeface="+mn-lt"/>
              <a:ea typeface="+mn-ea"/>
              <a:cs typeface="맑은 고딕"/>
            </a:endParaRPr>
          </a:p>
          <a:p>
            <a:r>
              <a:rPr lang="en-US" altLang="ko-KR" sz="1200" b="0" i="0" kern="1200" dirty="0">
                <a:solidFill>
                  <a:schemeClr val="tx1"/>
                </a:solidFill>
                <a:effectLst/>
                <a:latin typeface="+mn-lt"/>
                <a:ea typeface="+mn-ea"/>
                <a:cs typeface="맑은 고딕"/>
              </a:rPr>
              <a:t>Mosquitto is an open source message broker that implements the MQ Telemetry Transport Protocol (MQTT) 3.1 and 3.1.1.</a:t>
            </a:r>
          </a:p>
          <a:p>
            <a:pPr marL="171450" indent="-171450">
              <a:buFontTx/>
              <a:buChar char="-"/>
            </a:pPr>
            <a:r>
              <a:rPr lang="en-US" altLang="ko-KR" sz="1200" b="0" i="0" kern="1200" dirty="0">
                <a:solidFill>
                  <a:schemeClr val="tx1"/>
                </a:solidFill>
                <a:effectLst/>
                <a:latin typeface="+mn-lt"/>
                <a:ea typeface="+mn-ea"/>
                <a:cs typeface="맑은 고딕"/>
              </a:rPr>
              <a:t>Publish / Subscribe message queue (First In First Out)</a:t>
            </a:r>
          </a:p>
          <a:p>
            <a:pPr marL="171450" indent="-171450">
              <a:buFontTx/>
              <a:buChar char="-"/>
            </a:pPr>
            <a:r>
              <a:rPr lang="en-US" altLang="ko-KR" sz="1200" b="0" i="0" kern="1200" dirty="0">
                <a:solidFill>
                  <a:schemeClr val="tx1"/>
                </a:solidFill>
                <a:effectLst/>
                <a:latin typeface="+mn-lt"/>
                <a:ea typeface="+mn-ea"/>
                <a:cs typeface="맑은 고딕"/>
              </a:rPr>
              <a:t>It is suitable for the processing of "device to devices" such as low-power power sensors, mobile devices, embedded computers, Arduinos and microcontrollers</a:t>
            </a:r>
            <a:endParaRPr lang="ko-KR" altLang="en-US" sz="1200" b="0" i="0" kern="1200" dirty="0">
              <a:solidFill>
                <a:schemeClr val="tx1"/>
              </a:solidFill>
              <a:effectLst/>
              <a:latin typeface="+mn-lt"/>
              <a:ea typeface="+mn-ea"/>
              <a:cs typeface="맑은 고딕"/>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94</a:t>
            </a:fld>
            <a:endParaRPr lang="ko-KR" altLang="en-US"/>
          </a:p>
        </p:txBody>
      </p:sp>
    </p:spTree>
    <p:extLst>
      <p:ext uri="{BB962C8B-B14F-4D97-AF65-F5344CB8AC3E}">
        <p14:creationId xmlns:p14="http://schemas.microsoft.com/office/powerpoint/2010/main" val="29522780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95</a:t>
            </a:fld>
            <a:endParaRPr lang="ko-KR" altLang="en-US"/>
          </a:p>
        </p:txBody>
      </p:sp>
    </p:spTree>
    <p:extLst>
      <p:ext uri="{BB962C8B-B14F-4D97-AF65-F5344CB8AC3E}">
        <p14:creationId xmlns:p14="http://schemas.microsoft.com/office/powerpoint/2010/main" val="3666869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96</a:t>
            </a:fld>
            <a:endParaRPr lang="ko-KR" altLang="en-US"/>
          </a:p>
        </p:txBody>
      </p:sp>
    </p:spTree>
    <p:extLst>
      <p:ext uri="{BB962C8B-B14F-4D97-AF65-F5344CB8AC3E}">
        <p14:creationId xmlns:p14="http://schemas.microsoft.com/office/powerpoint/2010/main" val="42705794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97</a:t>
            </a:fld>
            <a:endParaRPr lang="ko-KR" altLang="en-US"/>
          </a:p>
        </p:txBody>
      </p:sp>
    </p:spTree>
    <p:extLst>
      <p:ext uri="{BB962C8B-B14F-4D97-AF65-F5344CB8AC3E}">
        <p14:creationId xmlns:p14="http://schemas.microsoft.com/office/powerpoint/2010/main" val="42792325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98</a:t>
            </a:fld>
            <a:endParaRPr lang="ko-KR" altLang="en-US"/>
          </a:p>
        </p:txBody>
      </p:sp>
    </p:spTree>
    <p:extLst>
      <p:ext uri="{BB962C8B-B14F-4D97-AF65-F5344CB8AC3E}">
        <p14:creationId xmlns:p14="http://schemas.microsoft.com/office/powerpoint/2010/main" val="36208058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99</a:t>
            </a:fld>
            <a:endParaRPr lang="ko-KR" altLang="en-US"/>
          </a:p>
        </p:txBody>
      </p:sp>
    </p:spTree>
    <p:extLst>
      <p:ext uri="{BB962C8B-B14F-4D97-AF65-F5344CB8AC3E}">
        <p14:creationId xmlns:p14="http://schemas.microsoft.com/office/powerpoint/2010/main" val="507572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100</a:t>
            </a:fld>
            <a:endParaRPr lang="ko-KR" altLang="en-US"/>
          </a:p>
        </p:txBody>
      </p:sp>
    </p:spTree>
    <p:extLst>
      <p:ext uri="{BB962C8B-B14F-4D97-AF65-F5344CB8AC3E}">
        <p14:creationId xmlns:p14="http://schemas.microsoft.com/office/powerpoint/2010/main" val="25890246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101</a:t>
            </a:fld>
            <a:endParaRPr lang="ko-KR" altLang="en-US"/>
          </a:p>
        </p:txBody>
      </p:sp>
    </p:spTree>
    <p:extLst>
      <p:ext uri="{BB962C8B-B14F-4D97-AF65-F5344CB8AC3E}">
        <p14:creationId xmlns:p14="http://schemas.microsoft.com/office/powerpoint/2010/main" val="2542181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6.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Truyền</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thông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và</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Lập</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trình</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endPar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endParaRPr>
          </a:p>
        </p:txBody>
      </p:sp>
    </p:spTree>
    <p:extLst>
      <p:ext uri="{BB962C8B-B14F-4D97-AF65-F5344CB8AC3E}">
        <p14:creationId xmlns:p14="http://schemas.microsoft.com/office/powerpoint/2010/main" val="137627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8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350586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72197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300936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5184663" y="6347711"/>
            <a:ext cx="3573093"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11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6. </a:t>
            </a:r>
            <a:r>
              <a:rPr kumimoji="1" lang="en-US" altLang="ko-KR" sz="11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Truyền</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11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thông</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11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11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và</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11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Lập</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11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trình</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11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endPar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endParaRP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204037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357814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1" name="슬라이드 번호 개체 틀 15">
            <a:extLst>
              <a:ext uri="{FF2B5EF4-FFF2-40B4-BE49-F238E27FC236}">
                <a16:creationId xmlns:a16="http://schemas.microsoft.com/office/drawing/2014/main" id="{3EFA197C-6D43-4FB0-91AE-186276103CF9}"/>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6.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Truyền</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thông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và</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Lập</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trình</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endPar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endParaRPr>
          </a:p>
        </p:txBody>
      </p:sp>
    </p:spTree>
    <p:extLst>
      <p:ext uri="{BB962C8B-B14F-4D97-AF65-F5344CB8AC3E}">
        <p14:creationId xmlns:p14="http://schemas.microsoft.com/office/powerpoint/2010/main" val="130241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4A04BC67-232E-4A73-AA37-B2247A886349}"/>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6.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Truyền</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thông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và</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Lập</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trình</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endPar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endParaRPr>
          </a:p>
        </p:txBody>
      </p:sp>
    </p:spTree>
    <p:extLst>
      <p:ext uri="{BB962C8B-B14F-4D97-AF65-F5344CB8AC3E}">
        <p14:creationId xmlns:p14="http://schemas.microsoft.com/office/powerpoint/2010/main" val="230152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2"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14" name="그룹 13">
            <a:extLst>
              <a:ext uri="{FF2B5EF4-FFF2-40B4-BE49-F238E27FC236}">
                <a16:creationId xmlns:a16="http://schemas.microsoft.com/office/drawing/2014/main" id="{423B230F-BF07-4420-8C5E-EAE4EFC61AF1}"/>
              </a:ext>
            </a:extLst>
          </p:cNvPr>
          <p:cNvGrpSpPr/>
          <p:nvPr userDrawn="1"/>
        </p:nvGrpSpPr>
        <p:grpSpPr>
          <a:xfrm>
            <a:off x="0" y="1"/>
            <a:ext cx="9906000" cy="999802"/>
            <a:chOff x="0" y="1"/>
            <a:chExt cx="9906000" cy="999802"/>
          </a:xfrm>
        </p:grpSpPr>
        <p:sp>
          <p:nvSpPr>
            <p:cNvPr id="15" name="직사각형 14">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id="{1AD70F94-445E-41A7-8574-B25CBA89D8C1}"/>
              </a:ext>
            </a:extLst>
          </p:cNvPr>
          <p:cNvGrpSpPr/>
          <p:nvPr userDrawn="1"/>
        </p:nvGrpSpPr>
        <p:grpSpPr>
          <a:xfrm>
            <a:off x="449999" y="1251375"/>
            <a:ext cx="9018001" cy="4993977"/>
            <a:chOff x="578678" y="1436153"/>
            <a:chExt cx="8748000" cy="4993977"/>
          </a:xfrm>
          <a:solidFill>
            <a:srgbClr val="ECEFF6"/>
          </a:solidFill>
        </p:grpSpPr>
        <p:sp>
          <p:nvSpPr>
            <p:cNvPr id="18" name="직사각형 17">
              <a:extLst>
                <a:ext uri="{FF2B5EF4-FFF2-40B4-BE49-F238E27FC236}">
                  <a16:creationId xmlns:a16="http://schemas.microsoft.com/office/drawing/2014/main" id="{DD7B4B47-6621-481B-B3CE-E8345036F393}"/>
                </a:ext>
              </a:extLst>
            </p:cNvPr>
            <p:cNvSpPr/>
            <p:nvPr/>
          </p:nvSpPr>
          <p:spPr>
            <a:xfrm>
              <a:off x="578678" y="1436153"/>
              <a:ext cx="8748000" cy="912275"/>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슬라이드 번호 개체 틀 15">
            <a:extLst>
              <a:ext uri="{FF2B5EF4-FFF2-40B4-BE49-F238E27FC236}">
                <a16:creationId xmlns:a16="http://schemas.microsoft.com/office/drawing/2014/main" id="{5D77CD2F-5ED2-4CB7-9456-5B4FE42A6728}"/>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6.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Truyền</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thông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và</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Lập</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trình</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endPar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endParaRPr>
          </a:p>
        </p:txBody>
      </p:sp>
    </p:spTree>
    <p:extLst>
      <p:ext uri="{BB962C8B-B14F-4D97-AF65-F5344CB8AC3E}">
        <p14:creationId xmlns:p14="http://schemas.microsoft.com/office/powerpoint/2010/main" val="1056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Regula" pitchFamily="2" charset="0"/>
                  <a:ea typeface="iCiel Samsung Sharp Sans Regula" pitchFamily="2" charset="0"/>
                  <a:cs typeface="iCiel Samsung Sharp Sans Regula"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a16="http://schemas.microsoft.com/office/drawing/2014/main" id="{989D52C1-0FC3-462E-9DA2-18CD99594AC9}"/>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6.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Truyền</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thông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và</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Lập</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trình</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endPar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endParaRPr>
          </a:p>
        </p:txBody>
      </p:sp>
    </p:spTree>
    <p:extLst>
      <p:ext uri="{BB962C8B-B14F-4D97-AF65-F5344CB8AC3E}">
        <p14:creationId xmlns:p14="http://schemas.microsoft.com/office/powerpoint/2010/main" val="131742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Regula" pitchFamily="2" charset="0"/>
                    <a:ea typeface="iCiel Samsung Sharp Sans Regula" pitchFamily="2" charset="0"/>
                    <a:cs typeface="iCiel Samsung Sharp Sans Regula"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a16="http://schemas.microsoft.com/office/drawing/2014/main" id="{EB48F482-E0FB-4257-865A-A5B93349B308}"/>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6.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Truyền</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thông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và</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Lập</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trình</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endPar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endParaRPr>
          </a:p>
        </p:txBody>
      </p:sp>
    </p:spTree>
    <p:extLst>
      <p:ext uri="{BB962C8B-B14F-4D97-AF65-F5344CB8AC3E}">
        <p14:creationId xmlns:p14="http://schemas.microsoft.com/office/powerpoint/2010/main" val="223882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Regula" pitchFamily="2" charset="0"/>
                <a:ea typeface="iCiel Samsung Sharp Sans Regula" pitchFamily="2" charset="0"/>
                <a:cs typeface="iCiel Samsung Sharp Sans Regula"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5" name="슬라이드 번호 개체 틀 15">
            <a:extLst>
              <a:ext uri="{FF2B5EF4-FFF2-40B4-BE49-F238E27FC236}">
                <a16:creationId xmlns:a16="http://schemas.microsoft.com/office/drawing/2014/main" id="{DD5D0CF9-25A7-4AAB-BAA6-6BB248D70E0B}"/>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6.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Truyền</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thông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và</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Lập</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trình</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endPar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endParaRPr>
          </a:p>
        </p:txBody>
      </p:sp>
    </p:spTree>
    <p:extLst>
      <p:ext uri="{BB962C8B-B14F-4D97-AF65-F5344CB8AC3E}">
        <p14:creationId xmlns:p14="http://schemas.microsoft.com/office/powerpoint/2010/main" val="30457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id="{6CD8058D-9866-4DD8-BA8D-8FDED802CE9F}"/>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6.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Truyền</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thông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và</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Lập</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trình</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Mạng</a:t>
            </a:r>
            <a:endPar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endParaRPr>
          </a:p>
        </p:txBody>
      </p:sp>
    </p:spTree>
    <p:extLst>
      <p:ext uri="{BB962C8B-B14F-4D97-AF65-F5344CB8AC3E}">
        <p14:creationId xmlns:p14="http://schemas.microsoft.com/office/powerpoint/2010/main" val="1722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5"/>
            <a:ext cx="854075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81038" y="1825625"/>
            <a:ext cx="854075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81038" y="6356350"/>
            <a:ext cx="222726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FCA842-1D7B-4AFD-A6DC-04648D0A342B}" type="datetimeFigureOut">
              <a:rPr lang="ko-KR" altLang="en-US" smtClean="0"/>
              <a:t>2023. 1. 6.</a:t>
            </a:fld>
            <a:endParaRPr lang="ko-KR" altLang="en-US"/>
          </a:p>
        </p:txBody>
      </p:sp>
      <p:sp>
        <p:nvSpPr>
          <p:cNvPr id="5" name="바닥글 개체 틀 4"/>
          <p:cNvSpPr>
            <a:spLocks noGrp="1"/>
          </p:cNvSpPr>
          <p:nvPr>
            <p:ph type="ftr" sz="quarter" idx="3"/>
          </p:nvPr>
        </p:nvSpPr>
        <p:spPr>
          <a:xfrm>
            <a:off x="3279775"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994525" y="6356350"/>
            <a:ext cx="22272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163827455"/>
      </p:ext>
    </p:extLst>
  </p:cSld>
  <p:clrMap bg1="lt1" tx1="dk1" bg2="lt2" tx2="dk2" accent1="accent1" accent2="accent2" accent3="accent3" accent4="accent4" accent5="accent5" accent6="accent6" hlink="hlink" folHlink="folHlink"/>
  <p:sldLayoutIdLst>
    <p:sldLayoutId id="2147483742" r:id="rId1"/>
    <p:sldLayoutId id="2147483721" r:id="rId2"/>
    <p:sldLayoutId id="2147483722" r:id="rId3"/>
    <p:sldLayoutId id="2147483723" r:id="rId4"/>
    <p:sldLayoutId id="2147483724"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1.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49.png"/><Relationship Id="rId4" Type="http://schemas.openxmlformats.org/officeDocument/2006/relationships/image" Target="../media/image48.png"/></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1.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2.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3.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7.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1.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2.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3.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4.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8.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9.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0.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1.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2.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6.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7.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9.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0.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1.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2.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5.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1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89.png"/></Relationships>
</file>

<file path=ppt/slides/_rels/slide1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3.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6.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7.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9.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6.png"/></Relationships>
</file>

<file path=ppt/slides/_rels/slide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83.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11.png"/><Relationship Id="rId4" Type="http://schemas.openxmlformats.org/officeDocument/2006/relationships/image" Target="../media/image99.png"/></Relationships>
</file>

<file path=ppt/slides/_rels/slide1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9.png"/></Relationships>
</file>

<file path=ppt/slides/_rels/slide1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5.png"/><Relationship Id="rId4"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2.png"/></Relationships>
</file>

<file path=ppt/slides/_rels/slide1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8.png"/></Relationships>
</file>

<file path=ppt/slides/_rels/slide1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0.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1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12.png"/><Relationship Id="rId4" Type="http://schemas.openxmlformats.org/officeDocument/2006/relationships/image" Target="../media/image111.png"/></Relationships>
</file>

<file path=ppt/slides/_rels/slide1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2.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5.png"/></Relationships>
</file>

<file path=ppt/slides/_rels/slide1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16.png"/></Relationships>
</file>

<file path=ppt/slides/_rels/slide1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5.png"/></Relationships>
</file>

<file path=ppt/slides/_rels/slide1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21.png"/><Relationship Id="rId4" Type="http://schemas.openxmlformats.org/officeDocument/2006/relationships/image" Target="../media/image105.png"/></Relationships>
</file>

<file path=ppt/slides/_rels/slide20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1.png"/><Relationship Id="rId2" Type="http://schemas.openxmlformats.org/officeDocument/2006/relationships/notesSlide" Target="../notesSlides/notesSlide200.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20.png"/><Relationship Id="rId4" Type="http://schemas.openxmlformats.org/officeDocument/2006/relationships/image" Target="../media/image123.png"/></Relationships>
</file>

<file path=ppt/slides/_rels/slide2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04.xml.rels><?xml version="1.0" encoding="UTF-8" standalone="yes"?>
<Relationships xmlns="http://schemas.openxmlformats.org/package/2006/relationships"><Relationship Id="rId3" Type="http://schemas.openxmlformats.org/officeDocument/2006/relationships/hyperlink" Target="https://flask.palletsprojects.com/en/2.0.x/" TargetMode="External"/><Relationship Id="rId2" Type="http://schemas.openxmlformats.org/officeDocument/2006/relationships/notesSlide" Target="../notesSlides/notesSlide20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25.png"/><Relationship Id="rId4" Type="http://schemas.openxmlformats.org/officeDocument/2006/relationships/image" Target="../media/image124.jpeg"/></Relationships>
</file>

<file path=ppt/slides/_rels/slide20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26.png"/></Relationships>
</file>

<file path=ppt/slides/_rels/slide2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28.png"/></Relationships>
</file>

<file path=ppt/slides/_rels/slide2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5.png"/><Relationship Id="rId4" Type="http://schemas.openxmlformats.org/officeDocument/2006/relationships/image" Target="../media/image130.png"/></Relationships>
</file>

<file path=ppt/slides/_rels/slide2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7.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33.png"/><Relationship Id="rId4" Type="http://schemas.openxmlformats.org/officeDocument/2006/relationships/image" Target="../media/image136.png"/></Relationships>
</file>

<file path=ppt/slides/_rels/slide2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1.xml"/><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png"/></Relationships>
</file>

<file path=ppt/slides/_rels/slide2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40.png"/></Relationships>
</file>

<file path=ppt/slides/_rels/slide2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1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43.png"/></Relationships>
</file>

<file path=ppt/slides/_rels/slide21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40.png"/><Relationship Id="rId4" Type="http://schemas.openxmlformats.org/officeDocument/2006/relationships/image" Target="../media/image145.png"/></Relationships>
</file>

<file path=ppt/slides/_rels/slide2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6.xml"/><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8.xml"/><Relationship Id="rId1" Type="http://schemas.openxmlformats.org/officeDocument/2006/relationships/slideLayout" Target="../slideLayouts/slideLayout4.xml"/><Relationship Id="rId4" Type="http://schemas.openxmlformats.org/officeDocument/2006/relationships/image" Target="../media/image149.png"/></Relationships>
</file>

<file path=ppt/slides/_rels/slide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0.xml"/><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22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png"/><Relationship Id="rId7" Type="http://schemas.openxmlformats.org/officeDocument/2006/relationships/image" Target="../media/image154.png"/><Relationship Id="rId2" Type="http://schemas.openxmlformats.org/officeDocument/2006/relationships/notesSlide" Target="../notesSlides/notesSlide221.xml"/><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2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0.png"/><Relationship Id="rId2" Type="http://schemas.openxmlformats.org/officeDocument/2006/relationships/notesSlide" Target="../notesSlides/notesSlide222.xml"/><Relationship Id="rId1" Type="http://schemas.openxmlformats.org/officeDocument/2006/relationships/slideLayout" Target="../slideLayouts/slideLayout4.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5.xml"/><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6.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2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7.xml"/><Relationship Id="rId1" Type="http://schemas.openxmlformats.org/officeDocument/2006/relationships/slideLayout" Target="../slideLayouts/slideLayout4.xml"/><Relationship Id="rId4" Type="http://schemas.openxmlformats.org/officeDocument/2006/relationships/image" Target="../media/image16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0.png"/><Relationship Id="rId2" Type="http://schemas.openxmlformats.org/officeDocument/2006/relationships/notesSlide" Target="../notesSlides/notesSlide228.xml"/><Relationship Id="rId1" Type="http://schemas.openxmlformats.org/officeDocument/2006/relationships/slideLayout" Target="../slideLayouts/slideLayout4.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2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9.xml"/><Relationship Id="rId1" Type="http://schemas.openxmlformats.org/officeDocument/2006/relationships/slideLayout" Target="../slideLayouts/slideLayout4.xml"/><Relationship Id="rId5" Type="http://schemas.openxmlformats.org/officeDocument/2006/relationships/image" Target="../media/image140.png"/><Relationship Id="rId4" Type="http://schemas.openxmlformats.org/officeDocument/2006/relationships/image" Target="../media/image164.png"/></Relationships>
</file>

<file path=ppt/slides/_rels/slide2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30.xml"/><Relationship Id="rId1" Type="http://schemas.openxmlformats.org/officeDocument/2006/relationships/slideLayout" Target="../slideLayouts/slideLayout4.xml"/><Relationship Id="rId5" Type="http://schemas.openxmlformats.org/officeDocument/2006/relationships/image" Target="../media/image165.png"/><Relationship Id="rId4" Type="http://schemas.openxmlformats.org/officeDocument/2006/relationships/image" Target="../media/image11.png"/></Relationships>
</file>

<file path=ppt/slides/_rels/slide2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1.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67.png"/><Relationship Id="rId4" Type="http://schemas.openxmlformats.org/officeDocument/2006/relationships/image" Target="../media/image166.png"/></Relationships>
</file>

<file path=ppt/slides/_rels/slide2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3.xml"/><Relationship Id="rId1" Type="http://schemas.openxmlformats.org/officeDocument/2006/relationships/slideLayout" Target="../slideLayouts/slideLayout4.xml"/><Relationship Id="rId4" Type="http://schemas.openxmlformats.org/officeDocument/2006/relationships/image" Target="../media/image168.png"/></Relationships>
</file>

<file path=ppt/slides/_rels/slide23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0.png"/><Relationship Id="rId2" Type="http://schemas.openxmlformats.org/officeDocument/2006/relationships/notesSlide" Target="../notesSlides/notesSlide234.xml"/><Relationship Id="rId1" Type="http://schemas.openxmlformats.org/officeDocument/2006/relationships/slideLayout" Target="../slideLayouts/slideLayout4.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2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5.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73.png"/><Relationship Id="rId4" Type="http://schemas.openxmlformats.org/officeDocument/2006/relationships/image" Target="../media/image172.png"/></Relationships>
</file>

<file path=ppt/slides/_rels/slide2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6.xml"/><Relationship Id="rId1" Type="http://schemas.openxmlformats.org/officeDocument/2006/relationships/slideLayout" Target="../slideLayouts/slideLayout4.xml"/><Relationship Id="rId4" Type="http://schemas.openxmlformats.org/officeDocument/2006/relationships/image" Target="../media/image174.png"/></Relationships>
</file>

<file path=ppt/slides/_rels/slide2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7.xml"/><Relationship Id="rId1" Type="http://schemas.openxmlformats.org/officeDocument/2006/relationships/slideLayout" Target="../slideLayouts/slideLayout4.xml"/><Relationship Id="rId5" Type="http://schemas.openxmlformats.org/officeDocument/2006/relationships/image" Target="../media/image140.png"/><Relationship Id="rId4" Type="http://schemas.openxmlformats.org/officeDocument/2006/relationships/image" Target="../media/image17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8.xml"/><Relationship Id="rId1" Type="http://schemas.openxmlformats.org/officeDocument/2006/relationships/slideLayout" Target="../slideLayouts/slideLayout4.xml"/><Relationship Id="rId5" Type="http://schemas.openxmlformats.org/officeDocument/2006/relationships/image" Target="../media/image140.png"/><Relationship Id="rId4" Type="http://schemas.openxmlformats.org/officeDocument/2006/relationships/image" Target="../media/image176.png"/></Relationships>
</file>

<file path=ppt/slides/_rels/slide2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0.xml"/><Relationship Id="rId1" Type="http://schemas.openxmlformats.org/officeDocument/2006/relationships/slideLayout" Target="../slideLayouts/slideLayout4.xml"/><Relationship Id="rId4" Type="http://schemas.openxmlformats.org/officeDocument/2006/relationships/image" Target="../media/image177.png"/></Relationships>
</file>

<file path=ppt/slides/_rels/slide2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1.xml"/><Relationship Id="rId1" Type="http://schemas.openxmlformats.org/officeDocument/2006/relationships/slideLayout" Target="../slideLayouts/slideLayout4.xml"/><Relationship Id="rId4" Type="http://schemas.openxmlformats.org/officeDocument/2006/relationships/image" Target="../media/image178.png"/></Relationships>
</file>

<file path=ppt/slides/_rels/slide2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2.xml"/><Relationship Id="rId1" Type="http://schemas.openxmlformats.org/officeDocument/2006/relationships/slideLayout" Target="../slideLayouts/slideLayout4.xml"/><Relationship Id="rId4" Type="http://schemas.openxmlformats.org/officeDocument/2006/relationships/image" Target="../media/image179.png"/></Relationships>
</file>

<file path=ppt/slides/_rels/slide2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3.xml"/><Relationship Id="rId1" Type="http://schemas.openxmlformats.org/officeDocument/2006/relationships/slideLayout" Target="../slideLayouts/slideLayout4.xml"/><Relationship Id="rId4" Type="http://schemas.openxmlformats.org/officeDocument/2006/relationships/image" Target="../media/image180.png"/></Relationships>
</file>

<file path=ppt/slides/_rels/slide2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4.xml"/><Relationship Id="rId1" Type="http://schemas.openxmlformats.org/officeDocument/2006/relationships/slideLayout" Target="../slideLayouts/slideLayout4.xml"/><Relationship Id="rId6" Type="http://schemas.openxmlformats.org/officeDocument/2006/relationships/image" Target="../media/image182.png"/><Relationship Id="rId5" Type="http://schemas.openxmlformats.org/officeDocument/2006/relationships/image" Target="../media/image105.png"/><Relationship Id="rId4" Type="http://schemas.openxmlformats.org/officeDocument/2006/relationships/image" Target="../media/image181.png"/></Relationships>
</file>

<file path=ppt/slides/_rels/slide2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5.xml"/><Relationship Id="rId1" Type="http://schemas.openxmlformats.org/officeDocument/2006/relationships/slideLayout" Target="../slideLayouts/slideLayout4.xml"/><Relationship Id="rId4" Type="http://schemas.openxmlformats.org/officeDocument/2006/relationships/image" Target="../media/image183.png"/></Relationships>
</file>

<file path=ppt/slides/_rels/slide2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6.xml"/><Relationship Id="rId1" Type="http://schemas.openxmlformats.org/officeDocument/2006/relationships/slideLayout" Target="../slideLayouts/slideLayout4.xml"/><Relationship Id="rId4" Type="http://schemas.openxmlformats.org/officeDocument/2006/relationships/image" Target="../media/image184.png"/></Relationships>
</file>

<file path=ppt/slides/_rels/slide2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8.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86.png"/><Relationship Id="rId4" Type="http://schemas.openxmlformats.org/officeDocument/2006/relationships/image" Target="../media/image185.png"/></Relationships>
</file>

<file path=ppt/slides/_rels/slide2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9.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88.png"/><Relationship Id="rId4" Type="http://schemas.openxmlformats.org/officeDocument/2006/relationships/image" Target="../media/image187.png"/></Relationships>
</file>

<file path=ppt/slides/_rels/slide2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1.xml"/><Relationship Id="rId1" Type="http://schemas.openxmlformats.org/officeDocument/2006/relationships/slideLayout" Target="../slideLayouts/slideLayout4.xml"/><Relationship Id="rId5" Type="http://schemas.openxmlformats.org/officeDocument/2006/relationships/image" Target="../media/image190.png"/><Relationship Id="rId4" Type="http://schemas.openxmlformats.org/officeDocument/2006/relationships/image" Target="../media/image189.png"/></Relationships>
</file>

<file path=ppt/slides/_rels/slide2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2.xml"/><Relationship Id="rId1" Type="http://schemas.openxmlformats.org/officeDocument/2006/relationships/slideLayout" Target="../slideLayouts/slideLayout4.xml"/><Relationship Id="rId5" Type="http://schemas.openxmlformats.org/officeDocument/2006/relationships/image" Target="../media/image190.png"/><Relationship Id="rId4" Type="http://schemas.openxmlformats.org/officeDocument/2006/relationships/image" Target="../media/image191.png"/></Relationships>
</file>

<file path=ppt/slides/_rels/slide25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53.xml"/><Relationship Id="rId1" Type="http://schemas.openxmlformats.org/officeDocument/2006/relationships/slideLayout" Target="../slideLayouts/slideLayout4.xml"/><Relationship Id="rId5" Type="http://schemas.openxmlformats.org/officeDocument/2006/relationships/image" Target="../media/image190.png"/><Relationship Id="rId4" Type="http://schemas.openxmlformats.org/officeDocument/2006/relationships/image" Target="../media/image11.png"/></Relationships>
</file>

<file path=ppt/slides/_rels/slide2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4.xml"/><Relationship Id="rId1" Type="http://schemas.openxmlformats.org/officeDocument/2006/relationships/slideLayout" Target="../slideLayouts/slideLayout4.xml"/><Relationship Id="rId5" Type="http://schemas.openxmlformats.org/officeDocument/2006/relationships/image" Target="../media/image190.png"/><Relationship Id="rId4" Type="http://schemas.openxmlformats.org/officeDocument/2006/relationships/image" Target="../media/image193.png"/></Relationships>
</file>

<file path=ppt/slides/_rels/slide2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6.xml"/><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2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7.xml"/><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8.xml"/><Relationship Id="rId1" Type="http://schemas.openxmlformats.org/officeDocument/2006/relationships/slideLayout" Target="../slideLayouts/slideLayout4.xml"/><Relationship Id="rId4" Type="http://schemas.openxmlformats.org/officeDocument/2006/relationships/image" Target="../media/image195.png"/></Relationships>
</file>

<file path=ppt/slides/_rels/slide2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9.xml"/><Relationship Id="rId1" Type="http://schemas.openxmlformats.org/officeDocument/2006/relationships/slideLayout" Target="../slideLayouts/slideLayout4.xml"/><Relationship Id="rId4" Type="http://schemas.openxmlformats.org/officeDocument/2006/relationships/image" Target="../media/image196.png"/></Relationships>
</file>

<file path=ppt/slides/_rels/slide2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0.xml"/><Relationship Id="rId1" Type="http://schemas.openxmlformats.org/officeDocument/2006/relationships/slideLayout" Target="../slideLayouts/slideLayout4.xml"/><Relationship Id="rId4" Type="http://schemas.openxmlformats.org/officeDocument/2006/relationships/image" Target="../media/image197.png"/></Relationships>
</file>

<file path=ppt/slides/_rels/slide2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1.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99.png"/><Relationship Id="rId4" Type="http://schemas.openxmlformats.org/officeDocument/2006/relationships/image" Target="../media/image198.png"/></Relationships>
</file>

<file path=ppt/slides/_rels/slide2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2.xml"/><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2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3.xml"/><Relationship Id="rId1" Type="http://schemas.openxmlformats.org/officeDocument/2006/relationships/slideLayout" Target="../slideLayouts/slideLayout4.xml"/><Relationship Id="rId4" Type="http://schemas.openxmlformats.org/officeDocument/2006/relationships/image" Target="../media/image201.png"/></Relationships>
</file>

<file path=ppt/slides/_rels/slide26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6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5.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2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6.xml"/><Relationship Id="rId1" Type="http://schemas.openxmlformats.org/officeDocument/2006/relationships/slideLayout" Target="../slideLayouts/slideLayout4.xml"/><Relationship Id="rId4" Type="http://schemas.openxmlformats.org/officeDocument/2006/relationships/image" Target="../media/image204.png"/></Relationships>
</file>

<file path=ppt/slides/_rels/slide2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7.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205.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8.xml"/><Relationship Id="rId1" Type="http://schemas.openxmlformats.org/officeDocument/2006/relationships/slideLayout" Target="../slideLayouts/slideLayout4.xml"/><Relationship Id="rId4" Type="http://schemas.openxmlformats.org/officeDocument/2006/relationships/image" Target="../media/image206.png"/></Relationships>
</file>

<file path=ppt/slides/_rels/slide27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9.xml"/><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45.png"/></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11.png"/></Relationships>
</file>

<file path=ppt/slides/_rels/slide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iCiel Samsung Sharp Sans Regula" pitchFamily="2" charset="0"/>
                <a:ea typeface="iCiel Samsung Sharp Sans Regula" pitchFamily="2" charset="0"/>
                <a:cs typeface="iCiel Samsung Sharp Sans Regula" pitchFamily="2" charset="0"/>
              </a:rPr>
              <a:t>Samsung </a:t>
            </a:r>
          </a:p>
          <a:p>
            <a:pPr defTabSz="914400" latinLnBrk="1">
              <a:defRPr/>
            </a:pPr>
            <a:r>
              <a:rPr lang="en-US" altLang="ko-KR" sz="4800" dirty="0">
                <a:solidFill>
                  <a:schemeClr val="tx1"/>
                </a:solidFill>
                <a:latin typeface="iCiel Samsung Sharp Sans Regula" pitchFamily="2" charset="0"/>
                <a:ea typeface="iCiel Samsung Sharp Sans Regula" pitchFamily="2" charset="0"/>
                <a:cs typeface="iCiel Samsung Sharp Sans Regula" pitchFamily="2" charset="0"/>
              </a:rPr>
              <a:t>Innovation </a:t>
            </a:r>
          </a:p>
          <a:p>
            <a:pPr defTabSz="914400" latinLnBrk="1">
              <a:defRPr/>
            </a:pPr>
            <a:r>
              <a:rPr lang="en-US" altLang="ko-KR" sz="4800" dirty="0">
                <a:solidFill>
                  <a:schemeClr val="tx1"/>
                </a:solidFill>
                <a:latin typeface="iCiel Samsung Sharp Sans Regula" pitchFamily="2" charset="0"/>
                <a:ea typeface="iCiel Samsung Sharp Sans Regula" pitchFamily="2" charset="0"/>
                <a:cs typeface="iCiel Samsung Sharp Sans Regula" pitchFamily="2" charset="0"/>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ko-KR" altLang="en-US" sz="2400" dirty="0">
                <a:solidFill>
                  <a:srgbClr val="1428A0"/>
                </a:solidFill>
                <a:latin typeface="iCiel Samsung Sharp Sans Bold" pitchFamily="2" charset="0"/>
                <a:cs typeface="iCiel Samsung Sharp Sans Bold" pitchFamily="2" charset="0"/>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868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Tìm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hiểu</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Mạng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3740912" cy="176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1.2.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Thiết</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bị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Chuyển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đổi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Phương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của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ko-KR" altLang="en-US" dirty="0">
              <a:solidFill>
                <a:schemeClr val="bg1">
                  <a:lumMod val="65000"/>
                </a:schemeClr>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2E7E222D-FE82-4F2C-984B-EA54E636054B}"/>
              </a:ext>
            </a:extLst>
          </p:cNvPr>
          <p:cNvSpPr/>
          <p:nvPr/>
        </p:nvSpPr>
        <p:spPr>
          <a:xfrm>
            <a:off x="5107800" y="4003778"/>
            <a:ext cx="3877703" cy="13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1.5. </a:t>
            </a:r>
            <a:r>
              <a:rPr lang="vi-VN" dirty="0">
                <a:solidFill>
                  <a:schemeClr val="bg1">
                    <a:lumMod val="65000"/>
                  </a:schemeClr>
                </a:solidFill>
                <a:latin typeface="SamsungOne-400" panose="020B0503030303020204" pitchFamily="34" charset="0"/>
                <a:ea typeface="SamsungOne-400" panose="020B0503030303020204" pitchFamily="34" charset="0"/>
              </a:rPr>
              <a:t>Phân loại và Tính năng của giao tiếp có dây</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Cấu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trúc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liên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1.7.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ko-KR" altLang="en-US"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9471046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5B985FDC-1853-4F68-A3BD-CE1B9A0CED64}"/>
              </a:ext>
            </a:extLst>
          </p:cNvPr>
          <p:cNvSpPr/>
          <p:nvPr/>
        </p:nvSpPr>
        <p:spPr>
          <a:xfrm>
            <a:off x="580388" y="352535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Kết nối bằng đối tượng khách MQTT</a:t>
            </a:r>
          </a:p>
        </p:txBody>
      </p:sp>
      <p:sp>
        <p:nvSpPr>
          <p:cNvPr id="18" name="직사각형 17">
            <a:extLst>
              <a:ext uri="{FF2B5EF4-FFF2-40B4-BE49-F238E27FC236}">
                <a16:creationId xmlns:a16="http://schemas.microsoft.com/office/drawing/2014/main" id="{33A9B4F6-96B5-4880-A946-60829BF8806F}"/>
              </a:ext>
            </a:extLst>
          </p:cNvPr>
          <p:cNvSpPr/>
          <p:nvPr/>
        </p:nvSpPr>
        <p:spPr>
          <a:xfrm>
            <a:off x="580388" y="2824791"/>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Tạo đối tượng máy khách MQTT.</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Sử dụng thư viện API của MQTT bằng Ruby</a:t>
            </a:r>
          </a:p>
        </p:txBody>
      </p:sp>
      <p:sp>
        <p:nvSpPr>
          <p:cNvPr id="29" name="직사각형 28">
            <a:extLst>
              <a:ext uri="{FF2B5EF4-FFF2-40B4-BE49-F238E27FC236}">
                <a16:creationId xmlns:a16="http://schemas.microsoft.com/office/drawing/2014/main" id="{978CF019-3A13-4782-82BE-A4302352A3EF}"/>
              </a:ext>
            </a:extLst>
          </p:cNvPr>
          <p:cNvSpPr/>
          <p:nvPr/>
        </p:nvSpPr>
        <p:spPr>
          <a:xfrm>
            <a:off x="712182" y="2174873"/>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require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rubygems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require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mqtt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Load the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mqtt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library from the line of code</a:t>
            </a:r>
          </a:p>
        </p:txBody>
      </p:sp>
      <p:sp>
        <p:nvSpPr>
          <p:cNvPr id="51" name="직사각형 50">
            <a:extLst>
              <a:ext uri="{FF2B5EF4-FFF2-40B4-BE49-F238E27FC236}">
                <a16:creationId xmlns:a16="http://schemas.microsoft.com/office/drawing/2014/main" id="{2427909B-2937-4533-9B97-B317E21363FC}"/>
              </a:ext>
            </a:extLst>
          </p:cNvPr>
          <p:cNvSpPr/>
          <p:nvPr/>
        </p:nvSpPr>
        <p:spPr>
          <a:xfrm>
            <a:off x="712182" y="307022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mqtt = MQTT::Client.new (‘Địa chỉ IP của broker MQTT’)</a:t>
            </a:r>
          </a:p>
        </p:txBody>
      </p:sp>
      <p:sp>
        <p:nvSpPr>
          <p:cNvPr id="55" name="직사각형 54">
            <a:extLst>
              <a:ext uri="{FF2B5EF4-FFF2-40B4-BE49-F238E27FC236}">
                <a16:creationId xmlns:a16="http://schemas.microsoft.com/office/drawing/2014/main" id="{CCAEA139-B577-40BE-A206-B8A0C1FBBA5B}"/>
              </a:ext>
            </a:extLst>
          </p:cNvPr>
          <p:cNvSpPr/>
          <p:nvPr/>
        </p:nvSpPr>
        <p:spPr>
          <a:xfrm>
            <a:off x="712182" y="3764411"/>
            <a:ext cx="8487381"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mqtt.connect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('test.mosquitto.org') do |client|</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perform operations</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end</a:t>
            </a:r>
          </a:p>
        </p:txBody>
      </p:sp>
      <p:sp>
        <p:nvSpPr>
          <p:cNvPr id="17" name="직사각형 16">
            <a:extLst>
              <a:ext uri="{FF2B5EF4-FFF2-40B4-BE49-F238E27FC236}">
                <a16:creationId xmlns:a16="http://schemas.microsoft.com/office/drawing/2014/main" id="{12132A49-788F-4F94-92B3-79601C316137}"/>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Khai báo thư viện API</a:t>
            </a:r>
          </a:p>
        </p:txBody>
      </p:sp>
    </p:spTree>
    <p:extLst>
      <p:ext uri="{BB962C8B-B14F-4D97-AF65-F5344CB8AC3E}">
        <p14:creationId xmlns:p14="http://schemas.microsoft.com/office/powerpoint/2010/main" val="1241601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307DDBE3-F16B-4DA8-B6AF-0107B2F896F8}"/>
              </a:ext>
            </a:extLst>
          </p:cNvPr>
          <p:cNvSpPr/>
          <p:nvPr/>
        </p:nvSpPr>
        <p:spPr>
          <a:xfrm>
            <a:off x="580388" y="3536722"/>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chúng</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9" name="직사각형 28">
            <a:extLst>
              <a:ext uri="{FF2B5EF4-FFF2-40B4-BE49-F238E27FC236}">
                <a16:creationId xmlns:a16="http://schemas.microsoft.com/office/drawing/2014/main" id="{978CF019-3A13-4782-82BE-A4302352A3EF}"/>
              </a:ext>
            </a:extLst>
          </p:cNvPr>
          <p:cNvSpPr/>
          <p:nvPr/>
        </p:nvSpPr>
        <p:spPr>
          <a:xfrm>
            <a:off x="712182" y="1759881"/>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client.publish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topic, payload</a:t>
            </a:r>
          </a:p>
        </p:txBody>
      </p:sp>
      <p:grpSp>
        <p:nvGrpSpPr>
          <p:cNvPr id="2" name="그룹 1">
            <a:extLst>
              <a:ext uri="{FF2B5EF4-FFF2-40B4-BE49-F238E27FC236}">
                <a16:creationId xmlns:a16="http://schemas.microsoft.com/office/drawing/2014/main" id="{3FB846D9-1784-4504-AD11-5F206BCA59CA}"/>
              </a:ext>
            </a:extLst>
          </p:cNvPr>
          <p:cNvGrpSpPr/>
          <p:nvPr/>
        </p:nvGrpSpPr>
        <p:grpSpPr>
          <a:xfrm>
            <a:off x="580388" y="2262835"/>
            <a:ext cx="8619175" cy="1166165"/>
            <a:chOff x="580388" y="2363587"/>
            <a:chExt cx="8619175" cy="1166165"/>
          </a:xfrm>
        </p:grpSpPr>
        <p:sp>
          <p:nvSpPr>
            <p:cNvPr id="17" name="직사각형 16">
              <a:extLst>
                <a:ext uri="{FF2B5EF4-FFF2-40B4-BE49-F238E27FC236}">
                  <a16:creationId xmlns:a16="http://schemas.microsoft.com/office/drawing/2014/main" id="{AE4992C1-3363-4D1A-87ED-23CE8CD45153}"/>
                </a:ext>
              </a:extLst>
            </p:cNvPr>
            <p:cNvSpPr/>
            <p:nvPr/>
          </p:nvSpPr>
          <p:spPr>
            <a:xfrm>
              <a:off x="580388" y="23635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dõi</a:t>
              </a:r>
              <a:r>
                <a:rPr lang="en-US" altLang="ko-KR" sz="1400" dirty="0">
                  <a:solidFill>
                    <a:schemeClr val="tx1"/>
                  </a:solidFill>
                  <a:latin typeface="SamsungOne-400" panose="020B0503030303020204" pitchFamily="34" charset="0"/>
                  <a:ea typeface="SamsungOne-400" panose="020B0503030303020204" pitchFamily="34" charset="0"/>
                </a:rPr>
                <a:t> API: </a:t>
              </a: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đăng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dõi</a:t>
              </a:r>
              <a:r>
                <a:rPr lang="en-US" altLang="ko-KR" sz="1400" dirty="0">
                  <a:solidFill>
                    <a:schemeClr val="tx1"/>
                  </a:solidFill>
                  <a:latin typeface="SamsungOne-400" panose="020B0503030303020204" pitchFamily="34" charset="0"/>
                  <a:ea typeface="SamsungOne-400" panose="020B0503030303020204" pitchFamily="34" charset="0"/>
                </a:rPr>
                <a:t> là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1" name="직사각형 50">
              <a:extLst>
                <a:ext uri="{FF2B5EF4-FFF2-40B4-BE49-F238E27FC236}">
                  <a16:creationId xmlns:a16="http://schemas.microsoft.com/office/drawing/2014/main" id="{2427909B-2937-4533-9B97-B317E21363FC}"/>
                </a:ext>
              </a:extLst>
            </p:cNvPr>
            <p:cNvSpPr/>
            <p:nvPr/>
          </p:nvSpPr>
          <p:spPr>
            <a:xfrm>
              <a:off x="712182" y="2579031"/>
              <a:ext cx="8487381"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client.subscribe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('topic1‘)</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client.subscribe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('topic1', 'topic2')</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client.subscribe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('foo/#’)</a:t>
              </a:r>
            </a:p>
          </p:txBody>
        </p:sp>
      </p:grpSp>
      <p:sp>
        <p:nvSpPr>
          <p:cNvPr id="15" name="직사각형 14">
            <a:extLst>
              <a:ext uri="{FF2B5EF4-FFF2-40B4-BE49-F238E27FC236}">
                <a16:creationId xmlns:a16="http://schemas.microsoft.com/office/drawing/2014/main" id="{DC31907D-79CF-4772-8077-8C1351406781}"/>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API: </a:t>
            </a: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điệp</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xuất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207101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C7305F54-9CDA-4A6B-8B33-5D7BB1F749FC}"/>
              </a:ext>
            </a:extLst>
          </p:cNvPr>
          <p:cNvSpPr/>
          <p:nvPr/>
        </p:nvSpPr>
        <p:spPr>
          <a:xfrm>
            <a:off x="5217058" y="1921113"/>
            <a:ext cx="4230155" cy="1805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Mã nguồn chương trình trò chuyện MQTT</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Tin </a:t>
            </a:r>
            <a:r>
              <a:rPr lang="en-US" altLang="ko-KR" sz="1400" dirty="0" err="1">
                <a:solidFill>
                  <a:schemeClr val="tx1"/>
                </a:solidFill>
                <a:latin typeface="SamsungOne-400" panose="020B0503030303020204" pitchFamily="34" charset="0"/>
                <a:ea typeface="SamsungOne-400" panose="020B0503030303020204" pitchFamily="34" charset="0"/>
              </a:rPr>
              <a:t>nhắn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khai</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nhắn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Nói </a:t>
            </a:r>
            <a:r>
              <a:rPr lang="en-US" altLang="ko-KR" sz="1400" dirty="0" err="1">
                <a:solidFill>
                  <a:schemeClr val="tx1"/>
                </a:solidFill>
                <a:latin typeface="SamsungOne-400" panose="020B0503030303020204" pitchFamily="34" charset="0"/>
                <a:ea typeface="SamsungOne-400" panose="020B0503030303020204" pitchFamily="34" charset="0"/>
              </a:rPr>
              <a:t>chuyện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riêng</a:t>
            </a:r>
            <a:r>
              <a:rPr lang="en-US" altLang="ko-KR" sz="1400" dirty="0">
                <a:solidFill>
                  <a:schemeClr val="tx1"/>
                </a:solidFill>
                <a:latin typeface="SamsungOne-400" panose="020B0503030303020204" pitchFamily="34" charset="0"/>
                <a:ea typeface="SamsungOne-400" panose="020B0503030303020204" pitchFamily="34" charset="0"/>
              </a:rPr>
              <a:t>: \ w </a:t>
            </a:r>
            <a:r>
              <a:rPr lang="en-US" altLang="ko-KR" sz="1400" dirty="0" err="1">
                <a:solidFill>
                  <a:schemeClr val="tx1"/>
                </a:solidFill>
                <a:latin typeface="SamsungOne-400" panose="020B0503030303020204" pitchFamily="34" charset="0"/>
                <a:ea typeface="SamsungOne-400" panose="020B0503030303020204" pitchFamily="34" charset="0"/>
              </a:rPr>
              <a:t>usr_name</a:t>
            </a:r>
            <a:r>
              <a:rPr lang="en-US" altLang="ko-KR" sz="1400" dirty="0">
                <a:solidFill>
                  <a:schemeClr val="tx1"/>
                </a:solidFill>
                <a:latin typeface="SamsungOne-400" panose="020B0503030303020204" pitchFamily="34" charset="0"/>
                <a:ea typeface="SamsungOne-400" panose="020B0503030303020204" pitchFamily="34" charset="0"/>
              </a:rPr>
              <a:t> message</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Thoát</a:t>
            </a:r>
            <a:r>
              <a:rPr lang="en-US" altLang="ko-KR" sz="1400" dirty="0">
                <a:solidFill>
                  <a:schemeClr val="tx1"/>
                </a:solidFill>
                <a:latin typeface="SamsungOne-400" panose="020B0503030303020204" pitchFamily="34" charset="0"/>
                <a:ea typeface="SamsungOne-400" panose="020B0503030303020204" pitchFamily="34" charset="0"/>
              </a:rPr>
              <a:t>: \ q message</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Chạy phương thức: </a:t>
            </a:r>
            <a:br>
              <a:rPr lang="vi-VN" altLang="ko-KR" sz="1400" dirty="0">
                <a:solidFill>
                  <a:schemeClr val="tx1"/>
                </a:solidFill>
                <a:latin typeface="SamsungOne-400" panose="020B0503030303020204" pitchFamily="34" charset="0"/>
                <a:ea typeface="SamsungOne-400" panose="020B0503030303020204" pitchFamily="34" charset="0"/>
              </a:rPr>
            </a:br>
            <a:r>
              <a:rPr lang="vi-VN" altLang="ko-KR" sz="1400" dirty="0">
                <a:solidFill>
                  <a:schemeClr val="tx1"/>
                </a:solidFill>
                <a:latin typeface="SamsungOne-400" panose="020B0503030303020204" pitchFamily="34" charset="0"/>
                <a:ea typeface="SamsungOne-400" panose="020B0503030303020204" pitchFamily="34" charset="0"/>
              </a:rPr>
              <a:t>ruby Chat_Example.rb username</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Mẫu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code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triển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khai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MQTT</a:t>
            </a:r>
          </a:p>
        </p:txBody>
      </p:sp>
      <p:pic>
        <p:nvPicPr>
          <p:cNvPr id="9" name="그림 8">
            <a:extLst>
              <a:ext uri="{FF2B5EF4-FFF2-40B4-BE49-F238E27FC236}">
                <a16:creationId xmlns:a16="http://schemas.microsoft.com/office/drawing/2014/main" id="{1F11AF24-5D0D-4AE9-88FB-F1FC5F8033C7}"/>
              </a:ext>
            </a:extLst>
          </p:cNvPr>
          <p:cNvPicPr>
            <a:picLocks noChangeAspect="1"/>
          </p:cNvPicPr>
          <p:nvPr/>
        </p:nvPicPr>
        <p:blipFill rotWithShape="1">
          <a:blip r:embed="rId4"/>
          <a:srcRect l="15148" t="4543" r="49818" b="40706"/>
          <a:stretch/>
        </p:blipFill>
        <p:spPr>
          <a:xfrm>
            <a:off x="449998" y="1876425"/>
            <a:ext cx="4584850" cy="4478261"/>
          </a:xfrm>
          <a:prstGeom prst="rect">
            <a:avLst/>
          </a:prstGeom>
        </p:spPr>
      </p:pic>
    </p:spTree>
    <p:extLst>
      <p:ext uri="{BB962C8B-B14F-4D97-AF65-F5344CB8AC3E}">
        <p14:creationId xmlns:p14="http://schemas.microsoft.com/office/powerpoint/2010/main" val="25806921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Kết quả chạy Chương trình trò chuyện MQTT bằng Ruby</a:t>
            </a:r>
          </a:p>
        </p:txBody>
      </p:sp>
      <p:sp>
        <p:nvSpPr>
          <p:cNvPr id="11" name="TextBox 10">
            <a:extLst>
              <a:ext uri="{FF2B5EF4-FFF2-40B4-BE49-F238E27FC236}">
                <a16:creationId xmlns:a16="http://schemas.microsoft.com/office/drawing/2014/main" id="{2553517B-F8CF-4CDE-BE90-726391872F15}"/>
              </a:ext>
            </a:extLst>
          </p:cNvPr>
          <p:cNvSpPr txBox="1"/>
          <p:nvPr/>
        </p:nvSpPr>
        <p:spPr>
          <a:xfrm>
            <a:off x="449998" y="1878020"/>
            <a:ext cx="8696046" cy="523220"/>
          </a:xfrm>
          <a:prstGeom prst="rect">
            <a:avLst/>
          </a:prstGeom>
          <a:noFill/>
        </p:spPr>
        <p:txBody>
          <a:bodyPr wrap="square">
            <a:spAutoFit/>
          </a:bodyPr>
          <a:lstStyle/>
          <a:p>
            <a:pPr marL="115888" indent="-115888">
              <a:spcAft>
                <a:spcPts val="1000"/>
              </a:spcAft>
              <a:buSzPct val="120000"/>
              <a:buBlip>
                <a:blip r:embed="rId3"/>
              </a:buBlip>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Mở hai cửa sổ như hình bên dưới và đổi tên thành chat. Bạn có thể thấy rằng cuộc trò chuyện đang diễn ra thông qua MQTT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Broker</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25894D74-6E85-49DA-9599-80C0365A008E}"/>
              </a:ext>
            </a:extLst>
          </p:cNvPr>
          <p:cNvGrpSpPr/>
          <p:nvPr/>
        </p:nvGrpSpPr>
        <p:grpSpPr>
          <a:xfrm>
            <a:off x="472954" y="2534826"/>
            <a:ext cx="9030952" cy="3027774"/>
            <a:chOff x="580387" y="2702757"/>
            <a:chExt cx="8491894" cy="2847046"/>
          </a:xfrm>
        </p:grpSpPr>
        <p:pic>
          <p:nvPicPr>
            <p:cNvPr id="12" name="그림 11">
              <a:extLst>
                <a:ext uri="{FF2B5EF4-FFF2-40B4-BE49-F238E27FC236}">
                  <a16:creationId xmlns:a16="http://schemas.microsoft.com/office/drawing/2014/main" id="{222714BA-69F4-41D3-825A-65249E8D7EE9}"/>
                </a:ext>
              </a:extLst>
            </p:cNvPr>
            <p:cNvPicPr>
              <a:picLocks noChangeAspect="1"/>
            </p:cNvPicPr>
            <p:nvPr/>
          </p:nvPicPr>
          <p:blipFill>
            <a:blip r:embed="rId4"/>
            <a:stretch>
              <a:fillRect/>
            </a:stretch>
          </p:blipFill>
          <p:spPr>
            <a:xfrm>
              <a:off x="580387" y="2702757"/>
              <a:ext cx="4182307" cy="2847046"/>
            </a:xfrm>
            <a:prstGeom prst="rect">
              <a:avLst/>
            </a:prstGeom>
          </p:spPr>
        </p:pic>
        <p:pic>
          <p:nvPicPr>
            <p:cNvPr id="13" name="그림 12">
              <a:extLst>
                <a:ext uri="{FF2B5EF4-FFF2-40B4-BE49-F238E27FC236}">
                  <a16:creationId xmlns:a16="http://schemas.microsoft.com/office/drawing/2014/main" id="{AF9B334C-8C84-441D-A396-08868EDBD988}"/>
                </a:ext>
              </a:extLst>
            </p:cNvPr>
            <p:cNvPicPr>
              <a:picLocks noChangeAspect="1"/>
            </p:cNvPicPr>
            <p:nvPr/>
          </p:nvPicPr>
          <p:blipFill>
            <a:blip r:embed="rId5"/>
            <a:stretch>
              <a:fillRect/>
            </a:stretch>
          </p:blipFill>
          <p:spPr>
            <a:xfrm>
              <a:off x="4889974" y="2702757"/>
              <a:ext cx="4182307" cy="2847046"/>
            </a:xfrm>
            <a:prstGeom prst="rect">
              <a:avLst/>
            </a:prstGeom>
          </p:spPr>
        </p:pic>
        <p:sp>
          <p:nvSpPr>
            <p:cNvPr id="15" name="직사각형 14">
              <a:extLst>
                <a:ext uri="{FF2B5EF4-FFF2-40B4-BE49-F238E27FC236}">
                  <a16:creationId xmlns:a16="http://schemas.microsoft.com/office/drawing/2014/main" id="{17452986-3ABC-4016-9295-55413F3B2EB1}"/>
                </a:ext>
              </a:extLst>
            </p:cNvPr>
            <p:cNvSpPr/>
            <p:nvPr/>
          </p:nvSpPr>
          <p:spPr>
            <a:xfrm>
              <a:off x="592442" y="2921085"/>
              <a:ext cx="2095811" cy="163825"/>
            </a:xfrm>
            <a:prstGeom prst="rect">
              <a:avLst/>
            </a:prstGeom>
            <a:noFill/>
            <a:ln w="28575">
              <a:solidFill>
                <a:srgbClr val="D295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E43A435F-3317-46EB-88CB-F2A7435FBA4A}"/>
                </a:ext>
              </a:extLst>
            </p:cNvPr>
            <p:cNvSpPr/>
            <p:nvPr/>
          </p:nvSpPr>
          <p:spPr>
            <a:xfrm>
              <a:off x="4891540" y="2921084"/>
              <a:ext cx="2122679" cy="174650"/>
            </a:xfrm>
            <a:prstGeom prst="rect">
              <a:avLst/>
            </a:prstGeom>
            <a:noFill/>
            <a:ln w="28575">
              <a:solidFill>
                <a:srgbClr val="D295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0CA8904F-D016-409A-BC8F-604AB63ECA31}"/>
                </a:ext>
              </a:extLst>
            </p:cNvPr>
            <p:cNvPicPr>
              <a:picLocks noChangeAspect="1"/>
            </p:cNvPicPr>
            <p:nvPr/>
          </p:nvPicPr>
          <p:blipFill rotWithShape="1">
            <a:blip r:embed="rId5"/>
            <a:srcRect l="358" t="7511" r="50173" b="86355"/>
            <a:stretch/>
          </p:blipFill>
          <p:spPr>
            <a:xfrm>
              <a:off x="5187975" y="3802839"/>
              <a:ext cx="3612778" cy="304975"/>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21" name="그림 20">
              <a:extLst>
                <a:ext uri="{FF2B5EF4-FFF2-40B4-BE49-F238E27FC236}">
                  <a16:creationId xmlns:a16="http://schemas.microsoft.com/office/drawing/2014/main" id="{51693A4E-B245-4A97-9A61-BA42DB2C730A}"/>
                </a:ext>
              </a:extLst>
            </p:cNvPr>
            <p:cNvPicPr>
              <a:picLocks noChangeAspect="1"/>
            </p:cNvPicPr>
            <p:nvPr/>
          </p:nvPicPr>
          <p:blipFill rotWithShape="1">
            <a:blip r:embed="rId4"/>
            <a:srcRect l="288" t="7935" r="49600" b="86512"/>
            <a:stretch/>
          </p:blipFill>
          <p:spPr>
            <a:xfrm>
              <a:off x="736340" y="3830164"/>
              <a:ext cx="3877550" cy="292497"/>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grpSp>
      <p:pic>
        <p:nvPicPr>
          <p:cNvPr id="20" name="그림 19">
            <a:extLst>
              <a:ext uri="{FF2B5EF4-FFF2-40B4-BE49-F238E27FC236}">
                <a16:creationId xmlns:a16="http://schemas.microsoft.com/office/drawing/2014/main" id="{1F0634FA-24E9-4D4B-82BE-E364540D7BAB}"/>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flipV="1">
            <a:off x="6307897" y="2933767"/>
            <a:ext cx="461205" cy="385628"/>
          </a:xfrm>
          <a:prstGeom prst="rect">
            <a:avLst/>
          </a:prstGeom>
        </p:spPr>
      </p:pic>
      <p:pic>
        <p:nvPicPr>
          <p:cNvPr id="24" name="그림 23">
            <a:extLst>
              <a:ext uri="{FF2B5EF4-FFF2-40B4-BE49-F238E27FC236}">
                <a16:creationId xmlns:a16="http://schemas.microsoft.com/office/drawing/2014/main" id="{7CB363E9-02E2-41EC-9E1C-A9B3BFC453A9}"/>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flipV="1">
            <a:off x="1860100" y="2941499"/>
            <a:ext cx="461205" cy="385628"/>
          </a:xfrm>
          <a:prstGeom prst="rect">
            <a:avLst/>
          </a:prstGeom>
        </p:spPr>
      </p:pic>
    </p:spTree>
    <p:extLst>
      <p:ext uri="{BB962C8B-B14F-4D97-AF65-F5344CB8AC3E}">
        <p14:creationId xmlns:p14="http://schemas.microsoft.com/office/powerpoint/2010/main" val="11020254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1800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Raspberry pi: Cấu hình chương trình trò chuyện MQTT </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4" name="직사각형 23">
            <a:extLst>
              <a:ext uri="{FF2B5EF4-FFF2-40B4-BE49-F238E27FC236}">
                <a16:creationId xmlns:a16="http://schemas.microsoft.com/office/drawing/2014/main" id="{A4BC58B4-EC30-42F8-9A1B-C464597E2926}"/>
              </a:ext>
            </a:extLst>
          </p:cNvPr>
          <p:cNvSpPr/>
          <p:nvPr/>
        </p:nvSpPr>
        <p:spPr>
          <a:xfrm>
            <a:off x="712182" y="2566408"/>
            <a:ext cx="630145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Trước khi thay đổi: mqtt = MQTT::Client.new('localhost’)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khi thay đổi: mqtt = MQTT::Client.new('mosquitto server ip')</a:t>
            </a:r>
          </a:p>
        </p:txBody>
      </p:sp>
      <p:grpSp>
        <p:nvGrpSpPr>
          <p:cNvPr id="25" name="그룹 24">
            <a:extLst>
              <a:ext uri="{FF2B5EF4-FFF2-40B4-BE49-F238E27FC236}">
                <a16:creationId xmlns:a16="http://schemas.microsoft.com/office/drawing/2014/main" id="{84E83107-272D-47A0-822E-2FB99C7DBF52}"/>
              </a:ext>
            </a:extLst>
          </p:cNvPr>
          <p:cNvGrpSpPr/>
          <p:nvPr/>
        </p:nvGrpSpPr>
        <p:grpSpPr>
          <a:xfrm>
            <a:off x="712182" y="3313685"/>
            <a:ext cx="6666518" cy="1815826"/>
            <a:chOff x="11484016" y="3909849"/>
            <a:chExt cx="6579911" cy="1792237"/>
          </a:xfrm>
        </p:grpSpPr>
        <p:pic>
          <p:nvPicPr>
            <p:cNvPr id="26" name="_x209305144" descr="EMB00001ea42ef6">
              <a:extLst>
                <a:ext uri="{FF2B5EF4-FFF2-40B4-BE49-F238E27FC236}">
                  <a16:creationId xmlns:a16="http://schemas.microsoft.com/office/drawing/2014/main" id="{77FA5E19-D241-4398-96C8-7C57FE59D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9034" r="60973" b="55481"/>
            <a:stretch>
              <a:fillRect/>
            </a:stretch>
          </p:blipFill>
          <p:spPr bwMode="auto">
            <a:xfrm>
              <a:off x="11484016" y="3909849"/>
              <a:ext cx="6579911" cy="1792237"/>
            </a:xfrm>
            <a:prstGeom prst="rect">
              <a:avLst/>
            </a:prstGeom>
            <a:noFill/>
            <a:extLst>
              <a:ext uri="{909E8E84-426E-40DD-AFC4-6F175D3DCCD1}">
                <a14:hiddenFill xmlns:a14="http://schemas.microsoft.com/office/drawing/2010/main">
                  <a:solidFill>
                    <a:srgbClr val="FFFFFF"/>
                  </a:solidFill>
                </a14:hiddenFill>
              </a:ext>
            </a:extLst>
          </p:spPr>
        </p:pic>
        <p:sp>
          <p:nvSpPr>
            <p:cNvPr id="27" name="직사각형 26">
              <a:extLst>
                <a:ext uri="{FF2B5EF4-FFF2-40B4-BE49-F238E27FC236}">
                  <a16:creationId xmlns:a16="http://schemas.microsoft.com/office/drawing/2014/main" id="{BCE53D99-BBA1-4D5F-99D1-BF9B969642BC}"/>
                </a:ext>
              </a:extLst>
            </p:cNvPr>
            <p:cNvSpPr/>
            <p:nvPr/>
          </p:nvSpPr>
          <p:spPr>
            <a:xfrm>
              <a:off x="12068823" y="3952711"/>
              <a:ext cx="2056991" cy="33881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dirty="0">
                  <a:ln>
                    <a:noFill/>
                  </a:ln>
                  <a:solidFill>
                    <a:prstClr val="white"/>
                  </a:solidFill>
                  <a:effectLst/>
                  <a:uLnTx/>
                  <a:uFillTx/>
                  <a:latin typeface="SamsungOne-400" pitchFamily="34" charset="0"/>
                  <a:ea typeface="SamsungOne-400" pitchFamily="34" charset="0"/>
                </a:rPr>
                <a:t># Username</a:t>
              </a:r>
              <a:endParaRPr kumimoji="1" lang="ko-KR" altLang="en-US" sz="1400" b="0" i="0" u="none" strike="noStrike" kern="1200" cap="none" spc="0" normalizeH="0" baseline="0" noProof="0" dirty="0">
                <a:ln>
                  <a:noFill/>
                </a:ln>
                <a:solidFill>
                  <a:prstClr val="white"/>
                </a:solidFill>
                <a:effectLst/>
                <a:uLnTx/>
                <a:uFillTx/>
                <a:latin typeface="SamsungOne-400" pitchFamily="34" charset="0"/>
                <a:ea typeface="맑은 고딕" panose="020B0503020000020004" pitchFamily="50" charset="-127"/>
              </a:endParaRPr>
            </a:p>
          </p:txBody>
        </p:sp>
        <p:sp>
          <p:nvSpPr>
            <p:cNvPr id="28" name="직사각형 27">
              <a:extLst>
                <a:ext uri="{FF2B5EF4-FFF2-40B4-BE49-F238E27FC236}">
                  <a16:creationId xmlns:a16="http://schemas.microsoft.com/office/drawing/2014/main" id="{8119FEB3-FD97-4408-BD27-1B90055AA453}"/>
                </a:ext>
              </a:extLst>
            </p:cNvPr>
            <p:cNvSpPr/>
            <p:nvPr/>
          </p:nvSpPr>
          <p:spPr>
            <a:xfrm>
              <a:off x="12165782" y="4738714"/>
              <a:ext cx="3738590" cy="291393"/>
            </a:xfrm>
            <a:prstGeom prst="rect">
              <a:avLst/>
            </a:prstGeom>
            <a:solidFill>
              <a:srgbClr val="264F78"/>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scene3d>
                <a:camera prst="orthographicFront"/>
                <a:lightRig rig="threePt" dir="t"/>
              </a:scene3d>
              <a:sp3d>
                <a:bevelT w="0" h="6350"/>
              </a:sp3d>
            </a:bodyPr>
            <a:lstStyle/>
            <a:p>
              <a:pPr marL="0" marR="0" lvl="0" indent="0" defTabSz="914400" rtl="0" eaLnBrk="1" fontAlgn="base" latinLnBrk="1" hangingPunct="1">
                <a:lnSpc>
                  <a:spcPct val="100000"/>
                </a:lnSpc>
                <a:spcBef>
                  <a:spcPct val="0"/>
                </a:spcBef>
                <a:spcAft>
                  <a:spcPct val="0"/>
                </a:spcAft>
                <a:buClrTx/>
                <a:buSzTx/>
                <a:buFontTx/>
                <a:buNone/>
                <a:tabLst/>
                <a:defRPr/>
              </a:pPr>
              <a:r>
                <a:rPr kumimoji="1" lang="en-US" altLang="ko-KR" sz="1400" b="1" i="0" u="none" strike="noStrike" kern="1200" cap="none" spc="0" normalizeH="0" baseline="0" noProof="0" dirty="0">
                  <a:ln>
                    <a:noFill/>
                  </a:ln>
                  <a:solidFill>
                    <a:schemeClr val="bg1">
                      <a:lumMod val="95000"/>
                    </a:schemeClr>
                  </a:solidFill>
                  <a:effectLst/>
                  <a:uLnTx/>
                  <a:uFillTx/>
                  <a:latin typeface="SamsungOne-400" pitchFamily="34" charset="0"/>
                  <a:ea typeface="SamsungOne-400" pitchFamily="34" charset="0"/>
                </a:rPr>
                <a:t># connect to </a:t>
              </a:r>
              <a:r>
                <a:rPr kumimoji="1" lang="en-US" altLang="ko-KR" sz="1400" b="1" i="0" u="none" strike="noStrike" kern="1200" cap="none" spc="0" normalizeH="0" baseline="0" noProof="0" dirty="0" err="1">
                  <a:ln>
                    <a:noFill/>
                  </a:ln>
                  <a:solidFill>
                    <a:schemeClr val="bg1">
                      <a:lumMod val="95000"/>
                    </a:schemeClr>
                  </a:solidFill>
                  <a:effectLst/>
                  <a:uLnTx/>
                  <a:uFillTx/>
                  <a:latin typeface="SamsungOne-400" pitchFamily="34" charset="0"/>
                  <a:ea typeface="SamsungOne-400" pitchFamily="34" charset="0"/>
                </a:rPr>
                <a:t>mqtt</a:t>
              </a:r>
              <a:r>
                <a:rPr kumimoji="1" lang="en-US" altLang="ko-KR" sz="1400" b="1" i="0" u="none" strike="noStrike" kern="1200" cap="none" spc="0" normalizeH="0" baseline="0" noProof="0" dirty="0">
                  <a:ln>
                    <a:noFill/>
                  </a:ln>
                  <a:solidFill>
                    <a:schemeClr val="bg1">
                      <a:lumMod val="95000"/>
                    </a:schemeClr>
                  </a:solidFill>
                  <a:effectLst/>
                  <a:uLnTx/>
                  <a:uFillTx/>
                  <a:latin typeface="SamsungOne-400" pitchFamily="34" charset="0"/>
                  <a:ea typeface="SamsungOne-400" pitchFamily="34" charset="0"/>
                </a:rPr>
                <a:t> server in </a:t>
              </a:r>
              <a:r>
                <a:rPr kumimoji="1" lang="en-US" altLang="ko-KR" sz="1400" b="1" i="0" u="none" strike="noStrike" kern="1200" cap="none" spc="0" normalizeH="0" baseline="0" noProof="0" dirty="0" err="1">
                  <a:ln>
                    <a:noFill/>
                  </a:ln>
                  <a:solidFill>
                    <a:schemeClr val="bg1">
                      <a:lumMod val="95000"/>
                    </a:schemeClr>
                  </a:solidFill>
                  <a:effectLst/>
                  <a:uLnTx/>
                  <a:uFillTx/>
                  <a:latin typeface="SamsungOne-400" pitchFamily="34" charset="0"/>
                  <a:ea typeface="SamsungOne-400" pitchFamily="34" charset="0"/>
                </a:rPr>
                <a:t>localhost</a:t>
              </a:r>
              <a:endParaRPr kumimoji="1" lang="ko-KR" altLang="en-US" sz="1400" b="1" i="0" u="none" strike="noStrike" kern="1200" cap="none" spc="0" normalizeH="0" baseline="0" noProof="0" dirty="0">
                <a:ln>
                  <a:noFill/>
                </a:ln>
                <a:solidFill>
                  <a:schemeClr val="bg1">
                    <a:lumMod val="95000"/>
                  </a:schemeClr>
                </a:solidFill>
                <a:effectLst/>
                <a:uLnTx/>
                <a:uFillTx/>
                <a:latin typeface="SamsungOne-400" pitchFamily="34" charset="0"/>
                <a:ea typeface="맑은 고딕" panose="020B0503020000020004" pitchFamily="50" charset="-127"/>
              </a:endParaRPr>
            </a:p>
          </p:txBody>
        </p:sp>
      </p:grpSp>
      <p:sp>
        <p:nvSpPr>
          <p:cNvPr id="18" name="직사각형 17">
            <a:extLst>
              <a:ext uri="{FF2B5EF4-FFF2-40B4-BE49-F238E27FC236}">
                <a16:creationId xmlns:a16="http://schemas.microsoft.com/office/drawing/2014/main" id="{95A9CBAE-031A-4482-8E9A-0779C7B1690A}"/>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mosquitto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Windows</a:t>
            </a:r>
          </a:p>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Thay đổi mã nguồn mẫu của chương trình trò chuyện MQTT</a:t>
            </a:r>
          </a:p>
        </p:txBody>
      </p:sp>
    </p:spTree>
    <p:extLst>
      <p:ext uri="{BB962C8B-B14F-4D97-AF65-F5344CB8AC3E}">
        <p14:creationId xmlns:p14="http://schemas.microsoft.com/office/powerpoint/2010/main" val="6292071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2" name="그룹 1">
            <a:extLst>
              <a:ext uri="{FF2B5EF4-FFF2-40B4-BE49-F238E27FC236}">
                <a16:creationId xmlns:a16="http://schemas.microsoft.com/office/drawing/2014/main" id="{B877BEA0-19BE-4CD8-AC6B-2F5147346D62}"/>
              </a:ext>
            </a:extLst>
          </p:cNvPr>
          <p:cNvGrpSpPr/>
          <p:nvPr/>
        </p:nvGrpSpPr>
        <p:grpSpPr>
          <a:xfrm>
            <a:off x="565053" y="1872274"/>
            <a:ext cx="4401282" cy="2670614"/>
            <a:chOff x="1913824" y="2208518"/>
            <a:chExt cx="5464876" cy="3315982"/>
          </a:xfrm>
        </p:grpSpPr>
        <p:sp>
          <p:nvSpPr>
            <p:cNvPr id="14" name="직사각형 13">
              <a:extLst>
                <a:ext uri="{FF2B5EF4-FFF2-40B4-BE49-F238E27FC236}">
                  <a16:creationId xmlns:a16="http://schemas.microsoft.com/office/drawing/2014/main" id="{14E389FD-38EB-4E16-A8C6-E3CCFFDE3588}"/>
                </a:ext>
              </a:extLst>
            </p:cNvPr>
            <p:cNvSpPr/>
            <p:nvPr/>
          </p:nvSpPr>
          <p:spPr>
            <a:xfrm>
              <a:off x="1913824" y="2208518"/>
              <a:ext cx="5464876" cy="331598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nvGrpSpPr>
            <p:cNvPr id="18" name="그룹 17">
              <a:extLst>
                <a:ext uri="{FF2B5EF4-FFF2-40B4-BE49-F238E27FC236}">
                  <a16:creationId xmlns:a16="http://schemas.microsoft.com/office/drawing/2014/main" id="{79FE5AD1-C30A-4021-8D50-CCE8299BCDEB}"/>
                </a:ext>
              </a:extLst>
            </p:cNvPr>
            <p:cNvGrpSpPr/>
            <p:nvPr/>
          </p:nvGrpSpPr>
          <p:grpSpPr>
            <a:xfrm>
              <a:off x="2044701" y="2328035"/>
              <a:ext cx="5194299" cy="3149603"/>
              <a:chOff x="-1432561" y="2369249"/>
              <a:chExt cx="4636696" cy="3316933"/>
            </a:xfrm>
          </p:grpSpPr>
          <p:pic>
            <p:nvPicPr>
              <p:cNvPr id="20" name="_x236594744" descr="EMB00001ea42efc">
                <a:extLst>
                  <a:ext uri="{FF2B5EF4-FFF2-40B4-BE49-F238E27FC236}">
                    <a16:creationId xmlns:a16="http://schemas.microsoft.com/office/drawing/2014/main" id="{B47283E3-1B52-4028-8374-34FD23B520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73" t="38175" r="38935" b="9254"/>
              <a:stretch/>
            </p:blipFill>
            <p:spPr bwMode="auto">
              <a:xfrm>
                <a:off x="-1432561" y="2369249"/>
                <a:ext cx="4636696" cy="3316933"/>
              </a:xfrm>
              <a:prstGeom prst="rect">
                <a:avLst/>
              </a:prstGeom>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17D54DB5-FBDA-46AD-A103-F092500F7FBC}"/>
                  </a:ext>
                </a:extLst>
              </p:cNvPr>
              <p:cNvSpPr/>
              <p:nvPr/>
            </p:nvSpPr>
            <p:spPr>
              <a:xfrm>
                <a:off x="1911519" y="2926510"/>
                <a:ext cx="1206194" cy="219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base" latinLnBrk="1" hangingPunct="1">
                  <a:lnSpc>
                    <a:spcPct val="100000"/>
                  </a:lnSpc>
                  <a:spcBef>
                    <a:spcPct val="0"/>
                  </a:spcBef>
                  <a:spcAft>
                    <a:spcPct val="0"/>
                  </a:spcAft>
                  <a:buClrTx/>
                  <a:buSzTx/>
                  <a:buFontTx/>
                  <a:buNone/>
                  <a:tabLst/>
                  <a:defRPr/>
                </a:pPr>
                <a:r>
                  <a:rPr kumimoji="1" lang="en-US" altLang="ko-KR" sz="1100" b="1" i="0" u="none" strike="noStrike" kern="1200" cap="none" spc="0" normalizeH="0" baseline="0" noProof="0" dirty="0">
                    <a:ln>
                      <a:noFill/>
                    </a:ln>
                    <a:solidFill>
                      <a:srgbClr val="DDDDDD">
                        <a:lumMod val="50000"/>
                      </a:srgbClr>
                    </a:solidFill>
                    <a:effectLst/>
                    <a:uLnTx/>
                    <a:uFillTx/>
                    <a:latin typeface="SamsungOne-400" panose="020B0503030303020204" pitchFamily="34" charset="0"/>
                    <a:ea typeface="SamsungOne-400" panose="020B0503030303020204" pitchFamily="34" charset="0"/>
                  </a:rPr>
                  <a:t>Date Modified</a:t>
                </a:r>
                <a:endParaRPr kumimoji="1" lang="ko-KR" altLang="en-US" sz="1100" b="1" i="0" u="none" strike="noStrike" kern="1200" cap="none" spc="0" normalizeH="0" baseline="0" noProof="0" dirty="0">
                  <a:ln>
                    <a:noFill/>
                  </a:ln>
                  <a:solidFill>
                    <a:srgbClr val="DDDDDD">
                      <a:lumMod val="50000"/>
                    </a:srgbClr>
                  </a:solidFill>
                  <a:effectLst/>
                  <a:uLnTx/>
                  <a:uFillTx/>
                  <a:latin typeface="SamsungOne-400" panose="020B0503030303020204" pitchFamily="34" charset="0"/>
                  <a:ea typeface="맑은 고딕" panose="020B0503020000020004" pitchFamily="50" charset="-127"/>
                </a:endParaRPr>
              </a:p>
            </p:txBody>
          </p:sp>
          <p:sp>
            <p:nvSpPr>
              <p:cNvPr id="22" name="직사각형 21">
                <a:extLst>
                  <a:ext uri="{FF2B5EF4-FFF2-40B4-BE49-F238E27FC236}">
                    <a16:creationId xmlns:a16="http://schemas.microsoft.com/office/drawing/2014/main" id="{3466ACBB-26E8-48D5-899B-BF2C8A4AA929}"/>
                  </a:ext>
                </a:extLst>
              </p:cNvPr>
              <p:cNvSpPr/>
              <p:nvPr/>
            </p:nvSpPr>
            <p:spPr>
              <a:xfrm>
                <a:off x="-1163650" y="2925155"/>
                <a:ext cx="647700" cy="2210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100" b="1" i="0" u="none" strike="noStrike" kern="1200" cap="none" spc="0" normalizeH="0" baseline="0" noProof="0" dirty="0">
                    <a:ln>
                      <a:noFill/>
                    </a:ln>
                    <a:solidFill>
                      <a:srgbClr val="000000"/>
                    </a:solidFill>
                    <a:effectLst/>
                    <a:uLnTx/>
                    <a:uFillTx/>
                    <a:latin typeface="SamsungOne-400" pitchFamily="34" charset="0"/>
                    <a:ea typeface="SamsungOne-400" pitchFamily="34" charset="0"/>
                  </a:rPr>
                  <a:t>name</a:t>
                </a:r>
                <a:endParaRPr kumimoji="1" lang="ko-KR" altLang="en-US" sz="1100" b="1" i="0" u="none" strike="noStrike" kern="1200" cap="none" spc="0" normalizeH="0" baseline="0" noProof="0" dirty="0">
                  <a:ln>
                    <a:noFill/>
                  </a:ln>
                  <a:solidFill>
                    <a:srgbClr val="000000"/>
                  </a:solidFill>
                  <a:effectLst/>
                  <a:uLnTx/>
                  <a:uFillTx/>
                  <a:latin typeface="SamsungOne-400" pitchFamily="34" charset="0"/>
                  <a:ea typeface="맑은 고딕" panose="020B0503020000020004" pitchFamily="50" charset="-127"/>
                </a:endParaRPr>
              </a:p>
            </p:txBody>
          </p:sp>
          <p:sp>
            <p:nvSpPr>
              <p:cNvPr id="23" name="직사각형 22">
                <a:extLst>
                  <a:ext uri="{FF2B5EF4-FFF2-40B4-BE49-F238E27FC236}">
                    <a16:creationId xmlns:a16="http://schemas.microsoft.com/office/drawing/2014/main" id="{CA8351E9-A6F8-40F7-B6E1-8FD5DEB80AFA}"/>
                  </a:ext>
                </a:extLst>
              </p:cNvPr>
              <p:cNvSpPr/>
              <p:nvPr/>
            </p:nvSpPr>
            <p:spPr>
              <a:xfrm>
                <a:off x="-1432560" y="2417972"/>
                <a:ext cx="809218" cy="256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100" b="1" i="0" u="none" strike="noStrike" kern="1200" cap="none" spc="0" normalizeH="0" baseline="0" noProof="0">
                    <a:ln>
                      <a:noFill/>
                    </a:ln>
                    <a:solidFill>
                      <a:srgbClr val="DDDDDD">
                        <a:lumMod val="50000"/>
                      </a:srgbClr>
                    </a:solidFill>
                    <a:effectLst/>
                    <a:uLnTx/>
                    <a:uFillTx/>
                    <a:latin typeface="SamsungOne-400" panose="020B0503030303020204" pitchFamily="34" charset="0"/>
                    <a:ea typeface="SamsungOne-400" panose="020B0503030303020204" pitchFamily="34" charset="0"/>
                  </a:rPr>
                  <a:t>Network</a:t>
                </a:r>
                <a:endParaRPr kumimoji="1" lang="ko-KR" altLang="en-US" sz="1100" b="1" i="0" u="none" strike="noStrike" kern="1200" cap="none" spc="0" normalizeH="0" baseline="0" noProof="0">
                  <a:ln>
                    <a:noFill/>
                  </a:ln>
                  <a:solidFill>
                    <a:srgbClr val="DDDDDD">
                      <a:lumMod val="50000"/>
                    </a:srgbClr>
                  </a:solidFill>
                  <a:effectLst/>
                  <a:uLnTx/>
                  <a:uFillTx/>
                  <a:latin typeface="SamsungOne-400" panose="020B0503030303020204" pitchFamily="34" charset="0"/>
                  <a:ea typeface="맑은 고딕" panose="020B0503020000020004" pitchFamily="50" charset="-127"/>
                </a:endParaRPr>
              </a:p>
            </p:txBody>
          </p:sp>
        </p:grpSp>
      </p:grpSp>
      <p:sp>
        <p:nvSpPr>
          <p:cNvPr id="15" name="직사각형 14">
            <a:extLst>
              <a:ext uri="{FF2B5EF4-FFF2-40B4-BE49-F238E27FC236}">
                <a16:creationId xmlns:a16="http://schemas.microsoft.com/office/drawing/2014/main" id="{4B354FED-7E3E-4628-9252-D0C0CB75E74B}"/>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Lưu các tệp tin nguồn của Ruby bằng samba trong thư mục gốc của Pi</a:t>
            </a:r>
          </a:p>
        </p:txBody>
      </p:sp>
    </p:spTree>
    <p:extLst>
      <p:ext uri="{BB962C8B-B14F-4D97-AF65-F5344CB8AC3E}">
        <p14:creationId xmlns:p14="http://schemas.microsoft.com/office/powerpoint/2010/main" val="28948507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64747B77-1B1E-45FC-82D0-D7C4E6919689}"/>
              </a:ext>
            </a:extLst>
          </p:cNvPr>
          <p:cNvSpPr/>
          <p:nvPr/>
        </p:nvSpPr>
        <p:spPr>
          <a:xfrm>
            <a:off x="712182" y="2175883"/>
            <a:ext cx="630145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Cài đặt thư viện MQTT từ gói cài đặt Rubygems</a:t>
            </a:r>
          </a:p>
        </p:txBody>
      </p:sp>
      <p:pic>
        <p:nvPicPr>
          <p:cNvPr id="24" name="_x209307144" descr="EMB00001ea42f06">
            <a:extLst>
              <a:ext uri="{FF2B5EF4-FFF2-40B4-BE49-F238E27FC236}">
                <a16:creationId xmlns:a16="http://schemas.microsoft.com/office/drawing/2014/main" id="{77887C49-3D62-4B5B-93C5-BBC140FF7D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05" r="996"/>
          <a:stretch/>
        </p:blipFill>
        <p:spPr bwMode="auto">
          <a:xfrm>
            <a:off x="696607" y="2570543"/>
            <a:ext cx="8504675" cy="2734236"/>
          </a:xfrm>
          <a:prstGeom prst="rect">
            <a:avLst/>
          </a:prstGeom>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588C9993-D47A-4322-AFA1-580F4DD5A31A}"/>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Kết nối Raspberry pi bằng putty hoặc màn hình LCD và sử dụng lệnh dưới đây</a:t>
            </a:r>
          </a:p>
        </p:txBody>
      </p:sp>
      <p:sp>
        <p:nvSpPr>
          <p:cNvPr id="7" name="직사각형 6">
            <a:extLst>
              <a:ext uri="{FF2B5EF4-FFF2-40B4-BE49-F238E27FC236}">
                <a16:creationId xmlns:a16="http://schemas.microsoft.com/office/drawing/2014/main" id="{64747B77-1B1E-45FC-82D0-D7C4E6919689}"/>
              </a:ext>
            </a:extLst>
          </p:cNvPr>
          <p:cNvSpPr/>
          <p:nvPr/>
        </p:nvSpPr>
        <p:spPr>
          <a:xfrm>
            <a:off x="696607" y="1816086"/>
            <a:ext cx="6301457" cy="330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600"/>
              </a:spcAft>
            </a:pPr>
            <a:r>
              <a:rPr lang="vi-VN" sz="12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sudo gem install mqtt</a:t>
            </a:r>
          </a:p>
        </p:txBody>
      </p:sp>
      <p:sp>
        <p:nvSpPr>
          <p:cNvPr id="2" name="직사각형 1"/>
          <p:cNvSpPr/>
          <p:nvPr/>
        </p:nvSpPr>
        <p:spPr>
          <a:xfrm>
            <a:off x="696607" y="2899508"/>
            <a:ext cx="4633485" cy="281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74741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pic>
        <p:nvPicPr>
          <p:cNvPr id="18" name="_x209305144" descr="EMB00001ea42f09">
            <a:extLst>
              <a:ext uri="{FF2B5EF4-FFF2-40B4-BE49-F238E27FC236}">
                <a16:creationId xmlns:a16="http://schemas.microsoft.com/office/drawing/2014/main" id="{40253A89-1777-49D9-86FC-893A736606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91" r="1098"/>
          <a:stretch/>
        </p:blipFill>
        <p:spPr bwMode="auto">
          <a:xfrm>
            <a:off x="580388" y="2219315"/>
            <a:ext cx="7001312" cy="1908645"/>
          </a:xfrm>
          <a:prstGeom prst="rect">
            <a:avLst/>
          </a:prstGeom>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0011C84A-2612-43B6-8EB0-DC05BC87E50B}"/>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Khởi động chương trình trò chuyện MQTT bằng lệnh dưới đây</a:t>
            </a:r>
          </a:p>
        </p:txBody>
      </p:sp>
      <p:sp>
        <p:nvSpPr>
          <p:cNvPr id="6" name="직사각형 5">
            <a:extLst>
              <a:ext uri="{FF2B5EF4-FFF2-40B4-BE49-F238E27FC236}">
                <a16:creationId xmlns:a16="http://schemas.microsoft.com/office/drawing/2014/main" id="{64747B77-1B1E-45FC-82D0-D7C4E6919689}"/>
              </a:ext>
            </a:extLst>
          </p:cNvPr>
          <p:cNvSpPr/>
          <p:nvPr/>
        </p:nvSpPr>
        <p:spPr>
          <a:xfrm>
            <a:off x="696607" y="1816086"/>
            <a:ext cx="6301457" cy="330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SzPct val="120000"/>
              <a:buFont typeface="SamsungOne 400" panose="020B0503030303020204" pitchFamily="34" charset="0"/>
              <a:buChar char="‣"/>
              <a:defRPr/>
            </a:pPr>
            <a:r>
              <a:rPr lang="en-US" altLang="ko-KR" sz="1200" dirty="0" err="1">
                <a:solidFill>
                  <a:schemeClr val="tx1"/>
                </a:solidFill>
                <a:latin typeface="SamsungOne-400" panose="020B0503030303020204" pitchFamily="34" charset="0"/>
                <a:ea typeface="SamsungOne-400" panose="020B0503030303020204" pitchFamily="34" charset="0"/>
              </a:rPr>
              <a:t>sudo</a:t>
            </a:r>
            <a:r>
              <a:rPr lang="en-US" altLang="ko-KR" sz="1200" dirty="0">
                <a:solidFill>
                  <a:schemeClr val="tx1"/>
                </a:solidFill>
                <a:latin typeface="SamsungOne-400" panose="020B0503030303020204" pitchFamily="34" charset="0"/>
                <a:ea typeface="SamsungOne-400" panose="020B0503030303020204" pitchFamily="34" charset="0"/>
              </a:rPr>
              <a:t> ruby ./ filename username</a:t>
            </a:r>
          </a:p>
        </p:txBody>
      </p:sp>
      <p:sp>
        <p:nvSpPr>
          <p:cNvPr id="7" name="직사각형 6"/>
          <p:cNvSpPr/>
          <p:nvPr/>
        </p:nvSpPr>
        <p:spPr>
          <a:xfrm>
            <a:off x="580388" y="2586893"/>
            <a:ext cx="6265889" cy="234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437609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Giao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thức</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truyền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thông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4" name="직사각형 33">
            <a:extLst>
              <a:ext uri="{FF2B5EF4-FFF2-40B4-BE49-F238E27FC236}">
                <a16:creationId xmlns:a16="http://schemas.microsoft.com/office/drawing/2014/main" id="{30EF334D-0283-408B-A001-ECD3F25BE42F}"/>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2.1.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là gì</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Mô</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hình</a:t>
            </a:r>
            <a:r>
              <a:rPr lang="en-US" altLang="ko-KR" dirty="0">
                <a:solidFill>
                  <a:srgbClr val="A6A6A6"/>
                </a:solidFill>
                <a:latin typeface="SamsungOne-400" panose="020B0503030303020204" pitchFamily="34" charset="0"/>
                <a:ea typeface="SamsungOne-400" panose="020B0503030303020204" pitchFamily="34" charset="0"/>
              </a:rPr>
              <a:t> OSI</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2.3.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thông</a:t>
            </a:r>
            <a:r>
              <a:rPr lang="en-US" altLang="ko-KR" dirty="0">
                <a:solidFill>
                  <a:srgbClr val="A6A6A6"/>
                </a:solidFill>
                <a:latin typeface="SamsungOne-400" panose="020B0503030303020204" pitchFamily="34" charset="0"/>
                <a:ea typeface="SamsungOne-400" panose="020B0503030303020204" pitchFamily="34" charset="0"/>
              </a:rPr>
              <a:t> TCP/IP</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2.4. HTTP </a:t>
            </a:r>
          </a:p>
        </p:txBody>
      </p:sp>
      <p:sp>
        <p:nvSpPr>
          <p:cNvPr id="35" name="직사각형 34">
            <a:extLst>
              <a:ext uri="{FF2B5EF4-FFF2-40B4-BE49-F238E27FC236}">
                <a16:creationId xmlns:a16="http://schemas.microsoft.com/office/drawing/2014/main" id="{0A958C6F-D7F9-4AA0-9DD5-EA20802092CB}"/>
              </a:ext>
            </a:extLst>
          </p:cNvPr>
          <p:cNvSpPr/>
          <p:nvPr/>
        </p:nvSpPr>
        <p:spPr>
          <a:xfrm>
            <a:off x="5107801"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MQTT</a:t>
            </a:r>
          </a:p>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2.6. CoAP</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WebSocket</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3730894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niệm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CoAP</a:t>
            </a:r>
          </a:p>
        </p:txBody>
      </p:sp>
      <p:sp>
        <p:nvSpPr>
          <p:cNvPr id="12" name="직사각형 11">
            <a:extLst>
              <a:ext uri="{FF2B5EF4-FFF2-40B4-BE49-F238E27FC236}">
                <a16:creationId xmlns:a16="http://schemas.microsoft.com/office/drawing/2014/main" id="{6B7C180C-1DAA-4094-9F2F-B93C42B535EA}"/>
              </a:ext>
            </a:extLst>
          </p:cNvPr>
          <p:cNvSpPr/>
          <p:nvPr/>
        </p:nvSpPr>
        <p:spPr>
          <a:xfrm>
            <a:off x="580388" y="1944537"/>
            <a:ext cx="8619175"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Giao thức ứng dụng ràng buộc (CoAP) là một giao thức phổ biến để hỗ trợ các dịch vụ web RESTful của các thiết bị cảm biến hoạt động trên các phần cứng cấp thấp trong môi trường mạng với độ trễ và tỉ lệ mất dữ liệu cao.</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Đây là một chồng giao thức thấp hơn dựa trên tiêu chuẩn IEEE 802.15.4 và tầng mạng sử dụng IPv6.</a:t>
            </a:r>
          </a:p>
        </p:txBody>
      </p:sp>
    </p:spTree>
    <p:extLst>
      <p:ext uri="{BB962C8B-B14F-4D97-AF65-F5344CB8AC3E}">
        <p14:creationId xmlns:p14="http://schemas.microsoft.com/office/powerpoint/2010/main" val="2220008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Thiết</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bị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truy</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cập</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mạng</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Modem</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bị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116477AB-E0D2-45DE-8B63-59D9AEAA2EB5}"/>
              </a:ext>
            </a:extLst>
          </p:cNvPr>
          <p:cNvSpPr/>
          <p:nvPr/>
        </p:nvSpPr>
        <p:spPr>
          <a:xfrm>
            <a:off x="712182" y="2393948"/>
            <a:ext cx="8487381" cy="2561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Modem</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mới ra mắt công nghệ giao tiếp bằng máy tính, nó được sử dụng để liên lạc giữa các máy tính bằng mạng điện thoại có sẵn. </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Vì mạng điện thoại truyền được các tín hiệu analog như giọng nói, nên để các máy tính giao tiếp với nhau qua mạng điện thoại thì cần một bộ chuyển đổi để chuyển tín hiệu analog sang tín hiệu digital.</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Bộ điều chế </a:t>
            </a:r>
          </a:p>
          <a:p>
            <a:pPr marL="444500" lvl="2" indent="-8731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Modem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digital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sang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hiệu analog.</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Bộ giải điều chế</a:t>
            </a:r>
          </a:p>
          <a:p>
            <a:pPr marL="444500" lvl="2" indent="-8731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Có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hiệu analog về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hiệu digital</a:t>
            </a:r>
          </a:p>
        </p:txBody>
      </p:sp>
      <p:grpSp>
        <p:nvGrpSpPr>
          <p:cNvPr id="15" name="그룹 14">
            <a:extLst>
              <a:ext uri="{FF2B5EF4-FFF2-40B4-BE49-F238E27FC236}">
                <a16:creationId xmlns:a16="http://schemas.microsoft.com/office/drawing/2014/main" id="{1D0BC2F2-A218-44D9-9DB4-FE4961C3F270}"/>
              </a:ext>
            </a:extLst>
          </p:cNvPr>
          <p:cNvGrpSpPr/>
          <p:nvPr/>
        </p:nvGrpSpPr>
        <p:grpSpPr>
          <a:xfrm>
            <a:off x="1984425" y="5146403"/>
            <a:ext cx="5925057" cy="998694"/>
            <a:chOff x="1221532" y="5124125"/>
            <a:chExt cx="6932883" cy="1168568"/>
          </a:xfrm>
        </p:grpSpPr>
        <p:pic>
          <p:nvPicPr>
            <p:cNvPr id="16" name="Picture 2">
              <a:extLst>
                <a:ext uri="{FF2B5EF4-FFF2-40B4-BE49-F238E27FC236}">
                  <a16:creationId xmlns:a16="http://schemas.microsoft.com/office/drawing/2014/main" id="{20F9F042-2C90-44BA-A450-ED88B7E7D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477"/>
            <a:stretch/>
          </p:blipFill>
          <p:spPr bwMode="auto">
            <a:xfrm>
              <a:off x="1221532" y="5124125"/>
              <a:ext cx="6932883" cy="116856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D222778A-3B32-46EB-B68B-D2227098D65C}"/>
                </a:ext>
              </a:extLst>
            </p:cNvPr>
            <p:cNvSpPr txBox="1"/>
            <p:nvPr/>
          </p:nvSpPr>
          <p:spPr>
            <a:xfrm>
              <a:off x="3184959" y="5827480"/>
              <a:ext cx="828237" cy="252090"/>
            </a:xfrm>
            <a:prstGeom prst="rect">
              <a:avLst/>
            </a:prstGeom>
            <a:solidFill>
              <a:schemeClr val="bg1"/>
            </a:solidFill>
          </p:spPr>
          <p:txBody>
            <a:bodyPr wrap="square" lIns="0" tIns="0" rIns="0" bIns="0" rtlCol="0">
              <a:spAutoFit/>
            </a:bodyPr>
            <a:lstStyle/>
            <a:p>
              <a:pPr algn="ctr"/>
              <a:r>
                <a:rPr lang="en-US" altLang="ko-KR" sz="1400" dirty="0">
                  <a:latin typeface="SamsungOne-400" panose="020B0503030303020204" charset="0"/>
                  <a:ea typeface="SamsungOne-400" panose="020B0503030303020204" charset="0"/>
                </a:rPr>
                <a:t>Modem</a:t>
              </a:r>
              <a:endParaRPr lang="ko-KR" altLang="en-US" sz="1400" dirty="0">
                <a:latin typeface="SamsungOne-400" panose="020B0503030303020204" charset="0"/>
              </a:endParaRPr>
            </a:p>
          </p:txBody>
        </p:sp>
        <p:sp>
          <p:nvSpPr>
            <p:cNvPr id="20" name="TextBox 19">
              <a:extLst>
                <a:ext uri="{FF2B5EF4-FFF2-40B4-BE49-F238E27FC236}">
                  <a16:creationId xmlns:a16="http://schemas.microsoft.com/office/drawing/2014/main" id="{75E5F95F-DA17-4CB6-95FE-62EAC9BAED4C}"/>
                </a:ext>
              </a:extLst>
            </p:cNvPr>
            <p:cNvSpPr txBox="1"/>
            <p:nvPr/>
          </p:nvSpPr>
          <p:spPr>
            <a:xfrm>
              <a:off x="5334405" y="5816218"/>
              <a:ext cx="828237" cy="252090"/>
            </a:xfrm>
            <a:prstGeom prst="rect">
              <a:avLst/>
            </a:prstGeom>
            <a:solidFill>
              <a:schemeClr val="bg1"/>
            </a:solidFill>
          </p:spPr>
          <p:txBody>
            <a:bodyPr wrap="square" lIns="0" tIns="0" rIns="0" bIns="0" rtlCol="0">
              <a:spAutoFit/>
            </a:bodyPr>
            <a:lstStyle/>
            <a:p>
              <a:pPr algn="ctr"/>
              <a:r>
                <a:rPr lang="en-US" altLang="ko-KR" sz="1400" dirty="0">
                  <a:latin typeface="SamsungOne-400" panose="020B0503030303020204" charset="0"/>
                  <a:ea typeface="SamsungOne-400" panose="020B0503030303020204" charset="0"/>
                </a:rPr>
                <a:t>Modem</a:t>
              </a:r>
              <a:endParaRPr lang="ko-KR" altLang="en-US" sz="1400" dirty="0">
                <a:latin typeface="SamsungOne-400" panose="020B0503030303020204" charset="0"/>
              </a:endParaRPr>
            </a:p>
          </p:txBody>
        </p:sp>
      </p:grpSp>
      <p:sp>
        <p:nvSpPr>
          <p:cNvPr id="13" name="직사각형 12">
            <a:extLst>
              <a:ext uri="{FF2B5EF4-FFF2-40B4-BE49-F238E27FC236}">
                <a16:creationId xmlns:a16="http://schemas.microsoft.com/office/drawing/2014/main" id="{DBBD6D24-071E-46F1-B362-E280C5585650}"/>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Modem là một thiết bị giúp chuyển tín hiệu digital thành tín hiệu analog và ngược lại.</a:t>
            </a:r>
          </a:p>
        </p:txBody>
      </p:sp>
    </p:spTree>
    <p:extLst>
      <p:ext uri="{BB962C8B-B14F-4D97-AF65-F5344CB8AC3E}">
        <p14:creationId xmlns:p14="http://schemas.microsoft.com/office/powerpoint/2010/main" val="25864112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năng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CoAP</a:t>
            </a:r>
          </a:p>
        </p:txBody>
      </p:sp>
      <p:sp>
        <p:nvSpPr>
          <p:cNvPr id="21" name="직사각형 20">
            <a:extLst>
              <a:ext uri="{FF2B5EF4-FFF2-40B4-BE49-F238E27FC236}">
                <a16:creationId xmlns:a16="http://schemas.microsoft.com/office/drawing/2014/main" id="{091E25BD-3BFB-4235-99A2-DCDF0064CFEC}"/>
              </a:ext>
            </a:extLst>
          </p:cNvPr>
          <p:cNvSpPr/>
          <p:nvPr/>
        </p:nvSpPr>
        <p:spPr>
          <a:xfrm>
            <a:off x="580388" y="1944537"/>
            <a:ext cx="8619175" cy="1805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Phương pháp tiếp cận sử dụng RESTful cho phép chuyển đổi và tích hợp dễ dàng với các giao thức HTTP hiện tại.</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Khả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điệp</a:t>
            </a:r>
            <a:r>
              <a:rPr lang="en-US" altLang="ko-KR" sz="1400" dirty="0">
                <a:solidFill>
                  <a:schemeClr val="tx1"/>
                </a:solidFill>
                <a:latin typeface="SamsungOne-400" panose="020B0503030303020204" pitchFamily="34" charset="0"/>
                <a:ea typeface="SamsungOne-400" panose="020B0503030303020204" pitchFamily="34" charset="0"/>
              </a:rPr>
              <a:t> bị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mảnh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thấp</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Hỗ trợ Unicast là Multicast trong môi trường UDP.</a:t>
            </a:r>
          </a:p>
          <a:p>
            <a:pPr marL="115888" indent="-115888">
              <a:spcAft>
                <a:spcPts val="1000"/>
              </a:spcAft>
              <a:buSzPct val="120000"/>
              <a:buBlip>
                <a:blip r:embed="rId3"/>
              </a:buBlip>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CoAP được định nghĩa bởi bốn kiểu thông điệp: có thể xác nhận, không thể xác nhận, báo nhận và đặt lại.</a:t>
            </a:r>
          </a:p>
          <a:p>
            <a:pPr marL="115888" indent="-115888">
              <a:spcAft>
                <a:spcPts val="1000"/>
              </a:spcAft>
              <a:buSzPct val="120000"/>
              <a:buBlip>
                <a:blip r:embed="rId3"/>
              </a:buBlip>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CoAP là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HTTP chứ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phải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HTTP nói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4772274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trường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động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CoAP</a:t>
            </a:r>
          </a:p>
        </p:txBody>
      </p:sp>
      <p:grpSp>
        <p:nvGrpSpPr>
          <p:cNvPr id="3" name="그룹 2"/>
          <p:cNvGrpSpPr/>
          <p:nvPr/>
        </p:nvGrpSpPr>
        <p:grpSpPr>
          <a:xfrm>
            <a:off x="536830" y="2105025"/>
            <a:ext cx="8661400" cy="3810276"/>
            <a:chOff x="536830" y="2105025"/>
            <a:chExt cx="8661400" cy="3810276"/>
          </a:xfrm>
        </p:grpSpPr>
        <p:grpSp>
          <p:nvGrpSpPr>
            <p:cNvPr id="2" name="그룹 1">
              <a:extLst>
                <a:ext uri="{FF2B5EF4-FFF2-40B4-BE49-F238E27FC236}">
                  <a16:creationId xmlns:a16="http://schemas.microsoft.com/office/drawing/2014/main" id="{7F87D9D3-65D0-496D-BF66-50FD67304AF3}"/>
                </a:ext>
              </a:extLst>
            </p:cNvPr>
            <p:cNvGrpSpPr/>
            <p:nvPr/>
          </p:nvGrpSpPr>
          <p:grpSpPr>
            <a:xfrm>
              <a:off x="536830" y="2105025"/>
              <a:ext cx="8661400" cy="3810276"/>
              <a:chOff x="409830" y="1952625"/>
              <a:chExt cx="8661400" cy="3810276"/>
            </a:xfrm>
          </p:grpSpPr>
          <p:pic>
            <p:nvPicPr>
              <p:cNvPr id="21" name="그림 20">
                <a:extLst>
                  <a:ext uri="{FF2B5EF4-FFF2-40B4-BE49-F238E27FC236}">
                    <a16:creationId xmlns:a16="http://schemas.microsoft.com/office/drawing/2014/main" id="{1FCC7D7B-A8AE-4AFC-B8AA-1D144BAE272F}"/>
                  </a:ext>
                </a:extLst>
              </p:cNvPr>
              <p:cNvPicPr>
                <a:picLocks noChangeAspect="1"/>
              </p:cNvPicPr>
              <p:nvPr/>
            </p:nvPicPr>
            <p:blipFill>
              <a:blip r:embed="rId3"/>
              <a:stretch>
                <a:fillRect/>
              </a:stretch>
            </p:blipFill>
            <p:spPr>
              <a:xfrm>
                <a:off x="409830" y="1952625"/>
                <a:ext cx="8661400" cy="3810276"/>
              </a:xfrm>
              <a:prstGeom prst="rect">
                <a:avLst/>
              </a:prstGeom>
              <a:noFill/>
              <a:ln>
                <a:noFill/>
              </a:ln>
            </p:spPr>
          </p:pic>
          <p:grpSp>
            <p:nvGrpSpPr>
              <p:cNvPr id="30" name="그룹 29">
                <a:extLst>
                  <a:ext uri="{FF2B5EF4-FFF2-40B4-BE49-F238E27FC236}">
                    <a16:creationId xmlns:a16="http://schemas.microsoft.com/office/drawing/2014/main" id="{D4428CD3-76C6-46D2-AA73-E11B0B3E50E4}"/>
                  </a:ext>
                </a:extLst>
              </p:cNvPr>
              <p:cNvGrpSpPr/>
              <p:nvPr/>
            </p:nvGrpSpPr>
            <p:grpSpPr>
              <a:xfrm>
                <a:off x="5928659" y="2873054"/>
                <a:ext cx="1404168" cy="1994030"/>
                <a:chOff x="9129416" y="2659106"/>
                <a:chExt cx="1260144" cy="1994030"/>
              </a:xfrm>
            </p:grpSpPr>
            <p:sp>
              <p:nvSpPr>
                <p:cNvPr id="43" name="직사각형 42">
                  <a:extLst>
                    <a:ext uri="{FF2B5EF4-FFF2-40B4-BE49-F238E27FC236}">
                      <a16:creationId xmlns:a16="http://schemas.microsoft.com/office/drawing/2014/main" id="{4CC38921-794E-456E-8063-7EABB41C65CE}"/>
                    </a:ext>
                  </a:extLst>
                </p:cNvPr>
                <p:cNvSpPr/>
                <p:nvPr/>
              </p:nvSpPr>
              <p:spPr>
                <a:xfrm>
                  <a:off x="9129416" y="2659106"/>
                  <a:ext cx="1260140"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charset="0"/>
                      <a:ea typeface="SamsungOne-400" panose="020B0503030303020204" charset="0"/>
                    </a:rPr>
                    <a:t>Tải</a:t>
                  </a:r>
                  <a:r>
                    <a:rPr lang="en-US" altLang="ko-KR" sz="1400" dirty="0">
                      <a:solidFill>
                        <a:schemeClr val="tx1">
                          <a:lumMod val="85000"/>
                          <a:lumOff val="15000"/>
                        </a:schemeClr>
                      </a:solidFill>
                      <a:latin typeface="SamsungOne-400" panose="020B0503030303020204" charset="0"/>
                      <a:ea typeface="SamsungOne-400" panose="020B0503030303020204" charset="0"/>
                    </a:rPr>
                    <a:t> </a:t>
                  </a:r>
                  <a:r>
                    <a:rPr lang="en-US" altLang="ko-KR" sz="1400" dirty="0" err="1">
                      <a:solidFill>
                        <a:schemeClr val="tx1">
                          <a:lumMod val="85000"/>
                          <a:lumOff val="15000"/>
                        </a:schemeClr>
                      </a:solidFill>
                      <a:latin typeface="SamsungOne-400" panose="020B0503030303020204" charset="0"/>
                      <a:ea typeface="SamsungOne-400" panose="020B0503030303020204" charset="0"/>
                    </a:rPr>
                    <a:t>dữ</a:t>
                  </a:r>
                  <a:r>
                    <a:rPr lang="en-US" altLang="ko-KR" sz="1400" dirty="0">
                      <a:solidFill>
                        <a:schemeClr val="tx1">
                          <a:lumMod val="85000"/>
                          <a:lumOff val="15000"/>
                        </a:schemeClr>
                      </a:solidFill>
                      <a:latin typeface="SamsungOne-400" panose="020B0503030303020204" charset="0"/>
                      <a:ea typeface="SamsungOne-400" panose="020B0503030303020204" charset="0"/>
                    </a:rPr>
                    <a:t> </a:t>
                  </a:r>
                  <a:r>
                    <a:rPr lang="en-US" altLang="ko-KR" sz="1400" dirty="0" err="1">
                      <a:solidFill>
                        <a:schemeClr val="tx1">
                          <a:lumMod val="85000"/>
                          <a:lumOff val="15000"/>
                        </a:schemeClr>
                      </a:solidFill>
                      <a:latin typeface="SamsungOne-400" panose="020B0503030303020204" charset="0"/>
                      <a:ea typeface="SamsungOne-400" panose="020B0503030303020204" charset="0"/>
                    </a:rPr>
                    <a:t>liệu</a:t>
                  </a:r>
                  <a:endParaRPr lang="ko-KR" altLang="en-US" sz="1400" dirty="0">
                    <a:solidFill>
                      <a:schemeClr val="tx1">
                        <a:lumMod val="85000"/>
                        <a:lumOff val="15000"/>
                      </a:schemeClr>
                    </a:solidFill>
                    <a:latin typeface="SamsungOne-400" panose="020B0503030303020204" charset="0"/>
                    <a:ea typeface="SamsungOne-400" pitchFamily="34" charset="0"/>
                  </a:endParaRPr>
                </a:p>
              </p:txBody>
            </p:sp>
            <p:sp>
              <p:nvSpPr>
                <p:cNvPr id="44" name="직사각형 43">
                  <a:extLst>
                    <a:ext uri="{FF2B5EF4-FFF2-40B4-BE49-F238E27FC236}">
                      <a16:creationId xmlns:a16="http://schemas.microsoft.com/office/drawing/2014/main" id="{F4A1DC7D-74CF-46B6-95AA-21E2C04DA069}"/>
                    </a:ext>
                  </a:extLst>
                </p:cNvPr>
                <p:cNvSpPr/>
                <p:nvPr/>
              </p:nvSpPr>
              <p:spPr>
                <a:xfrm>
                  <a:off x="9129420" y="3058602"/>
                  <a:ext cx="1260140"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charset="0"/>
                      <a:ea typeface="SamsungOne-400" panose="020B0503030303020204" charset="0"/>
                    </a:rPr>
                    <a:t>HTTP</a:t>
                  </a:r>
                  <a:endParaRPr lang="ko-KR" altLang="en-US" sz="1400" dirty="0">
                    <a:solidFill>
                      <a:schemeClr val="tx1">
                        <a:lumMod val="85000"/>
                        <a:lumOff val="15000"/>
                      </a:schemeClr>
                    </a:solidFill>
                    <a:latin typeface="SamsungOne-400" panose="020B0503030303020204" charset="0"/>
                    <a:ea typeface="SamsungOne-400" pitchFamily="34" charset="0"/>
                  </a:endParaRPr>
                </a:p>
              </p:txBody>
            </p:sp>
            <p:sp>
              <p:nvSpPr>
                <p:cNvPr id="45" name="직사각형 44">
                  <a:extLst>
                    <a:ext uri="{FF2B5EF4-FFF2-40B4-BE49-F238E27FC236}">
                      <a16:creationId xmlns:a16="http://schemas.microsoft.com/office/drawing/2014/main" id="{5E4B9FA6-32FA-443D-B533-8E18660E9BD5}"/>
                    </a:ext>
                  </a:extLst>
                </p:cNvPr>
                <p:cNvSpPr/>
                <p:nvPr/>
              </p:nvSpPr>
              <p:spPr>
                <a:xfrm>
                  <a:off x="9129420" y="3458098"/>
                  <a:ext cx="1260140"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charset="0"/>
                      <a:ea typeface="SamsungOne-400" panose="020B0503030303020204" charset="0"/>
                    </a:rPr>
                    <a:t>TCP</a:t>
                  </a:r>
                  <a:endParaRPr lang="ko-KR" altLang="en-US" sz="1400" dirty="0">
                    <a:solidFill>
                      <a:schemeClr val="tx1">
                        <a:lumMod val="85000"/>
                        <a:lumOff val="15000"/>
                      </a:schemeClr>
                    </a:solidFill>
                    <a:latin typeface="SamsungOne-400" panose="020B0503030303020204" charset="0"/>
                    <a:ea typeface="SamsungOne-400" pitchFamily="34" charset="0"/>
                  </a:endParaRPr>
                </a:p>
              </p:txBody>
            </p:sp>
            <p:sp>
              <p:nvSpPr>
                <p:cNvPr id="46" name="직사각형 45">
                  <a:extLst>
                    <a:ext uri="{FF2B5EF4-FFF2-40B4-BE49-F238E27FC236}">
                      <a16:creationId xmlns:a16="http://schemas.microsoft.com/office/drawing/2014/main" id="{0D82949E-BE46-4AED-A4A0-7C760D1616CF}"/>
                    </a:ext>
                  </a:extLst>
                </p:cNvPr>
                <p:cNvSpPr/>
                <p:nvPr/>
              </p:nvSpPr>
              <p:spPr>
                <a:xfrm>
                  <a:off x="9129419" y="3857594"/>
                  <a:ext cx="1260140"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charset="0"/>
                      <a:ea typeface="SamsungOne-400" panose="020B0503030303020204" charset="0"/>
                    </a:rPr>
                    <a:t>IP</a:t>
                  </a:r>
                  <a:endParaRPr lang="ko-KR" altLang="en-US" sz="1400" dirty="0">
                    <a:solidFill>
                      <a:schemeClr val="tx1">
                        <a:lumMod val="85000"/>
                        <a:lumOff val="15000"/>
                      </a:schemeClr>
                    </a:solidFill>
                    <a:latin typeface="SamsungOne-400" panose="020B0503030303020204" charset="0"/>
                    <a:ea typeface="SamsungOne-400" pitchFamily="34" charset="0"/>
                  </a:endParaRPr>
                </a:p>
              </p:txBody>
            </p:sp>
            <p:sp>
              <p:nvSpPr>
                <p:cNvPr id="47" name="직사각형 46">
                  <a:extLst>
                    <a:ext uri="{FF2B5EF4-FFF2-40B4-BE49-F238E27FC236}">
                      <a16:creationId xmlns:a16="http://schemas.microsoft.com/office/drawing/2014/main" id="{F4ABB615-ADA5-40B6-8256-36C3A70000C9}"/>
                    </a:ext>
                  </a:extLst>
                </p:cNvPr>
                <p:cNvSpPr/>
                <p:nvPr/>
              </p:nvSpPr>
              <p:spPr>
                <a:xfrm>
                  <a:off x="9129420" y="4257092"/>
                  <a:ext cx="1260140"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charset="0"/>
                      <a:ea typeface="SamsungOne-400" panose="020B0503030303020204" charset="0"/>
                    </a:rPr>
                    <a:t>Liên</a:t>
                  </a:r>
                  <a:r>
                    <a:rPr lang="en-US" altLang="ko-KR" sz="1400" dirty="0">
                      <a:solidFill>
                        <a:schemeClr val="tx1">
                          <a:lumMod val="85000"/>
                          <a:lumOff val="15000"/>
                        </a:schemeClr>
                      </a:solidFill>
                      <a:latin typeface="SamsungOne-400" panose="020B0503030303020204" charset="0"/>
                      <a:ea typeface="SamsungOne-400" panose="020B0503030303020204" charset="0"/>
                    </a:rPr>
                    <a:t> </a:t>
                  </a:r>
                  <a:r>
                    <a:rPr lang="en-US" altLang="ko-KR" sz="1400" dirty="0" err="1">
                      <a:solidFill>
                        <a:schemeClr val="tx1">
                          <a:lumMod val="85000"/>
                          <a:lumOff val="15000"/>
                        </a:schemeClr>
                      </a:solidFill>
                      <a:latin typeface="SamsungOne-400" panose="020B0503030303020204" charset="0"/>
                      <a:ea typeface="SamsungOne-400" panose="020B0503030303020204" charset="0"/>
                    </a:rPr>
                    <a:t>kết</a:t>
                  </a:r>
                  <a:r>
                    <a:rPr lang="en-US" altLang="ko-KR" sz="1400" dirty="0">
                      <a:solidFill>
                        <a:schemeClr val="tx1">
                          <a:lumMod val="85000"/>
                          <a:lumOff val="15000"/>
                        </a:schemeClr>
                      </a:solidFill>
                      <a:latin typeface="SamsungOne-400" panose="020B0503030303020204" charset="0"/>
                      <a:ea typeface="SamsungOne-400" panose="020B0503030303020204" charset="0"/>
                    </a:rPr>
                    <a:t> Ethernet</a:t>
                  </a:r>
                </a:p>
              </p:txBody>
            </p:sp>
          </p:grpSp>
          <p:grpSp>
            <p:nvGrpSpPr>
              <p:cNvPr id="31" name="그룹 30">
                <a:extLst>
                  <a:ext uri="{FF2B5EF4-FFF2-40B4-BE49-F238E27FC236}">
                    <a16:creationId xmlns:a16="http://schemas.microsoft.com/office/drawing/2014/main" id="{3628126E-DF95-468B-B0E6-1E6133BD4620}"/>
                  </a:ext>
                </a:extLst>
              </p:cNvPr>
              <p:cNvGrpSpPr/>
              <p:nvPr/>
            </p:nvGrpSpPr>
            <p:grpSpPr>
              <a:xfrm>
                <a:off x="7574240" y="2873054"/>
                <a:ext cx="1404159" cy="1994030"/>
                <a:chOff x="7520190" y="3067730"/>
                <a:chExt cx="1303589" cy="1994030"/>
              </a:xfrm>
            </p:grpSpPr>
            <p:sp>
              <p:nvSpPr>
                <p:cNvPr id="37" name="직사각형 36">
                  <a:extLst>
                    <a:ext uri="{FF2B5EF4-FFF2-40B4-BE49-F238E27FC236}">
                      <a16:creationId xmlns:a16="http://schemas.microsoft.com/office/drawing/2014/main" id="{FC87C180-6D6C-49CA-B3AE-72F83881AC6E}"/>
                    </a:ext>
                  </a:extLst>
                </p:cNvPr>
                <p:cNvSpPr/>
                <p:nvPr/>
              </p:nvSpPr>
              <p:spPr>
                <a:xfrm>
                  <a:off x="7520193" y="3067730"/>
                  <a:ext cx="130358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charset="0"/>
                      <a:ea typeface="SamsungOne-400" panose="020B0503030303020204" charset="0"/>
                    </a:rPr>
                    <a:t>Tải</a:t>
                  </a:r>
                  <a:r>
                    <a:rPr lang="en-US" altLang="ko-KR" sz="1400" dirty="0">
                      <a:solidFill>
                        <a:schemeClr val="tx1">
                          <a:lumMod val="85000"/>
                          <a:lumOff val="15000"/>
                        </a:schemeClr>
                      </a:solidFill>
                      <a:latin typeface="SamsungOne-400" panose="020B0503030303020204" charset="0"/>
                      <a:ea typeface="SamsungOne-400" panose="020B0503030303020204" charset="0"/>
                    </a:rPr>
                    <a:t> </a:t>
                  </a:r>
                  <a:r>
                    <a:rPr lang="en-US" altLang="ko-KR" sz="1400" dirty="0" err="1">
                      <a:solidFill>
                        <a:schemeClr val="tx1">
                          <a:lumMod val="85000"/>
                          <a:lumOff val="15000"/>
                        </a:schemeClr>
                      </a:solidFill>
                      <a:latin typeface="SamsungOne-400" panose="020B0503030303020204" charset="0"/>
                      <a:ea typeface="SamsungOne-400" panose="020B0503030303020204" charset="0"/>
                    </a:rPr>
                    <a:t>dữ</a:t>
                  </a:r>
                  <a:r>
                    <a:rPr lang="en-US" altLang="ko-KR" sz="1400" dirty="0">
                      <a:solidFill>
                        <a:schemeClr val="tx1">
                          <a:lumMod val="85000"/>
                          <a:lumOff val="15000"/>
                        </a:schemeClr>
                      </a:solidFill>
                      <a:latin typeface="SamsungOne-400" panose="020B0503030303020204" charset="0"/>
                      <a:ea typeface="SamsungOne-400" panose="020B0503030303020204" charset="0"/>
                    </a:rPr>
                    <a:t> </a:t>
                  </a:r>
                  <a:r>
                    <a:rPr lang="en-US" altLang="ko-KR" sz="1400" dirty="0" err="1">
                      <a:solidFill>
                        <a:schemeClr val="tx1">
                          <a:lumMod val="85000"/>
                          <a:lumOff val="15000"/>
                        </a:schemeClr>
                      </a:solidFill>
                      <a:latin typeface="SamsungOne-400" panose="020B0503030303020204" charset="0"/>
                      <a:ea typeface="SamsungOne-400" panose="020B0503030303020204" charset="0"/>
                    </a:rPr>
                    <a:t>liệu</a:t>
                  </a:r>
                  <a:endParaRPr lang="ko-KR" altLang="en-US" sz="1400" dirty="0">
                    <a:solidFill>
                      <a:schemeClr val="tx1">
                        <a:lumMod val="85000"/>
                        <a:lumOff val="15000"/>
                      </a:schemeClr>
                    </a:solidFill>
                    <a:latin typeface="SamsungOne-400" panose="020B0503030303020204" charset="0"/>
                    <a:ea typeface="SamsungOne-400" pitchFamily="34" charset="0"/>
                  </a:endParaRPr>
                </a:p>
              </p:txBody>
            </p:sp>
            <p:sp>
              <p:nvSpPr>
                <p:cNvPr id="38" name="직사각형 37">
                  <a:extLst>
                    <a:ext uri="{FF2B5EF4-FFF2-40B4-BE49-F238E27FC236}">
                      <a16:creationId xmlns:a16="http://schemas.microsoft.com/office/drawing/2014/main" id="{99CB9D34-A373-476C-8A8D-ED62F2D3535C}"/>
                    </a:ext>
                  </a:extLst>
                </p:cNvPr>
                <p:cNvSpPr/>
                <p:nvPr/>
              </p:nvSpPr>
              <p:spPr>
                <a:xfrm>
                  <a:off x="7520190" y="3467226"/>
                  <a:ext cx="130358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charset="0"/>
                      <a:ea typeface="SamsungOne-400" panose="020B0503030303020204" charset="0"/>
                    </a:rPr>
                    <a:t>CoAP</a:t>
                  </a:r>
                  <a:endParaRPr lang="ko-KR" altLang="en-US" sz="1400" dirty="0">
                    <a:solidFill>
                      <a:schemeClr val="tx1">
                        <a:lumMod val="85000"/>
                        <a:lumOff val="15000"/>
                      </a:schemeClr>
                    </a:solidFill>
                    <a:latin typeface="SamsungOne-400" panose="020B0503030303020204" charset="0"/>
                    <a:ea typeface="SamsungOne-400" pitchFamily="34" charset="0"/>
                  </a:endParaRPr>
                </a:p>
              </p:txBody>
            </p:sp>
            <p:sp>
              <p:nvSpPr>
                <p:cNvPr id="39" name="직사각형 38">
                  <a:extLst>
                    <a:ext uri="{FF2B5EF4-FFF2-40B4-BE49-F238E27FC236}">
                      <a16:creationId xmlns:a16="http://schemas.microsoft.com/office/drawing/2014/main" id="{4320DF17-B0A7-4B17-9844-5458D59F7D85}"/>
                    </a:ext>
                  </a:extLst>
                </p:cNvPr>
                <p:cNvSpPr/>
                <p:nvPr/>
              </p:nvSpPr>
              <p:spPr>
                <a:xfrm>
                  <a:off x="7520192" y="3866722"/>
                  <a:ext cx="130358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charset="0"/>
                      <a:ea typeface="SamsungOne-400" panose="020B0503030303020204" charset="0"/>
                    </a:rPr>
                    <a:t>UDP</a:t>
                  </a:r>
                  <a:endParaRPr lang="ko-KR" altLang="en-US" sz="1400" dirty="0">
                    <a:solidFill>
                      <a:schemeClr val="tx1">
                        <a:lumMod val="85000"/>
                        <a:lumOff val="15000"/>
                      </a:schemeClr>
                    </a:solidFill>
                    <a:latin typeface="SamsungOne-400" panose="020B0503030303020204" charset="0"/>
                    <a:ea typeface="SamsungOne-400" pitchFamily="34" charset="0"/>
                  </a:endParaRPr>
                </a:p>
              </p:txBody>
            </p:sp>
            <p:sp>
              <p:nvSpPr>
                <p:cNvPr id="41" name="직사각형 40">
                  <a:extLst>
                    <a:ext uri="{FF2B5EF4-FFF2-40B4-BE49-F238E27FC236}">
                      <a16:creationId xmlns:a16="http://schemas.microsoft.com/office/drawing/2014/main" id="{DB0E6826-FCD5-49F7-841C-20A4E969D4DB}"/>
                    </a:ext>
                  </a:extLst>
                </p:cNvPr>
                <p:cNvSpPr/>
                <p:nvPr/>
              </p:nvSpPr>
              <p:spPr>
                <a:xfrm>
                  <a:off x="7520192" y="4266218"/>
                  <a:ext cx="130358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400" panose="020B0503030303020204" charset="0"/>
                      <a:ea typeface="SamsungOne-400" panose="020B0503030303020204" charset="0"/>
                    </a:rPr>
                    <a:t>IP</a:t>
                  </a:r>
                  <a:endParaRPr lang="ko-KR" altLang="en-US" sz="1400" dirty="0">
                    <a:solidFill>
                      <a:schemeClr val="tx1">
                        <a:lumMod val="85000"/>
                        <a:lumOff val="15000"/>
                      </a:schemeClr>
                    </a:solidFill>
                    <a:latin typeface="SamsungOne-400" panose="020B0503030303020204" charset="0"/>
                    <a:ea typeface="SamsungOne-400" pitchFamily="34" charset="0"/>
                  </a:endParaRPr>
                </a:p>
              </p:txBody>
            </p:sp>
            <p:sp>
              <p:nvSpPr>
                <p:cNvPr id="42" name="직사각형 41">
                  <a:extLst>
                    <a:ext uri="{FF2B5EF4-FFF2-40B4-BE49-F238E27FC236}">
                      <a16:creationId xmlns:a16="http://schemas.microsoft.com/office/drawing/2014/main" id="{FCB308F5-3629-4017-B5CB-DA1582B25E8D}"/>
                    </a:ext>
                  </a:extLst>
                </p:cNvPr>
                <p:cNvSpPr/>
                <p:nvPr/>
              </p:nvSpPr>
              <p:spPr>
                <a:xfrm>
                  <a:off x="7520190" y="4665716"/>
                  <a:ext cx="130358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400" dirty="0" err="1">
                      <a:solidFill>
                        <a:schemeClr val="tx1">
                          <a:lumMod val="85000"/>
                          <a:lumOff val="15000"/>
                        </a:schemeClr>
                      </a:solidFill>
                      <a:latin typeface="SamsungOne-400" panose="020B0503030303020204" charset="0"/>
                      <a:ea typeface="SamsungOne-400" panose="020B0503030303020204" charset="0"/>
                    </a:rPr>
                    <a:t>Liên</a:t>
                  </a:r>
                  <a:r>
                    <a:rPr lang="en-US" altLang="ko-KR" sz="1400" dirty="0">
                      <a:solidFill>
                        <a:schemeClr val="tx1">
                          <a:lumMod val="85000"/>
                          <a:lumOff val="15000"/>
                        </a:schemeClr>
                      </a:solidFill>
                      <a:latin typeface="SamsungOne-400" panose="020B0503030303020204" charset="0"/>
                      <a:ea typeface="SamsungOne-400" panose="020B0503030303020204" charset="0"/>
                    </a:rPr>
                    <a:t> </a:t>
                  </a:r>
                  <a:r>
                    <a:rPr lang="en-US" altLang="ko-KR" sz="1400" dirty="0" err="1">
                      <a:solidFill>
                        <a:schemeClr val="tx1">
                          <a:lumMod val="85000"/>
                          <a:lumOff val="15000"/>
                        </a:schemeClr>
                      </a:solidFill>
                      <a:latin typeface="SamsungOne-400" panose="020B0503030303020204" charset="0"/>
                      <a:ea typeface="SamsungOne-400" panose="020B0503030303020204" charset="0"/>
                    </a:rPr>
                    <a:t>kết</a:t>
                  </a:r>
                  <a:r>
                    <a:rPr lang="en-US" altLang="ko-KR" sz="1400" dirty="0">
                      <a:solidFill>
                        <a:schemeClr val="tx1">
                          <a:lumMod val="85000"/>
                          <a:lumOff val="15000"/>
                        </a:schemeClr>
                      </a:solidFill>
                      <a:latin typeface="SamsungOne-400" panose="020B0503030303020204" charset="0"/>
                      <a:ea typeface="SamsungOne-400" panose="020B0503030303020204" charset="0"/>
                    </a:rPr>
                    <a:t> </a:t>
                  </a:r>
                  <a:r>
                    <a:rPr lang="en-US" altLang="ko-KR" sz="1400" dirty="0" err="1">
                      <a:solidFill>
                        <a:schemeClr val="tx1">
                          <a:lumMod val="85000"/>
                          <a:lumOff val="15000"/>
                        </a:schemeClr>
                      </a:solidFill>
                      <a:latin typeface="SamsungOne-400" panose="020B0503030303020204" charset="0"/>
                      <a:ea typeface="SamsungOne-400" panose="020B0503030303020204" charset="0"/>
                    </a:rPr>
                    <a:t>ràng</a:t>
                  </a:r>
                  <a:r>
                    <a:rPr lang="en-US" altLang="ko-KR" sz="1400" dirty="0">
                      <a:solidFill>
                        <a:schemeClr val="tx1">
                          <a:lumMod val="85000"/>
                          <a:lumOff val="15000"/>
                        </a:schemeClr>
                      </a:solidFill>
                      <a:latin typeface="SamsungOne-400" panose="020B0503030303020204" charset="0"/>
                      <a:ea typeface="SamsungOne-400" panose="020B0503030303020204" charset="0"/>
                    </a:rPr>
                    <a:t> </a:t>
                  </a:r>
                  <a:r>
                    <a:rPr lang="en-US" altLang="ko-KR" sz="1400" dirty="0" err="1">
                      <a:solidFill>
                        <a:schemeClr val="tx1">
                          <a:lumMod val="85000"/>
                          <a:lumOff val="15000"/>
                        </a:schemeClr>
                      </a:solidFill>
                      <a:latin typeface="SamsungOne-400" panose="020B0503030303020204" charset="0"/>
                      <a:ea typeface="SamsungOne-400" panose="020B0503030303020204" charset="0"/>
                    </a:rPr>
                    <a:t>buộc</a:t>
                  </a:r>
                  <a:endParaRPr lang="en-US" altLang="ko-KR" sz="1400" dirty="0">
                    <a:solidFill>
                      <a:schemeClr val="tx1">
                        <a:lumMod val="85000"/>
                        <a:lumOff val="15000"/>
                      </a:schemeClr>
                    </a:solidFill>
                    <a:latin typeface="SamsungOne-400" panose="020B0503030303020204" charset="0"/>
                    <a:ea typeface="SamsungOne-400" panose="020B0503030303020204" charset="0"/>
                  </a:endParaRPr>
                </a:p>
              </p:txBody>
            </p:sp>
          </p:grpSp>
          <p:sp>
            <p:nvSpPr>
              <p:cNvPr id="32" name="타원 31">
                <a:extLst>
                  <a:ext uri="{FF2B5EF4-FFF2-40B4-BE49-F238E27FC236}">
                    <a16:creationId xmlns:a16="http://schemas.microsoft.com/office/drawing/2014/main" id="{CA7D897B-6056-407C-BFAF-D762E5A76D50}"/>
                  </a:ext>
                </a:extLst>
              </p:cNvPr>
              <p:cNvSpPr/>
              <p:nvPr/>
            </p:nvSpPr>
            <p:spPr>
              <a:xfrm>
                <a:off x="4355815" y="3941982"/>
                <a:ext cx="242690" cy="24269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75000"/>
                        <a:lumOff val="25000"/>
                      </a:schemeClr>
                    </a:solidFill>
                    <a:latin typeface="SamsungOne-400" pitchFamily="34" charset="0"/>
                    <a:ea typeface="SamsungOne-400" pitchFamily="34" charset="0"/>
                  </a:rPr>
                  <a:t>c</a:t>
                </a:r>
                <a:endParaRPr lang="ko-KR" altLang="en-US" sz="1400" dirty="0">
                  <a:solidFill>
                    <a:schemeClr val="tx1">
                      <a:lumMod val="75000"/>
                      <a:lumOff val="25000"/>
                    </a:schemeClr>
                  </a:solidFill>
                  <a:latin typeface="SamsungOne-400" pitchFamily="34" charset="0"/>
                </a:endParaRPr>
              </a:p>
            </p:txBody>
          </p:sp>
          <p:sp>
            <p:nvSpPr>
              <p:cNvPr id="34" name="타원 33">
                <a:extLst>
                  <a:ext uri="{FF2B5EF4-FFF2-40B4-BE49-F238E27FC236}">
                    <a16:creationId xmlns:a16="http://schemas.microsoft.com/office/drawing/2014/main" id="{67498688-7954-4EDF-A3D7-7BADF0DA0EC8}"/>
                  </a:ext>
                </a:extLst>
              </p:cNvPr>
              <p:cNvSpPr/>
              <p:nvPr/>
            </p:nvSpPr>
            <p:spPr>
              <a:xfrm>
                <a:off x="4874927" y="3413344"/>
                <a:ext cx="242690" cy="24269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75000"/>
                        <a:lumOff val="25000"/>
                      </a:schemeClr>
                    </a:solidFill>
                    <a:latin typeface="SamsungOne-400" pitchFamily="34" charset="0"/>
                    <a:ea typeface="SamsungOne-400" pitchFamily="34" charset="0"/>
                  </a:rPr>
                  <a:t>c</a:t>
                </a:r>
                <a:endParaRPr lang="ko-KR" altLang="en-US" sz="1400" dirty="0">
                  <a:solidFill>
                    <a:schemeClr val="tx1">
                      <a:lumMod val="75000"/>
                      <a:lumOff val="25000"/>
                    </a:schemeClr>
                  </a:solidFill>
                  <a:latin typeface="SamsungOne-400" pitchFamily="34" charset="0"/>
                </a:endParaRPr>
              </a:p>
            </p:txBody>
          </p:sp>
          <p:sp>
            <p:nvSpPr>
              <p:cNvPr id="35" name="타원 34">
                <a:extLst>
                  <a:ext uri="{FF2B5EF4-FFF2-40B4-BE49-F238E27FC236}">
                    <a16:creationId xmlns:a16="http://schemas.microsoft.com/office/drawing/2014/main" id="{E00AC233-14E4-421E-A7E8-0FE73962DC63}"/>
                  </a:ext>
                </a:extLst>
              </p:cNvPr>
              <p:cNvSpPr/>
              <p:nvPr/>
            </p:nvSpPr>
            <p:spPr>
              <a:xfrm>
                <a:off x="5160677" y="3889595"/>
                <a:ext cx="242690" cy="24269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75000"/>
                        <a:lumOff val="25000"/>
                      </a:schemeClr>
                    </a:solidFill>
                    <a:latin typeface="SamsungOne-400" pitchFamily="34" charset="0"/>
                    <a:ea typeface="SamsungOne-400" pitchFamily="34" charset="0"/>
                  </a:rPr>
                  <a:t>c</a:t>
                </a:r>
                <a:endParaRPr lang="ko-KR" altLang="en-US" sz="1400" dirty="0">
                  <a:solidFill>
                    <a:schemeClr val="tx1">
                      <a:lumMod val="75000"/>
                      <a:lumOff val="25000"/>
                    </a:schemeClr>
                  </a:solidFill>
                  <a:latin typeface="SamsungOne-400" pitchFamily="34" charset="0"/>
                </a:endParaRPr>
              </a:p>
            </p:txBody>
          </p:sp>
          <p:sp>
            <p:nvSpPr>
              <p:cNvPr id="36" name="타원 35">
                <a:extLst>
                  <a:ext uri="{FF2B5EF4-FFF2-40B4-BE49-F238E27FC236}">
                    <a16:creationId xmlns:a16="http://schemas.microsoft.com/office/drawing/2014/main" id="{AE542663-1392-4EB3-A3CA-70DD777B7F0A}"/>
                  </a:ext>
                </a:extLst>
              </p:cNvPr>
              <p:cNvSpPr/>
              <p:nvPr/>
            </p:nvSpPr>
            <p:spPr>
              <a:xfrm>
                <a:off x="4503453" y="4532532"/>
                <a:ext cx="242690" cy="24269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a:r>
                  <a:rPr lang="en-US" altLang="ko-KR" sz="1400" dirty="0">
                    <a:solidFill>
                      <a:schemeClr val="tx1">
                        <a:lumMod val="75000"/>
                        <a:lumOff val="25000"/>
                      </a:schemeClr>
                    </a:solidFill>
                    <a:latin typeface="SamsungOne-400" pitchFamily="34" charset="0"/>
                    <a:ea typeface="SamsungOne-400" pitchFamily="34" charset="0"/>
                  </a:rPr>
                  <a:t>c</a:t>
                </a:r>
                <a:endParaRPr lang="ko-KR" altLang="en-US" sz="1400" dirty="0">
                  <a:solidFill>
                    <a:schemeClr val="tx1">
                      <a:lumMod val="75000"/>
                      <a:lumOff val="25000"/>
                    </a:schemeClr>
                  </a:solidFill>
                  <a:latin typeface="SamsungOne-400" pitchFamily="34" charset="0"/>
                </a:endParaRPr>
              </a:p>
            </p:txBody>
          </p:sp>
        </p:grpSp>
        <p:sp>
          <p:nvSpPr>
            <p:cNvPr id="25" name="TextBox 24"/>
            <p:cNvSpPr txBox="1"/>
            <p:nvPr/>
          </p:nvSpPr>
          <p:spPr>
            <a:xfrm>
              <a:off x="1243533" y="3735504"/>
              <a:ext cx="612347" cy="200055"/>
            </a:xfrm>
            <a:prstGeom prst="rect">
              <a:avLst/>
            </a:prstGeom>
            <a:solidFill>
              <a:schemeClr val="bg1"/>
            </a:solidFill>
          </p:spPr>
          <p:txBody>
            <a:bodyPr wrap="none" lIns="0" tIns="0" rIns="0" bIns="0" rtlCol="0">
              <a:spAutoFit/>
            </a:bodyPr>
            <a:lstStyle/>
            <a:p>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chủ</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6" name="TextBox 25"/>
            <p:cNvSpPr txBox="1"/>
            <p:nvPr/>
          </p:nvSpPr>
          <p:spPr>
            <a:xfrm>
              <a:off x="1243533" y="4964068"/>
              <a:ext cx="612347" cy="200055"/>
            </a:xfrm>
            <a:prstGeom prst="rect">
              <a:avLst/>
            </a:prstGeom>
            <a:solidFill>
              <a:schemeClr val="bg1"/>
            </a:solidFill>
          </p:spPr>
          <p:txBody>
            <a:bodyPr wrap="none" lIns="0" tIns="0" rIns="0" bIns="0" rtlCol="0">
              <a:spAutoFit/>
            </a:bodyPr>
            <a:lstStyle/>
            <a:p>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chủ</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7" name="TextBox 26"/>
            <p:cNvSpPr txBox="1"/>
            <p:nvPr/>
          </p:nvSpPr>
          <p:spPr>
            <a:xfrm>
              <a:off x="3897777" y="3350798"/>
              <a:ext cx="612347" cy="200055"/>
            </a:xfrm>
            <a:prstGeom prst="rect">
              <a:avLst/>
            </a:prstGeom>
            <a:solidFill>
              <a:schemeClr val="bg1"/>
            </a:solidFill>
          </p:spPr>
          <p:txBody>
            <a:bodyPr wrap="none" lIns="0" tIns="0" rIns="0" bIns="0" rtlCol="0">
              <a:spAutoFit/>
            </a:bodyPr>
            <a:lstStyle/>
            <a:p>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chủ</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8" name="TextBox 27"/>
            <p:cNvSpPr txBox="1"/>
            <p:nvPr/>
          </p:nvSpPr>
          <p:spPr>
            <a:xfrm>
              <a:off x="3015183" y="2146751"/>
              <a:ext cx="373500" cy="200055"/>
            </a:xfrm>
            <a:prstGeom prst="rect">
              <a:avLst/>
            </a:prstGeom>
            <a:solidFill>
              <a:schemeClr val="bg1"/>
            </a:solidFill>
          </p:spPr>
          <p:txBody>
            <a:bodyPr wrap="none" lIns="0" tIns="0" rIns="0" bIns="0" rtlCol="0">
              <a:spAutoFit/>
            </a:bodyPr>
            <a:lstStyle/>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REST</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9" name="TextBox 28"/>
            <p:cNvSpPr txBox="1"/>
            <p:nvPr/>
          </p:nvSpPr>
          <p:spPr>
            <a:xfrm>
              <a:off x="2786583" y="3049993"/>
              <a:ext cx="272510" cy="200055"/>
            </a:xfrm>
            <a:prstGeom prst="rect">
              <a:avLst/>
            </a:prstGeom>
            <a:solidFill>
              <a:schemeClr val="bg1"/>
            </a:solidFill>
          </p:spPr>
          <p:txBody>
            <a:bodyPr wrap="none" lIns="0" tIns="0" rIns="0" bIns="0" rtlCol="0">
              <a:spAutoFit/>
            </a:bodyPr>
            <a:lstStyle/>
            <a:p>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Nút</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3" name="TextBox 32"/>
            <p:cNvSpPr txBox="1"/>
            <p:nvPr/>
          </p:nvSpPr>
          <p:spPr>
            <a:xfrm>
              <a:off x="2994344" y="4335537"/>
              <a:ext cx="394339" cy="200055"/>
            </a:xfrm>
            <a:prstGeom prst="rect">
              <a:avLst/>
            </a:prstGeom>
            <a:solidFill>
              <a:schemeClr val="bg1"/>
            </a:solidFill>
          </p:spPr>
          <p:txBody>
            <a:bodyPr wrap="none" lIns="0" tIns="0" rIns="0" bIns="0" rtlCol="0">
              <a:spAutoFit/>
            </a:bodyPr>
            <a:lstStyle/>
            <a:p>
              <a:r>
                <a:rPr lang="en-US" altLang="ko-KR" sz="1300" b="1" dirty="0" err="1">
                  <a:solidFill>
                    <a:schemeClr val="accent1">
                      <a:lumMod val="50000"/>
                    </a:schemeClr>
                  </a:solidFill>
                  <a:latin typeface="SamsungOne-400" panose="020B0503030303020204" pitchFamily="34" charset="0"/>
                  <a:ea typeface="SamsungOne-400" panose="020B0503030303020204" pitchFamily="34" charset="0"/>
                </a:rPr>
                <a:t>CoAP</a:t>
              </a:r>
              <a:endParaRPr lang="ko-KR" altLang="en-US" sz="1300" b="1" dirty="0">
                <a:solidFill>
                  <a:schemeClr val="accent1">
                    <a:lumMod val="50000"/>
                  </a:schemeClr>
                </a:solidFill>
                <a:latin typeface="SamsungOne-400" panose="020B0503030303020204" pitchFamily="34" charset="0"/>
                <a:ea typeface="SamsungOne-400" panose="020B0503030303020204" pitchFamily="34" charset="0"/>
              </a:endParaRPr>
            </a:p>
          </p:txBody>
        </p:sp>
        <p:sp>
          <p:nvSpPr>
            <p:cNvPr id="48" name="TextBox 47"/>
            <p:cNvSpPr txBox="1"/>
            <p:nvPr/>
          </p:nvSpPr>
          <p:spPr>
            <a:xfrm>
              <a:off x="1976958" y="5715246"/>
              <a:ext cx="601127" cy="200055"/>
            </a:xfrm>
            <a:prstGeom prst="rect">
              <a:avLst/>
            </a:prstGeom>
            <a:solidFill>
              <a:schemeClr val="bg1"/>
            </a:solidFill>
          </p:spPr>
          <p:txBody>
            <a:bodyPr wrap="none" lIns="0" tIns="0" rIns="0" bIns="0" rtlCol="0">
              <a:spAutoFit/>
            </a:bodyPr>
            <a:lstStyle/>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Internet</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9" name="TextBox 48"/>
            <p:cNvSpPr txBox="1"/>
            <p:nvPr/>
          </p:nvSpPr>
          <p:spPr>
            <a:xfrm>
              <a:off x="3574703" y="5715246"/>
              <a:ext cx="1955664" cy="200055"/>
            </a:xfrm>
            <a:prstGeom prst="rect">
              <a:avLst/>
            </a:prstGeom>
            <a:solidFill>
              <a:schemeClr val="bg1"/>
            </a:solidFill>
          </p:spPr>
          <p:txBody>
            <a:bodyPr wrap="none" lIns="0" tIns="0" rIns="0" bIns="0" rtlCol="0">
              <a:spAutoFit/>
            </a:bodyPr>
            <a:lstStyle/>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Constrained environments</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0" name="TextBox 49"/>
            <p:cNvSpPr txBox="1"/>
            <p:nvPr/>
          </p:nvSpPr>
          <p:spPr>
            <a:xfrm>
              <a:off x="4871591" y="4383162"/>
              <a:ext cx="394339" cy="200055"/>
            </a:xfrm>
            <a:prstGeom prst="rect">
              <a:avLst/>
            </a:prstGeom>
            <a:solidFill>
              <a:schemeClr val="bg1"/>
            </a:solidFill>
          </p:spPr>
          <p:txBody>
            <a:bodyPr wrap="none" lIns="0" tIns="0" rIns="0" bIns="0" rtlCol="0">
              <a:spAutoFit/>
            </a:bodyPr>
            <a:lstStyle/>
            <a:p>
              <a:r>
                <a:rPr lang="en-US" altLang="ko-KR" sz="1300" b="1" dirty="0" err="1">
                  <a:solidFill>
                    <a:schemeClr val="accent1">
                      <a:lumMod val="50000"/>
                    </a:schemeClr>
                  </a:solidFill>
                  <a:latin typeface="SamsungOne-400" panose="020B0503030303020204" pitchFamily="34" charset="0"/>
                  <a:ea typeface="SamsungOne-400" panose="020B0503030303020204" pitchFamily="34" charset="0"/>
                </a:rPr>
                <a:t>CoAP</a:t>
              </a:r>
              <a:endParaRPr lang="ko-KR" altLang="en-US" sz="1300" b="1" dirty="0">
                <a:solidFill>
                  <a:schemeClr val="accent1">
                    <a:lumMod val="50000"/>
                  </a:schemeClr>
                </a:solidFill>
                <a:latin typeface="SamsungOne-400" panose="020B0503030303020204" pitchFamily="34" charset="0"/>
                <a:ea typeface="SamsungOne-400" panose="020B0503030303020204" pitchFamily="34" charset="0"/>
              </a:endParaRPr>
            </a:p>
          </p:txBody>
        </p:sp>
        <p:sp>
          <p:nvSpPr>
            <p:cNvPr id="51" name="TextBox 50"/>
            <p:cNvSpPr txBox="1"/>
            <p:nvPr/>
          </p:nvSpPr>
          <p:spPr>
            <a:xfrm>
              <a:off x="4355365" y="3648171"/>
              <a:ext cx="394339" cy="200055"/>
            </a:xfrm>
            <a:prstGeom prst="rect">
              <a:avLst/>
            </a:prstGeom>
            <a:solidFill>
              <a:schemeClr val="bg1"/>
            </a:solidFill>
          </p:spPr>
          <p:txBody>
            <a:bodyPr wrap="none" lIns="0" tIns="0" rIns="0" bIns="0" rtlCol="0">
              <a:spAutoFit/>
            </a:bodyPr>
            <a:lstStyle/>
            <a:p>
              <a:r>
                <a:rPr lang="en-US" altLang="ko-KR" sz="1300" b="1" dirty="0" err="1">
                  <a:solidFill>
                    <a:schemeClr val="accent1">
                      <a:lumMod val="50000"/>
                    </a:schemeClr>
                  </a:solidFill>
                  <a:latin typeface="SamsungOne-400" panose="020B0503030303020204" pitchFamily="34" charset="0"/>
                  <a:ea typeface="SamsungOne-400" panose="020B0503030303020204" pitchFamily="34" charset="0"/>
                </a:rPr>
                <a:t>CoAP</a:t>
              </a:r>
              <a:endParaRPr lang="ko-KR" altLang="en-US" sz="1300" b="1" dirty="0">
                <a:solidFill>
                  <a:schemeClr val="accent1">
                    <a:lumMod val="50000"/>
                  </a:schemeClr>
                </a:solidFill>
                <a:latin typeface="SamsungOne-400" panose="020B0503030303020204" pitchFamily="34" charset="0"/>
                <a:ea typeface="SamsungOne-400" panose="020B0503030303020204" pitchFamily="34" charset="0"/>
              </a:endParaRPr>
            </a:p>
          </p:txBody>
        </p:sp>
        <p:sp>
          <p:nvSpPr>
            <p:cNvPr id="52" name="TextBox 51"/>
            <p:cNvSpPr txBox="1"/>
            <p:nvPr/>
          </p:nvSpPr>
          <p:spPr>
            <a:xfrm>
              <a:off x="4530880" y="3289617"/>
              <a:ext cx="394339" cy="200055"/>
            </a:xfrm>
            <a:prstGeom prst="rect">
              <a:avLst/>
            </a:prstGeom>
            <a:solidFill>
              <a:schemeClr val="bg1"/>
            </a:solidFill>
          </p:spPr>
          <p:txBody>
            <a:bodyPr wrap="none" lIns="0" tIns="0" rIns="0" bIns="0" rtlCol="0">
              <a:spAutoFit/>
            </a:bodyPr>
            <a:lstStyle/>
            <a:p>
              <a:r>
                <a:rPr lang="en-US" altLang="ko-KR" sz="1300" b="1" dirty="0" err="1">
                  <a:solidFill>
                    <a:schemeClr val="accent1">
                      <a:lumMod val="50000"/>
                    </a:schemeClr>
                  </a:solidFill>
                  <a:latin typeface="SamsungOne-400" panose="020B0503030303020204" pitchFamily="34" charset="0"/>
                  <a:ea typeface="SamsungOne-400" panose="020B0503030303020204" pitchFamily="34" charset="0"/>
                </a:rPr>
                <a:t>CoAP</a:t>
              </a:r>
              <a:endParaRPr lang="ko-KR" altLang="en-US" sz="1300" b="1" dirty="0">
                <a:solidFill>
                  <a:schemeClr val="accent1">
                    <a:lumMod val="50000"/>
                  </a:schemeClr>
                </a:solidFill>
                <a:latin typeface="SamsungOne-400" panose="020B0503030303020204" pitchFamily="34" charset="0"/>
                <a:ea typeface="SamsungOne-400" panose="020B0503030303020204" pitchFamily="34" charset="0"/>
              </a:endParaRPr>
            </a:p>
          </p:txBody>
        </p:sp>
        <p:sp>
          <p:nvSpPr>
            <p:cNvPr id="53" name="TextBox 52"/>
            <p:cNvSpPr txBox="1"/>
            <p:nvPr/>
          </p:nvSpPr>
          <p:spPr>
            <a:xfrm>
              <a:off x="3634308" y="3919899"/>
              <a:ext cx="386324" cy="184666"/>
            </a:xfrm>
            <a:prstGeom prst="rect">
              <a:avLst/>
            </a:prstGeom>
            <a:solidFill>
              <a:schemeClr val="bg1"/>
            </a:solidFill>
          </p:spPr>
          <p:txBody>
            <a:bodyPr wrap="none" lIns="0" tIns="0" rIns="0" bIns="0" rtlCol="0">
              <a:spAutoFit/>
            </a:bodyPr>
            <a:lstStyle/>
            <a:p>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Proxy</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4" name="TextBox 53"/>
            <p:cNvSpPr txBox="1"/>
            <p:nvPr/>
          </p:nvSpPr>
          <p:spPr>
            <a:xfrm>
              <a:off x="2450018" y="3539192"/>
              <a:ext cx="384721" cy="200055"/>
            </a:xfrm>
            <a:prstGeom prst="rect">
              <a:avLst/>
            </a:prstGeom>
            <a:solidFill>
              <a:schemeClr val="bg1"/>
            </a:solidFill>
          </p:spPr>
          <p:txBody>
            <a:bodyPr wrap="none" lIns="0" tIns="0" rIns="0" bIns="0" rtlCol="0">
              <a:spAutoFit/>
            </a:bodyPr>
            <a:lstStyle/>
            <a:p>
              <a:r>
                <a:rPr lang="en-US" altLang="ko-KR" sz="1300" b="1" dirty="0">
                  <a:solidFill>
                    <a:schemeClr val="accent6">
                      <a:lumMod val="75000"/>
                    </a:schemeClr>
                  </a:solidFill>
                  <a:latin typeface="SamsungOne-400" panose="020B0503030303020204" pitchFamily="34" charset="0"/>
                  <a:ea typeface="SamsungOne-400" panose="020B0503030303020204" pitchFamily="34" charset="0"/>
                </a:rPr>
                <a:t>HTTP</a:t>
              </a:r>
              <a:endParaRPr lang="ko-KR" altLang="en-US" sz="1300" b="1" dirty="0">
                <a:solidFill>
                  <a:schemeClr val="accent6">
                    <a:lumMod val="75000"/>
                  </a:schemeClr>
                </a:solidFill>
                <a:latin typeface="SamsungOne-400" panose="020B0503030303020204" pitchFamily="34" charset="0"/>
                <a:ea typeface="SamsungOne-400" panose="020B0503030303020204" pitchFamily="34" charset="0"/>
              </a:endParaRPr>
            </a:p>
          </p:txBody>
        </p:sp>
        <p:sp>
          <p:nvSpPr>
            <p:cNvPr id="55" name="TextBox 54"/>
            <p:cNvSpPr txBox="1"/>
            <p:nvPr/>
          </p:nvSpPr>
          <p:spPr>
            <a:xfrm>
              <a:off x="2046808" y="3042471"/>
              <a:ext cx="384721" cy="200055"/>
            </a:xfrm>
            <a:prstGeom prst="rect">
              <a:avLst/>
            </a:prstGeom>
            <a:solidFill>
              <a:schemeClr val="bg1"/>
            </a:solidFill>
          </p:spPr>
          <p:txBody>
            <a:bodyPr wrap="none" lIns="0" tIns="0" rIns="0" bIns="0" rtlCol="0">
              <a:spAutoFit/>
            </a:bodyPr>
            <a:lstStyle/>
            <a:p>
              <a:r>
                <a:rPr lang="en-US" altLang="ko-KR" sz="1300" b="1" dirty="0">
                  <a:solidFill>
                    <a:schemeClr val="accent6">
                      <a:lumMod val="75000"/>
                    </a:schemeClr>
                  </a:solidFill>
                  <a:latin typeface="SamsungOne-400" panose="020B0503030303020204" pitchFamily="34" charset="0"/>
                  <a:ea typeface="SamsungOne-400" panose="020B0503030303020204" pitchFamily="34" charset="0"/>
                </a:rPr>
                <a:t>HTTP</a:t>
              </a:r>
              <a:endParaRPr lang="ko-KR" altLang="en-US" sz="1300" b="1" dirty="0">
                <a:solidFill>
                  <a:schemeClr val="accent6">
                    <a:lumMod val="75000"/>
                  </a:schemeClr>
                </a:solidFill>
                <a:latin typeface="SamsungOne-400" panose="020B0503030303020204" pitchFamily="34" charset="0"/>
                <a:ea typeface="SamsungOne-400" panose="020B0503030303020204" pitchFamily="34" charset="0"/>
              </a:endParaRPr>
            </a:p>
          </p:txBody>
        </p:sp>
      </p:grpSp>
      <p:sp>
        <p:nvSpPr>
          <p:cNvPr id="56" name="사각형: 둥근 모서리 55">
            <a:extLst>
              <a:ext uri="{FF2B5EF4-FFF2-40B4-BE49-F238E27FC236}">
                <a16:creationId xmlns:a16="http://schemas.microsoft.com/office/drawing/2014/main" id="{8BF1B486-8FA2-4936-A95B-0E21B54EDDF8}"/>
              </a:ext>
            </a:extLst>
          </p:cNvPr>
          <p:cNvSpPr/>
          <p:nvPr/>
        </p:nvSpPr>
        <p:spPr>
          <a:xfrm>
            <a:off x="6796794" y="6166003"/>
            <a:ext cx="2338955" cy="2089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50" b="1" dirty="0">
                <a:solidFill>
                  <a:schemeClr val="bg1"/>
                </a:solidFill>
                <a:latin typeface="SamsungOne-400" panose="020B0503030303020204" pitchFamily="34" charset="0"/>
                <a:ea typeface="SamsungOne-400" panose="020B0503030303020204" pitchFamily="34" charset="0"/>
              </a:rPr>
              <a:t>77th IETF core WG presentation</a:t>
            </a:r>
          </a:p>
        </p:txBody>
      </p:sp>
    </p:spTree>
    <p:extLst>
      <p:ext uri="{BB962C8B-B14F-4D97-AF65-F5344CB8AC3E}">
        <p14:creationId xmlns:p14="http://schemas.microsoft.com/office/powerpoint/2010/main" val="3792210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D05DCEB0-4264-43F6-BA03-F4C0FF864B58}"/>
              </a:ext>
            </a:extLst>
          </p:cNvPr>
          <p:cNvSpPr/>
          <p:nvPr/>
        </p:nvSpPr>
        <p:spPr>
          <a:xfrm>
            <a:off x="580388" y="50591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thể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(NON)</a:t>
            </a:r>
          </a:p>
        </p:txBody>
      </p:sp>
      <p:sp>
        <p:nvSpPr>
          <p:cNvPr id="23" name="직사각형 22">
            <a:extLst>
              <a:ext uri="{FF2B5EF4-FFF2-40B4-BE49-F238E27FC236}">
                <a16:creationId xmlns:a16="http://schemas.microsoft.com/office/drawing/2014/main" id="{540CA58F-4FD0-4837-9DA8-EE6429D9EF50}"/>
              </a:ext>
            </a:extLst>
          </p:cNvPr>
          <p:cNvSpPr/>
          <p:nvPr/>
        </p:nvSpPr>
        <p:spPr>
          <a:xfrm>
            <a:off x="580388" y="400571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lại (RST)</a:t>
            </a:r>
          </a:p>
        </p:txBody>
      </p:sp>
      <p:sp>
        <p:nvSpPr>
          <p:cNvPr id="22" name="직사각형 21">
            <a:extLst>
              <a:ext uri="{FF2B5EF4-FFF2-40B4-BE49-F238E27FC236}">
                <a16:creationId xmlns:a16="http://schemas.microsoft.com/office/drawing/2014/main" id="{330B64DB-14A2-4F0D-B7EC-C053B1D61B95}"/>
              </a:ext>
            </a:extLst>
          </p:cNvPr>
          <p:cNvSpPr/>
          <p:nvPr/>
        </p:nvSpPr>
        <p:spPr>
          <a:xfrm>
            <a:off x="580388" y="298356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(ACK)</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Thông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điệp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mà CoAP</a:t>
            </a:r>
          </a:p>
        </p:txBody>
      </p:sp>
      <p:sp>
        <p:nvSpPr>
          <p:cNvPr id="27" name="직사각형 26">
            <a:extLst>
              <a:ext uri="{FF2B5EF4-FFF2-40B4-BE49-F238E27FC236}">
                <a16:creationId xmlns:a16="http://schemas.microsoft.com/office/drawing/2014/main" id="{5CBE1D5A-C5C3-418C-966D-81D1FB1C4179}"/>
              </a:ext>
            </a:extLst>
          </p:cNvPr>
          <p:cNvSpPr/>
          <p:nvPr/>
        </p:nvSpPr>
        <p:spPr>
          <a:xfrm>
            <a:off x="712182" y="2174873"/>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sử dụng để biết được một thông điệp hoặc phản hồi cho một thông điệp đã gửi thành công hay chưa.</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Nhận một thông điệp ACK/RST như một thông điệp phản hồi.</a:t>
            </a:r>
          </a:p>
        </p:txBody>
      </p:sp>
      <p:sp>
        <p:nvSpPr>
          <p:cNvPr id="48" name="직사각형 47">
            <a:extLst>
              <a:ext uri="{FF2B5EF4-FFF2-40B4-BE49-F238E27FC236}">
                <a16:creationId xmlns:a16="http://schemas.microsoft.com/office/drawing/2014/main" id="{1C6EC38F-603D-4763-BEF5-6B95EFC5722C}"/>
              </a:ext>
            </a:extLst>
          </p:cNvPr>
          <p:cNvSpPr/>
          <p:nvPr/>
        </p:nvSpPr>
        <p:spPr>
          <a:xfrm>
            <a:off x="712182" y="3203573"/>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It is divided into ACK message and message ID (mid) for CON message.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Receives an ACK/RST message as 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message.</a:t>
            </a:r>
          </a:p>
        </p:txBody>
      </p:sp>
      <p:sp>
        <p:nvSpPr>
          <p:cNvPr id="52" name="직사각형 51">
            <a:extLst>
              <a:ext uri="{FF2B5EF4-FFF2-40B4-BE49-F238E27FC236}">
                <a16:creationId xmlns:a16="http://schemas.microsoft.com/office/drawing/2014/main" id="{8C916147-2698-450A-AD51-236AE0E083AB}"/>
              </a:ext>
            </a:extLst>
          </p:cNvPr>
          <p:cNvSpPr/>
          <p:nvPr/>
        </p:nvSpPr>
        <p:spPr>
          <a:xfrm>
            <a:off x="712182" y="4255885"/>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Nhận một thông điệp CON từ máy khách nhưng thông báo lỗi quá trình.</a:t>
            </a:r>
          </a:p>
        </p:txBody>
      </p:sp>
      <p:sp>
        <p:nvSpPr>
          <p:cNvPr id="56" name="직사각형 55">
            <a:extLst>
              <a:ext uri="{FF2B5EF4-FFF2-40B4-BE49-F238E27FC236}">
                <a16:creationId xmlns:a16="http://schemas.microsoft.com/office/drawing/2014/main" id="{CAB4039A-99FE-48A9-87FA-94E0CA4CCE2D}"/>
              </a:ext>
            </a:extLst>
          </p:cNvPr>
          <p:cNvSpPr/>
          <p:nvPr/>
        </p:nvSpPr>
        <p:spPr>
          <a:xfrm>
            <a:off x="712182" y="5274582"/>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yêu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ACK</a:t>
            </a:r>
          </a:p>
          <a:p>
            <a:pPr latinLnBrk="0">
              <a:spcAft>
                <a:spcPts val="600"/>
              </a:spcAft>
            </a:pPr>
            <a:r>
              <a:rPr lang="en-US" altLang="ko-KR" sz="1300" dirty="0">
                <a:solidFill>
                  <a:prstClr val="black">
                    <a:lumMod val="85000"/>
                    <a:lumOff val="15000"/>
                  </a:prstClr>
                </a:solidFill>
                <a:latin typeface="SamsungOne-400" panose="020B0503030303020204" pitchFamily="34" charset="0"/>
              </a:rPr>
              <a:t>                Reading repetitive value from sensor</a:t>
            </a:r>
          </a:p>
        </p:txBody>
      </p:sp>
      <p:sp>
        <p:nvSpPr>
          <p:cNvPr id="21" name="직사각형 20">
            <a:extLst>
              <a:ext uri="{FF2B5EF4-FFF2-40B4-BE49-F238E27FC236}">
                <a16:creationId xmlns:a16="http://schemas.microsoft.com/office/drawing/2014/main" id="{C31D7607-7405-4DFB-AA42-9D145354FBFE}"/>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s-ES" altLang="ko-KR" sz="1400" dirty="0" err="1">
                <a:solidFill>
                  <a:schemeClr val="tx1"/>
                </a:solidFill>
                <a:latin typeface="SamsungOne-400" panose="020B0503030303020204" pitchFamily="34" charset="0"/>
                <a:ea typeface="SamsungOne-400" panose="020B0503030303020204" pitchFamily="34" charset="0"/>
              </a:rPr>
              <a:t>Có</a:t>
            </a:r>
            <a:r>
              <a:rPr lang="es-ES" altLang="ko-KR" sz="1400" dirty="0">
                <a:solidFill>
                  <a:schemeClr val="tx1"/>
                </a:solidFill>
                <a:latin typeface="SamsungOne-400" panose="020B0503030303020204" pitchFamily="34" charset="0"/>
                <a:ea typeface="SamsungOne-400" panose="020B0503030303020204" pitchFamily="34" charset="0"/>
              </a:rPr>
              <a:t> </a:t>
            </a:r>
            <a:r>
              <a:rPr lang="es-ES" altLang="ko-KR" sz="1400" dirty="0" err="1">
                <a:solidFill>
                  <a:schemeClr val="tx1"/>
                </a:solidFill>
                <a:latin typeface="SamsungOne-400" panose="020B0503030303020204" pitchFamily="34" charset="0"/>
                <a:ea typeface="SamsungOne-400" panose="020B0503030303020204" pitchFamily="34" charset="0"/>
              </a:rPr>
              <a:t>thể</a:t>
            </a:r>
            <a:r>
              <a:rPr lang="es-ES" altLang="ko-KR" sz="1400" dirty="0">
                <a:solidFill>
                  <a:schemeClr val="tx1"/>
                </a:solidFill>
                <a:latin typeface="SamsungOne-400" panose="020B0503030303020204" pitchFamily="34" charset="0"/>
                <a:ea typeface="SamsungOne-400" panose="020B0503030303020204" pitchFamily="34" charset="0"/>
              </a:rPr>
              <a:t> </a:t>
            </a:r>
            <a:r>
              <a:rPr lang="es-ES" altLang="ko-KR" sz="1400" dirty="0" err="1">
                <a:solidFill>
                  <a:schemeClr val="tx1"/>
                </a:solidFill>
                <a:latin typeface="SamsungOne-400" panose="020B0503030303020204" pitchFamily="34" charset="0"/>
                <a:ea typeface="SamsungOne-400" panose="020B0503030303020204" pitchFamily="34" charset="0"/>
              </a:rPr>
              <a:t>xác</a:t>
            </a:r>
            <a:r>
              <a:rPr lang="es-ES" altLang="ko-KR" sz="1400" dirty="0">
                <a:solidFill>
                  <a:schemeClr val="tx1"/>
                </a:solidFill>
                <a:latin typeface="SamsungOne-400" panose="020B0503030303020204" pitchFamily="34" charset="0"/>
                <a:ea typeface="SamsungOne-400" panose="020B0503030303020204" pitchFamily="34" charset="0"/>
              </a:rPr>
              <a:t> </a:t>
            </a:r>
            <a:r>
              <a:rPr lang="es-ES" altLang="ko-KR" sz="1400" dirty="0" err="1">
                <a:solidFill>
                  <a:schemeClr val="tx1"/>
                </a:solidFill>
                <a:latin typeface="SamsungOne-400" panose="020B0503030303020204" pitchFamily="34" charset="0"/>
                <a:ea typeface="SamsungOne-400" panose="020B0503030303020204" pitchFamily="34" charset="0"/>
              </a:rPr>
              <a:t>nhận</a:t>
            </a:r>
            <a:r>
              <a:rPr lang="es-ES" altLang="ko-KR" sz="1400" dirty="0">
                <a:solidFill>
                  <a:schemeClr val="tx1"/>
                </a:solidFill>
                <a:latin typeface="SamsungOne-400" panose="020B0503030303020204" pitchFamily="34" charset="0"/>
                <a:ea typeface="SamsungOne-400" panose="020B0503030303020204" pitchFamily="34" charset="0"/>
              </a:rPr>
              <a:t> (CON)</a:t>
            </a:r>
          </a:p>
        </p:txBody>
      </p:sp>
      <p:grpSp>
        <p:nvGrpSpPr>
          <p:cNvPr id="31" name="그룹 30">
            <a:extLst>
              <a:ext uri="{FF2B5EF4-FFF2-40B4-BE49-F238E27FC236}">
                <a16:creationId xmlns:a16="http://schemas.microsoft.com/office/drawing/2014/main" id="{163C5B5F-6264-4572-AF19-2C3366C5AA8D}"/>
              </a:ext>
            </a:extLst>
          </p:cNvPr>
          <p:cNvGrpSpPr/>
          <p:nvPr/>
        </p:nvGrpSpPr>
        <p:grpSpPr>
          <a:xfrm>
            <a:off x="892233" y="4645619"/>
            <a:ext cx="7051617" cy="200055"/>
            <a:chOff x="712182" y="1757635"/>
            <a:chExt cx="7051617" cy="200055"/>
          </a:xfrm>
        </p:grpSpPr>
        <p:sp>
          <p:nvSpPr>
            <p:cNvPr id="32" name="직사각형 31">
              <a:extLst>
                <a:ext uri="{FF2B5EF4-FFF2-40B4-BE49-F238E27FC236}">
                  <a16:creationId xmlns:a16="http://schemas.microsoft.com/office/drawing/2014/main" id="{62FA852B-E3BA-4C4E-B2CC-A6F4E0CA02A3}"/>
                </a:ext>
              </a:extLst>
            </p:cNvPr>
            <p:cNvSpPr/>
            <p:nvPr/>
          </p:nvSpPr>
          <p:spPr>
            <a:xfrm>
              <a:off x="1095271" y="1757635"/>
              <a:ext cx="666852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Khởi động lại nút </a:t>
              </a:r>
            </a:p>
          </p:txBody>
        </p:sp>
        <p:sp>
          <p:nvSpPr>
            <p:cNvPr id="34" name="사각형: 둥근 모서리 33">
              <a:extLst>
                <a:ext uri="{FF2B5EF4-FFF2-40B4-BE49-F238E27FC236}">
                  <a16:creationId xmlns:a16="http://schemas.microsoft.com/office/drawing/2014/main" id="{A7BC6E07-E90D-4C62-BF8B-78EC3899ECCE}"/>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400" panose="020B0503030303020204" pitchFamily="34" charset="0"/>
                </a:rPr>
                <a:t>Ex</a:t>
              </a:r>
              <a:endParaRPr lang="ko-KR" altLang="en-US" sz="1100" b="1" dirty="0">
                <a:solidFill>
                  <a:schemeClr val="bg1"/>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DD2CFB03-E778-48E5-A57A-6A6323EAA12E}"/>
              </a:ext>
            </a:extLst>
          </p:cNvPr>
          <p:cNvGrpSpPr/>
          <p:nvPr/>
        </p:nvGrpSpPr>
        <p:grpSpPr>
          <a:xfrm>
            <a:off x="892233" y="5672257"/>
            <a:ext cx="7051617" cy="200055"/>
            <a:chOff x="712182" y="1757635"/>
            <a:chExt cx="7051617" cy="200055"/>
          </a:xfrm>
        </p:grpSpPr>
        <p:sp>
          <p:nvSpPr>
            <p:cNvPr id="36" name="직사각형 35">
              <a:extLst>
                <a:ext uri="{FF2B5EF4-FFF2-40B4-BE49-F238E27FC236}">
                  <a16:creationId xmlns:a16="http://schemas.microsoft.com/office/drawing/2014/main" id="{98B67463-9C5F-417E-B0E1-E733A7B58E92}"/>
                </a:ext>
              </a:extLst>
            </p:cNvPr>
            <p:cNvSpPr/>
            <p:nvPr/>
          </p:nvSpPr>
          <p:spPr>
            <a:xfrm>
              <a:off x="1095271" y="1757635"/>
              <a:ext cx="666852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endParaRPr lang="en-US" altLang="ko-KR" sz="1300" dirty="0">
                <a:solidFill>
                  <a:prstClr val="black">
                    <a:lumMod val="85000"/>
                    <a:lumOff val="15000"/>
                  </a:prstClr>
                </a:solidFill>
                <a:latin typeface="SamsungOne-400" panose="020B0503030303020204" pitchFamily="34" charset="0"/>
              </a:endParaRPr>
            </a:p>
          </p:txBody>
        </p:sp>
        <p:sp>
          <p:nvSpPr>
            <p:cNvPr id="37" name="사각형: 둥근 모서리 36">
              <a:extLst>
                <a:ext uri="{FF2B5EF4-FFF2-40B4-BE49-F238E27FC236}">
                  <a16:creationId xmlns:a16="http://schemas.microsoft.com/office/drawing/2014/main" id="{5BBCAE8A-6130-4837-B573-13CB76B65904}"/>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400" panose="020B0503030303020204" pitchFamily="34" charset="0"/>
                </a:rPr>
                <a:t>Ex</a:t>
              </a:r>
              <a:endParaRPr lang="ko-KR" altLang="en-US" sz="11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24942286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Phương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thức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CoAP</a:t>
            </a:r>
          </a:p>
        </p:txBody>
      </p:sp>
      <p:sp>
        <p:nvSpPr>
          <p:cNvPr id="18" name="직사각형 17">
            <a:extLst>
              <a:ext uri="{FF2B5EF4-FFF2-40B4-BE49-F238E27FC236}">
                <a16:creationId xmlns:a16="http://schemas.microsoft.com/office/drawing/2014/main" id="{C6649C7A-795C-48B7-8720-F510A9A8DB98}"/>
              </a:ext>
            </a:extLst>
          </p:cNvPr>
          <p:cNvSpPr/>
          <p:nvPr/>
        </p:nvSpPr>
        <p:spPr>
          <a:xfrm>
            <a:off x="580388" y="1944537"/>
            <a:ext cx="8619175" cy="124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b="1" dirty="0">
                <a:solidFill>
                  <a:schemeClr val="tx1"/>
                </a:solidFill>
                <a:latin typeface="SamsungOne-400" panose="020B0503030303020204" pitchFamily="34" charset="0"/>
                <a:ea typeface="SamsungOne-400" panose="020B0503030303020204" pitchFamily="34" charset="0"/>
              </a:rPr>
              <a:t>GET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 về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URI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yêu </a:t>
            </a:r>
            <a:r>
              <a:rPr lang="en-US" altLang="ko-KR" sz="1400" dirty="0" err="1">
                <a:solidFill>
                  <a:schemeClr val="tx1"/>
                </a:solidFill>
                <a:latin typeface="SamsungOne-400" panose="020B0503030303020204" pitchFamily="34" charset="0"/>
                <a:ea typeface="SamsungOne-400" panose="020B0503030303020204" pitchFamily="34" charset="0"/>
              </a:rPr>
              <a:t>cầu</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b="1" dirty="0">
                <a:solidFill>
                  <a:schemeClr val="tx1"/>
                </a:solidFill>
                <a:latin typeface="SamsungOne-400" panose="020B0503030303020204" pitchFamily="34" charset="0"/>
                <a:ea typeface="SamsungOne-400" panose="020B0503030303020204" pitchFamily="34" charset="0"/>
              </a:rPr>
              <a:t>POST</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Yêu cầu cập nhật hoặc tạo tài nguyên cho máy chủ theo URI được yêu cầu</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b="1" dirty="0">
                <a:solidFill>
                  <a:schemeClr val="tx1"/>
                </a:solidFill>
                <a:latin typeface="SamsungOne-400" panose="020B0503030303020204" pitchFamily="34" charset="0"/>
                <a:ea typeface="SamsungOne-400" panose="020B0503030303020204" pitchFamily="34" charset="0"/>
              </a:rPr>
              <a:t>PUT</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Yêu cầu cập nhật mã định dạng tài nguyên với phần nội dung thông điệp theo URI được yêu cầu</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b="1" dirty="0">
                <a:solidFill>
                  <a:schemeClr val="tx1"/>
                </a:solidFill>
                <a:latin typeface="SamsungOne-400" panose="020B0503030303020204" pitchFamily="34" charset="0"/>
                <a:ea typeface="SamsungOne-400" panose="020B0503030303020204" pitchFamily="34" charset="0"/>
              </a:rPr>
              <a:t>DELETE</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Yêu cầu xóa một mã định dạng tài nguyên từ URI được yêu cầu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473828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Trao</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đổi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thông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điệp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CoAP </a:t>
            </a:r>
          </a:p>
        </p:txBody>
      </p:sp>
      <p:sp>
        <p:nvSpPr>
          <p:cNvPr id="18" name="직사각형 17">
            <a:extLst>
              <a:ext uri="{FF2B5EF4-FFF2-40B4-BE49-F238E27FC236}">
                <a16:creationId xmlns:a16="http://schemas.microsoft.com/office/drawing/2014/main" id="{72C98EFB-F356-4B17-895C-6E281E0C88FD}"/>
              </a:ext>
            </a:extLst>
          </p:cNvPr>
          <p:cNvSpPr/>
          <p:nvPr/>
        </p:nvSpPr>
        <p:spPr>
          <a:xfrm>
            <a:off x="712182" y="2891503"/>
            <a:ext cx="8487381"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Máy khách khởi tạo yêu cầu hành động</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Máy chủ phản hồi đến một tài nguyên thông qua mã định dạng URI</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Được gửi với một mã phản hồi trong thông điệp phản hồi</a:t>
            </a:r>
          </a:p>
        </p:txBody>
      </p:sp>
      <p:grpSp>
        <p:nvGrpSpPr>
          <p:cNvPr id="20" name="그룹 19">
            <a:extLst>
              <a:ext uri="{FF2B5EF4-FFF2-40B4-BE49-F238E27FC236}">
                <a16:creationId xmlns:a16="http://schemas.microsoft.com/office/drawing/2014/main" id="{E8B6D4B6-C8D1-4936-8DD7-83BF422DBC3B}"/>
              </a:ext>
            </a:extLst>
          </p:cNvPr>
          <p:cNvGrpSpPr/>
          <p:nvPr/>
        </p:nvGrpSpPr>
        <p:grpSpPr>
          <a:xfrm>
            <a:off x="1812705" y="4016867"/>
            <a:ext cx="6159170" cy="2031508"/>
            <a:chOff x="33970" y="3985970"/>
            <a:chExt cx="5761403" cy="2039696"/>
          </a:xfrm>
        </p:grpSpPr>
        <p:cxnSp>
          <p:nvCxnSpPr>
            <p:cNvPr id="24" name="직선 연결선 23">
              <a:extLst>
                <a:ext uri="{FF2B5EF4-FFF2-40B4-BE49-F238E27FC236}">
                  <a16:creationId xmlns:a16="http://schemas.microsoft.com/office/drawing/2014/main" id="{44E138E4-DDA0-4B6B-BA67-BF52AB9C1C6A}"/>
                </a:ext>
              </a:extLst>
            </p:cNvPr>
            <p:cNvCxnSpPr/>
            <p:nvPr/>
          </p:nvCxnSpPr>
          <p:spPr>
            <a:xfrm>
              <a:off x="541710" y="4297474"/>
              <a:ext cx="0" cy="1728192"/>
            </a:xfrm>
            <a:prstGeom prst="line">
              <a:avLst/>
            </a:prstGeom>
            <a:noFill/>
            <a:ln w="19050" cap="flat" cmpd="sng" algn="ctr">
              <a:solidFill>
                <a:schemeClr val="tx1">
                  <a:lumMod val="65000"/>
                  <a:lumOff val="35000"/>
                </a:schemeClr>
              </a:solidFill>
              <a:prstDash val="sysDot"/>
            </a:ln>
            <a:effectLst/>
          </p:spPr>
        </p:cxnSp>
        <p:sp>
          <p:nvSpPr>
            <p:cNvPr id="25" name="TextBox 24">
              <a:extLst>
                <a:ext uri="{FF2B5EF4-FFF2-40B4-BE49-F238E27FC236}">
                  <a16:creationId xmlns:a16="http://schemas.microsoft.com/office/drawing/2014/main" id="{B2E32D41-39EF-41C6-AFC9-1D548EE80E38}"/>
                </a:ext>
              </a:extLst>
            </p:cNvPr>
            <p:cNvSpPr txBox="1"/>
            <p:nvPr/>
          </p:nvSpPr>
          <p:spPr>
            <a:xfrm>
              <a:off x="33970" y="3985970"/>
              <a:ext cx="964465" cy="525329"/>
            </a:xfrm>
            <a:prstGeom prst="rect">
              <a:avLst/>
            </a:prstGeom>
            <a:noFill/>
          </p:spPr>
          <p:txBody>
            <a:bodyPr wrap="non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err="1">
                  <a:ln>
                    <a:noFill/>
                  </a:ln>
                  <a:solidFill>
                    <a:prstClr val="black"/>
                  </a:solidFill>
                  <a:effectLst/>
                  <a:uLnTx/>
                  <a:uFillTx/>
                  <a:latin typeface="SamsungOne-400" pitchFamily="34" charset="0"/>
                  <a:ea typeface="SamsungOne-400" pitchFamily="34" charset="0"/>
                </a:rPr>
                <a:t>Máy</a:t>
              </a:r>
              <a:r>
                <a:rPr kumimoji="1" lang="en-US" altLang="ko-KR" sz="1400" i="0" u="none" strike="noStrike" kern="0" cap="none" spc="0" normalizeH="0" baseline="0" noProof="0" dirty="0">
                  <a:ln>
                    <a:noFill/>
                  </a:ln>
                  <a:solidFill>
                    <a:prstClr val="black"/>
                  </a:solidFill>
                  <a:effectLst/>
                  <a:uLnTx/>
                  <a:uFillTx/>
                  <a:latin typeface="SamsungOne-400" pitchFamily="34" charset="0"/>
                  <a:ea typeface="SamsungOne-400" pitchFamily="34" charset="0"/>
                </a:rPr>
                <a:t> </a:t>
              </a:r>
              <a:r>
                <a:rPr kumimoji="1" lang="en-US" altLang="ko-KR" sz="1400" i="0" u="none" strike="noStrike" kern="0" cap="none" spc="0" normalizeH="0" baseline="0" noProof="0" dirty="0" err="1">
                  <a:ln>
                    <a:noFill/>
                  </a:ln>
                  <a:solidFill>
                    <a:prstClr val="black"/>
                  </a:solidFill>
                  <a:effectLst/>
                  <a:uLnTx/>
                  <a:uFillTx/>
                  <a:latin typeface="SamsungOne-400" pitchFamily="34" charset="0"/>
                  <a:ea typeface="SamsungOne-400" pitchFamily="34" charset="0"/>
                </a:rPr>
                <a:t>khách</a:t>
              </a:r>
              <a:endParaRPr kumimoji="1" lang="en-US" altLang="ko-KR" sz="1400" i="0" u="none" strike="noStrike" kern="0" cap="none" spc="0" normalizeH="0" baseline="0" noProof="0" dirty="0">
                <a:ln>
                  <a:noFill/>
                </a:ln>
                <a:solidFill>
                  <a:prstClr val="black"/>
                </a:solidFill>
                <a:effectLst/>
                <a:uLnTx/>
                <a:uFillTx/>
                <a:latin typeface="SamsungOne-400" pitchFamily="34" charset="0"/>
                <a:ea typeface="SamsungOne-400" pitchFamily="34" charset="0"/>
              </a:endParaRPr>
            </a:p>
            <a:p>
              <a:pPr marL="0" marR="0" lvl="0" indent="0" algn="ctr" defTabSz="1139825" rtl="0" eaLnBrk="1" fontAlgn="base" latinLnBrk="0" hangingPunct="1">
                <a:lnSpc>
                  <a:spcPct val="100000"/>
                </a:lnSpc>
                <a:spcBef>
                  <a:spcPct val="0"/>
                </a:spcBef>
                <a:spcAft>
                  <a:spcPct val="0"/>
                </a:spcAft>
                <a:buClrTx/>
                <a:buSzTx/>
                <a:buFontTx/>
                <a:buNone/>
                <a:tabLst/>
                <a:defRPr/>
              </a:pPr>
              <a:endParaRPr kumimoji="1" lang="en-US" altLang="ko-KR" sz="1400" i="0" u="none" strike="noStrike" kern="0" cap="none" spc="0" normalizeH="0" baseline="0" noProof="0" dirty="0">
                <a:ln>
                  <a:noFill/>
                </a:ln>
                <a:solidFill>
                  <a:prstClr val="black"/>
                </a:solidFill>
                <a:effectLst/>
                <a:uLnTx/>
                <a:uFillTx/>
                <a:latin typeface="SamsungOne-400" pitchFamily="34" charset="0"/>
                <a:ea typeface="SamsungOne-400" pitchFamily="34" charset="0"/>
              </a:endParaRPr>
            </a:p>
          </p:txBody>
        </p:sp>
        <p:sp>
          <p:nvSpPr>
            <p:cNvPr id="26" name="TextBox 25">
              <a:extLst>
                <a:ext uri="{FF2B5EF4-FFF2-40B4-BE49-F238E27FC236}">
                  <a16:creationId xmlns:a16="http://schemas.microsoft.com/office/drawing/2014/main" id="{1EE601E9-842A-4D43-B5FF-3E4F68206B77}"/>
                </a:ext>
              </a:extLst>
            </p:cNvPr>
            <p:cNvSpPr txBox="1"/>
            <p:nvPr/>
          </p:nvSpPr>
          <p:spPr>
            <a:xfrm>
              <a:off x="1923589" y="3985971"/>
              <a:ext cx="787527" cy="309017"/>
            </a:xfrm>
            <a:prstGeom prst="rect">
              <a:avLst/>
            </a:prstGeom>
            <a:noFill/>
          </p:spPr>
          <p:txBody>
            <a:bodyPr wrap="non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err="1">
                  <a:ln>
                    <a:noFill/>
                  </a:ln>
                  <a:solidFill>
                    <a:prstClr val="black"/>
                  </a:solidFill>
                  <a:effectLst/>
                  <a:uLnTx/>
                  <a:uFillTx/>
                  <a:latin typeface="SamsungOne-400" pitchFamily="34" charset="0"/>
                  <a:ea typeface="SamsungOne-400" pitchFamily="34" charset="0"/>
                </a:rPr>
                <a:t>Máy</a:t>
              </a:r>
              <a:r>
                <a:rPr kumimoji="1" lang="en-US" altLang="ko-KR" sz="1400" i="0" u="none" strike="noStrike" kern="0" cap="none" spc="0" normalizeH="0" baseline="0" noProof="0" dirty="0">
                  <a:ln>
                    <a:noFill/>
                  </a:ln>
                  <a:solidFill>
                    <a:prstClr val="black"/>
                  </a:solidFill>
                  <a:effectLst/>
                  <a:uLnTx/>
                  <a:uFillTx/>
                  <a:latin typeface="SamsungOne-400" pitchFamily="34" charset="0"/>
                  <a:ea typeface="SamsungOne-400" pitchFamily="34" charset="0"/>
                </a:rPr>
                <a:t> </a:t>
              </a:r>
              <a:r>
                <a:rPr kumimoji="1" lang="en-US" altLang="ko-KR" sz="1400" i="0" u="none" strike="noStrike" kern="0" cap="none" spc="0" normalizeH="0" baseline="0" noProof="0" dirty="0" err="1">
                  <a:ln>
                    <a:noFill/>
                  </a:ln>
                  <a:solidFill>
                    <a:prstClr val="black"/>
                  </a:solidFill>
                  <a:effectLst/>
                  <a:uLnTx/>
                  <a:uFillTx/>
                  <a:latin typeface="SamsungOne-400" pitchFamily="34" charset="0"/>
                  <a:ea typeface="SamsungOne-400" pitchFamily="34" charset="0"/>
                </a:rPr>
                <a:t>chủ</a:t>
              </a:r>
              <a:endParaRPr kumimoji="1" lang="en-US" altLang="ko-KR" sz="1400" i="0" u="none" strike="noStrike" kern="0" cap="none" spc="0" normalizeH="0" baseline="0" noProof="0" dirty="0">
                <a:ln>
                  <a:noFill/>
                </a:ln>
                <a:solidFill>
                  <a:prstClr val="black"/>
                </a:solidFill>
                <a:effectLst/>
                <a:uLnTx/>
                <a:uFillTx/>
                <a:latin typeface="SamsungOne-400" pitchFamily="34" charset="0"/>
                <a:ea typeface="SamsungOne-400" pitchFamily="34" charset="0"/>
              </a:endParaRPr>
            </a:p>
          </p:txBody>
        </p:sp>
        <p:cxnSp>
          <p:nvCxnSpPr>
            <p:cNvPr id="27" name="직선 연결선 26">
              <a:extLst>
                <a:ext uri="{FF2B5EF4-FFF2-40B4-BE49-F238E27FC236}">
                  <a16:creationId xmlns:a16="http://schemas.microsoft.com/office/drawing/2014/main" id="{907486DF-33B9-4F0E-B274-5CE331337DBF}"/>
                </a:ext>
              </a:extLst>
            </p:cNvPr>
            <p:cNvCxnSpPr/>
            <p:nvPr/>
          </p:nvCxnSpPr>
          <p:spPr>
            <a:xfrm>
              <a:off x="2353995" y="4297474"/>
              <a:ext cx="0" cy="1728192"/>
            </a:xfrm>
            <a:prstGeom prst="line">
              <a:avLst/>
            </a:prstGeom>
            <a:noFill/>
            <a:ln w="19050" cap="flat" cmpd="sng" algn="ctr">
              <a:solidFill>
                <a:schemeClr val="tx1">
                  <a:lumMod val="65000"/>
                  <a:lumOff val="35000"/>
                </a:schemeClr>
              </a:solidFill>
              <a:prstDash val="sysDot"/>
            </a:ln>
            <a:effectLst/>
          </p:spPr>
        </p:cxnSp>
        <p:sp>
          <p:nvSpPr>
            <p:cNvPr id="28" name="TextBox 27">
              <a:extLst>
                <a:ext uri="{FF2B5EF4-FFF2-40B4-BE49-F238E27FC236}">
                  <a16:creationId xmlns:a16="http://schemas.microsoft.com/office/drawing/2014/main" id="{56D9D816-BD22-46D2-961C-38ABD0D5021D}"/>
                </a:ext>
              </a:extLst>
            </p:cNvPr>
            <p:cNvSpPr txBox="1"/>
            <p:nvPr/>
          </p:nvSpPr>
          <p:spPr>
            <a:xfrm>
              <a:off x="870205" y="4313839"/>
              <a:ext cx="1181889" cy="525329"/>
            </a:xfrm>
            <a:prstGeom prst="rect">
              <a:avLst/>
            </a:prstGeom>
            <a:noFill/>
          </p:spPr>
          <p:txBody>
            <a:bodyPr wrap="non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a:ln>
                    <a:noFill/>
                  </a:ln>
                  <a:solidFill>
                    <a:srgbClr val="FF0000"/>
                  </a:solidFill>
                  <a:effectLst/>
                  <a:uLnTx/>
                  <a:uFillTx/>
                  <a:latin typeface="SamsungOne-400" panose="020B0503030303020204" charset="0"/>
                  <a:ea typeface="SamsungOne-400" panose="020B0503030303020204" charset="0"/>
                </a:rPr>
                <a:t>CON mid=47</a:t>
              </a:r>
            </a:p>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a:ln>
                    <a:noFill/>
                  </a:ln>
                  <a:solidFill>
                    <a:prstClr val="black"/>
                  </a:solidFill>
                  <a:effectLst/>
                  <a:uLnTx/>
                  <a:uFillTx/>
                  <a:latin typeface="SamsungOne-400" panose="020B0503030303020204" charset="0"/>
                  <a:ea typeface="SamsungOne-400" panose="020B0503030303020204" charset="0"/>
                </a:rPr>
                <a:t>GET /</a:t>
              </a:r>
              <a:r>
                <a:rPr kumimoji="1" lang="en-US" altLang="ko-KR" sz="1400" i="0" u="none" strike="noStrike" kern="0" cap="none" spc="0" normalizeH="0" baseline="0" noProof="0" dirty="0" err="1">
                  <a:ln>
                    <a:noFill/>
                  </a:ln>
                  <a:solidFill>
                    <a:prstClr val="black"/>
                  </a:solidFill>
                  <a:effectLst/>
                  <a:uLnTx/>
                  <a:uFillTx/>
                  <a:latin typeface="SamsungOne-400" panose="020B0503030303020204" charset="0"/>
                  <a:ea typeface="SamsungOne-400" panose="020B0503030303020204" charset="0"/>
                </a:rPr>
                <a:t>nhiệt</a:t>
              </a:r>
              <a:r>
                <a:rPr kumimoji="1" lang="en-US" altLang="ko-KR" sz="1400" i="0" u="none" strike="noStrike" kern="0" cap="none" spc="0" normalizeH="0" baseline="0" noProof="0" dirty="0">
                  <a:ln>
                    <a:noFill/>
                  </a:ln>
                  <a:solidFill>
                    <a:prstClr val="black"/>
                  </a:solidFill>
                  <a:effectLst/>
                  <a:uLnTx/>
                  <a:uFillTx/>
                  <a:latin typeface="SamsungOne-400" panose="020B0503030303020204" charset="0"/>
                  <a:ea typeface="SamsungOne-400" panose="020B0503030303020204" charset="0"/>
                </a:rPr>
                <a:t> </a:t>
              </a:r>
              <a:r>
                <a:rPr kumimoji="1" lang="en-US" altLang="ko-KR" sz="1400" i="0" u="none" strike="noStrike" kern="0" cap="none" spc="0" normalizeH="0" baseline="0" noProof="0" dirty="0" err="1">
                  <a:ln>
                    <a:noFill/>
                  </a:ln>
                  <a:solidFill>
                    <a:prstClr val="black"/>
                  </a:solidFill>
                  <a:effectLst/>
                  <a:uLnTx/>
                  <a:uFillTx/>
                  <a:latin typeface="SamsungOne-400" panose="020B0503030303020204" charset="0"/>
                  <a:ea typeface="SamsungOne-400" panose="020B0503030303020204" charset="0"/>
                </a:rPr>
                <a:t>độ</a:t>
              </a:r>
              <a:endParaRPr kumimoji="1" lang="ko-KR" altLang="en-US" sz="1400" i="0" u="none" strike="noStrike" kern="0" cap="none" spc="0" normalizeH="0" baseline="0" noProof="0" dirty="0">
                <a:ln>
                  <a:noFill/>
                </a:ln>
                <a:solidFill>
                  <a:prstClr val="black"/>
                </a:solidFill>
                <a:effectLst/>
                <a:uLnTx/>
                <a:uFillTx/>
                <a:latin typeface="SamsungOne-400" panose="020B0503030303020204" charset="0"/>
                <a:ea typeface="KoPub돋움체 Bold" panose="02020603020101020101" pitchFamily="18" charset="-127"/>
              </a:endParaRPr>
            </a:p>
          </p:txBody>
        </p:sp>
        <p:sp>
          <p:nvSpPr>
            <p:cNvPr id="29" name="TextBox 28">
              <a:extLst>
                <a:ext uri="{FF2B5EF4-FFF2-40B4-BE49-F238E27FC236}">
                  <a16:creationId xmlns:a16="http://schemas.microsoft.com/office/drawing/2014/main" id="{8345722E-2012-4516-94C2-701A4A6CD0B7}"/>
                </a:ext>
              </a:extLst>
            </p:cNvPr>
            <p:cNvSpPr txBox="1"/>
            <p:nvPr/>
          </p:nvSpPr>
          <p:spPr>
            <a:xfrm>
              <a:off x="703014" y="5268541"/>
              <a:ext cx="1516274" cy="525329"/>
            </a:xfrm>
            <a:prstGeom prst="rect">
              <a:avLst/>
            </a:prstGeom>
            <a:noFill/>
          </p:spPr>
          <p:txBody>
            <a:bodyPr wrap="non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a:ln>
                    <a:noFill/>
                  </a:ln>
                  <a:solidFill>
                    <a:srgbClr val="FF0000"/>
                  </a:solidFill>
                  <a:effectLst/>
                  <a:uLnTx/>
                  <a:uFillTx/>
                  <a:latin typeface="SamsungOne-400" panose="020B0503030303020204" charset="0"/>
                  <a:ea typeface="SamsungOne-400" panose="020B0503030303020204" charset="0"/>
                </a:rPr>
                <a:t>ACK mid=47</a:t>
              </a:r>
            </a:p>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a:ln>
                    <a:noFill/>
                  </a:ln>
                  <a:solidFill>
                    <a:srgbClr val="FF0000"/>
                  </a:solidFill>
                  <a:effectLst/>
                  <a:uLnTx/>
                  <a:uFillTx/>
                  <a:latin typeface="SamsungOne-400" panose="020B0503030303020204" charset="0"/>
                  <a:ea typeface="SamsungOne-400" panose="020B0503030303020204" charset="0"/>
                </a:rPr>
                <a:t>2.05 “&lt;temp 10 C ..</a:t>
              </a:r>
              <a:endParaRPr kumimoji="1" lang="ko-KR" altLang="en-US" sz="1400" i="0" u="none" strike="noStrike" kern="0" cap="none" spc="0" normalizeH="0" baseline="0" noProof="0" dirty="0">
                <a:ln>
                  <a:noFill/>
                </a:ln>
                <a:solidFill>
                  <a:prstClr val="black"/>
                </a:solidFill>
                <a:effectLst/>
                <a:uLnTx/>
                <a:uFillTx/>
                <a:latin typeface="SamsungOne-400" panose="020B0503030303020204" charset="0"/>
                <a:ea typeface="KoPub돋움체 Bold" panose="02020603020101020101" pitchFamily="18" charset="-127"/>
              </a:endParaRPr>
            </a:p>
          </p:txBody>
        </p:sp>
        <p:cxnSp>
          <p:nvCxnSpPr>
            <p:cNvPr id="33" name="직선 화살표 연결선 32">
              <a:extLst>
                <a:ext uri="{FF2B5EF4-FFF2-40B4-BE49-F238E27FC236}">
                  <a16:creationId xmlns:a16="http://schemas.microsoft.com/office/drawing/2014/main" id="{0205A9F4-6F9C-4D26-8B1C-B11C00E30BEF}"/>
                </a:ext>
              </a:extLst>
            </p:cNvPr>
            <p:cNvCxnSpPr>
              <a:cxnSpLocks/>
            </p:cNvCxnSpPr>
            <p:nvPr/>
          </p:nvCxnSpPr>
          <p:spPr>
            <a:xfrm>
              <a:off x="578793" y="5809642"/>
              <a:ext cx="1764715" cy="0"/>
            </a:xfrm>
            <a:prstGeom prst="straightConnector1">
              <a:avLst/>
            </a:prstGeom>
            <a:noFill/>
            <a:ln w="19050" cap="flat" cmpd="sng" algn="ctr">
              <a:solidFill>
                <a:srgbClr val="FF0000"/>
              </a:solidFill>
              <a:prstDash val="dash"/>
              <a:headEnd type="triangle" w="med" len="med"/>
              <a:tailEnd type="none" w="med" len="med"/>
            </a:ln>
            <a:effectLst/>
          </p:spPr>
        </p:cxnSp>
        <p:cxnSp>
          <p:nvCxnSpPr>
            <p:cNvPr id="41" name="직선 화살표 연결선 40">
              <a:extLst>
                <a:ext uri="{FF2B5EF4-FFF2-40B4-BE49-F238E27FC236}">
                  <a16:creationId xmlns:a16="http://schemas.microsoft.com/office/drawing/2014/main" id="{9CD6A3E3-B276-4415-88B1-62DAD7AC0731}"/>
                </a:ext>
              </a:extLst>
            </p:cNvPr>
            <p:cNvCxnSpPr/>
            <p:nvPr/>
          </p:nvCxnSpPr>
          <p:spPr>
            <a:xfrm flipH="1">
              <a:off x="578793" y="4873537"/>
              <a:ext cx="1764715" cy="0"/>
            </a:xfrm>
            <a:prstGeom prst="straightConnector1">
              <a:avLst/>
            </a:prstGeom>
            <a:noFill/>
            <a:ln w="19050" cap="flat" cmpd="sng" algn="ctr">
              <a:solidFill>
                <a:srgbClr val="FF0000"/>
              </a:solidFill>
              <a:prstDash val="dash"/>
              <a:headEnd type="triangle" w="med" len="med"/>
              <a:tailEnd type="none" w="med" len="med"/>
            </a:ln>
            <a:effectLst/>
          </p:spPr>
        </p:cxnSp>
        <p:cxnSp>
          <p:nvCxnSpPr>
            <p:cNvPr id="42" name="직선 연결선 41">
              <a:extLst>
                <a:ext uri="{FF2B5EF4-FFF2-40B4-BE49-F238E27FC236}">
                  <a16:creationId xmlns:a16="http://schemas.microsoft.com/office/drawing/2014/main" id="{74AEF801-5883-4073-9F33-738ADFD25562}"/>
                </a:ext>
              </a:extLst>
            </p:cNvPr>
            <p:cNvCxnSpPr/>
            <p:nvPr/>
          </p:nvCxnSpPr>
          <p:spPr>
            <a:xfrm>
              <a:off x="3625969" y="4297474"/>
              <a:ext cx="0" cy="1728192"/>
            </a:xfrm>
            <a:prstGeom prst="line">
              <a:avLst/>
            </a:prstGeom>
            <a:noFill/>
            <a:ln w="19050" cap="flat" cmpd="sng" algn="ctr">
              <a:solidFill>
                <a:schemeClr val="tx1">
                  <a:lumMod val="65000"/>
                  <a:lumOff val="35000"/>
                </a:schemeClr>
              </a:solidFill>
              <a:prstDash val="sysDot"/>
            </a:ln>
            <a:effectLst/>
          </p:spPr>
        </p:cxnSp>
        <p:sp>
          <p:nvSpPr>
            <p:cNvPr id="43" name="TextBox 42">
              <a:extLst>
                <a:ext uri="{FF2B5EF4-FFF2-40B4-BE49-F238E27FC236}">
                  <a16:creationId xmlns:a16="http://schemas.microsoft.com/office/drawing/2014/main" id="{47EB1B1A-C236-4FE5-AA03-999FA14245E8}"/>
                </a:ext>
              </a:extLst>
            </p:cNvPr>
            <p:cNvSpPr txBox="1"/>
            <p:nvPr/>
          </p:nvSpPr>
          <p:spPr>
            <a:xfrm>
              <a:off x="3118233" y="3985971"/>
              <a:ext cx="964465" cy="309017"/>
            </a:xfrm>
            <a:prstGeom prst="rect">
              <a:avLst/>
            </a:prstGeom>
            <a:noFill/>
          </p:spPr>
          <p:txBody>
            <a:bodyPr wrap="non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err="1">
                  <a:ln>
                    <a:noFill/>
                  </a:ln>
                  <a:solidFill>
                    <a:prstClr val="black"/>
                  </a:solidFill>
                  <a:effectLst/>
                  <a:uLnTx/>
                  <a:uFillTx/>
                  <a:latin typeface="SamsungOne-400" pitchFamily="34" charset="0"/>
                  <a:ea typeface="SamsungOne-400" pitchFamily="34" charset="0"/>
                </a:rPr>
                <a:t>Máy</a:t>
              </a:r>
              <a:r>
                <a:rPr kumimoji="1" lang="en-US" altLang="ko-KR" sz="1400" i="0" u="none" strike="noStrike" kern="0" cap="none" spc="0" normalizeH="0" baseline="0" noProof="0" dirty="0">
                  <a:ln>
                    <a:noFill/>
                  </a:ln>
                  <a:solidFill>
                    <a:prstClr val="black"/>
                  </a:solidFill>
                  <a:effectLst/>
                  <a:uLnTx/>
                  <a:uFillTx/>
                  <a:latin typeface="SamsungOne-400" pitchFamily="34" charset="0"/>
                  <a:ea typeface="SamsungOne-400" pitchFamily="34" charset="0"/>
                </a:rPr>
                <a:t> </a:t>
              </a:r>
              <a:r>
                <a:rPr kumimoji="1" lang="en-US" altLang="ko-KR" sz="1400" i="0" u="none" strike="noStrike" kern="0" cap="none" spc="0" normalizeH="0" baseline="0" noProof="0" dirty="0" err="1">
                  <a:ln>
                    <a:noFill/>
                  </a:ln>
                  <a:solidFill>
                    <a:prstClr val="black"/>
                  </a:solidFill>
                  <a:effectLst/>
                  <a:uLnTx/>
                  <a:uFillTx/>
                  <a:latin typeface="SamsungOne-400" pitchFamily="34" charset="0"/>
                  <a:ea typeface="SamsungOne-400" pitchFamily="34" charset="0"/>
                </a:rPr>
                <a:t>khách</a:t>
              </a:r>
              <a:endParaRPr kumimoji="1" lang="en-US" altLang="ko-KR" sz="1400" i="0" u="none" strike="noStrike" kern="0" cap="none" spc="0" normalizeH="0" baseline="0" noProof="0" dirty="0">
                <a:ln>
                  <a:noFill/>
                </a:ln>
                <a:solidFill>
                  <a:prstClr val="black"/>
                </a:solidFill>
                <a:effectLst/>
                <a:uLnTx/>
                <a:uFillTx/>
                <a:latin typeface="SamsungOne-400" pitchFamily="34" charset="0"/>
                <a:ea typeface="SamsungOne-400" pitchFamily="34" charset="0"/>
              </a:endParaRPr>
            </a:p>
          </p:txBody>
        </p:sp>
        <p:sp>
          <p:nvSpPr>
            <p:cNvPr id="44" name="TextBox 43">
              <a:extLst>
                <a:ext uri="{FF2B5EF4-FFF2-40B4-BE49-F238E27FC236}">
                  <a16:creationId xmlns:a16="http://schemas.microsoft.com/office/drawing/2014/main" id="{0A3C1E9A-1636-4896-A637-F05ADB93FA59}"/>
                </a:ext>
              </a:extLst>
            </p:cNvPr>
            <p:cNvSpPr txBox="1"/>
            <p:nvPr/>
          </p:nvSpPr>
          <p:spPr>
            <a:xfrm>
              <a:off x="5007846" y="3985971"/>
              <a:ext cx="787527" cy="309017"/>
            </a:xfrm>
            <a:prstGeom prst="rect">
              <a:avLst/>
            </a:prstGeom>
            <a:noFill/>
          </p:spPr>
          <p:txBody>
            <a:bodyPr wrap="non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err="1">
                  <a:ln>
                    <a:noFill/>
                  </a:ln>
                  <a:solidFill>
                    <a:prstClr val="black"/>
                  </a:solidFill>
                  <a:effectLst/>
                  <a:uLnTx/>
                  <a:uFillTx/>
                  <a:latin typeface="SamsungOne-400" pitchFamily="34" charset="0"/>
                  <a:ea typeface="SamsungOne-400" pitchFamily="34" charset="0"/>
                </a:rPr>
                <a:t>Máy</a:t>
              </a:r>
              <a:r>
                <a:rPr kumimoji="1" lang="en-US" altLang="ko-KR" sz="1400" i="0" u="none" strike="noStrike" kern="0" cap="none" spc="0" normalizeH="0" baseline="0" noProof="0" dirty="0">
                  <a:ln>
                    <a:noFill/>
                  </a:ln>
                  <a:solidFill>
                    <a:prstClr val="black"/>
                  </a:solidFill>
                  <a:effectLst/>
                  <a:uLnTx/>
                  <a:uFillTx/>
                  <a:latin typeface="SamsungOne-400" pitchFamily="34" charset="0"/>
                  <a:ea typeface="SamsungOne-400" pitchFamily="34" charset="0"/>
                </a:rPr>
                <a:t> </a:t>
              </a:r>
              <a:r>
                <a:rPr kumimoji="1" lang="en-US" altLang="ko-KR" sz="1400" i="0" u="none" strike="noStrike" kern="0" cap="none" spc="0" normalizeH="0" baseline="0" noProof="0" dirty="0" err="1">
                  <a:ln>
                    <a:noFill/>
                  </a:ln>
                  <a:solidFill>
                    <a:prstClr val="black"/>
                  </a:solidFill>
                  <a:effectLst/>
                  <a:uLnTx/>
                  <a:uFillTx/>
                  <a:latin typeface="SamsungOne-400" pitchFamily="34" charset="0"/>
                  <a:ea typeface="SamsungOne-400" pitchFamily="34" charset="0"/>
                </a:rPr>
                <a:t>chủ</a:t>
              </a:r>
              <a:endParaRPr kumimoji="1" lang="en-US" altLang="ko-KR" sz="1400" i="0" u="none" strike="noStrike" kern="0" cap="none" spc="0" normalizeH="0" baseline="0" noProof="0" dirty="0">
                <a:ln>
                  <a:noFill/>
                </a:ln>
                <a:solidFill>
                  <a:prstClr val="black"/>
                </a:solidFill>
                <a:effectLst/>
                <a:uLnTx/>
                <a:uFillTx/>
                <a:latin typeface="SamsungOne-400" pitchFamily="34" charset="0"/>
                <a:ea typeface="SamsungOne-400" pitchFamily="34" charset="0"/>
              </a:endParaRPr>
            </a:p>
          </p:txBody>
        </p:sp>
        <p:cxnSp>
          <p:nvCxnSpPr>
            <p:cNvPr id="45" name="직선 연결선 44">
              <a:extLst>
                <a:ext uri="{FF2B5EF4-FFF2-40B4-BE49-F238E27FC236}">
                  <a16:creationId xmlns:a16="http://schemas.microsoft.com/office/drawing/2014/main" id="{C3B76C1B-59C7-4951-8BF9-9736821FE5AD}"/>
                </a:ext>
              </a:extLst>
            </p:cNvPr>
            <p:cNvCxnSpPr/>
            <p:nvPr/>
          </p:nvCxnSpPr>
          <p:spPr>
            <a:xfrm>
              <a:off x="5438254" y="4297474"/>
              <a:ext cx="0" cy="1728192"/>
            </a:xfrm>
            <a:prstGeom prst="line">
              <a:avLst/>
            </a:prstGeom>
            <a:noFill/>
            <a:ln w="19050" cap="flat" cmpd="sng" algn="ctr">
              <a:solidFill>
                <a:schemeClr val="tx1">
                  <a:lumMod val="65000"/>
                  <a:lumOff val="35000"/>
                </a:schemeClr>
              </a:solidFill>
              <a:prstDash val="sysDot"/>
            </a:ln>
            <a:effectLst/>
          </p:spPr>
        </p:cxnSp>
        <p:sp>
          <p:nvSpPr>
            <p:cNvPr id="46" name="TextBox 45">
              <a:extLst>
                <a:ext uri="{FF2B5EF4-FFF2-40B4-BE49-F238E27FC236}">
                  <a16:creationId xmlns:a16="http://schemas.microsoft.com/office/drawing/2014/main" id="{2DE12C15-5BC4-4A01-A3C6-C0190F8963F7}"/>
                </a:ext>
              </a:extLst>
            </p:cNvPr>
            <p:cNvSpPr txBox="1"/>
            <p:nvPr/>
          </p:nvSpPr>
          <p:spPr>
            <a:xfrm>
              <a:off x="3994202" y="4313839"/>
              <a:ext cx="1102417" cy="525329"/>
            </a:xfrm>
            <a:prstGeom prst="rect">
              <a:avLst/>
            </a:prstGeom>
            <a:noFill/>
          </p:spPr>
          <p:txBody>
            <a:bodyPr wrap="non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a:ln>
                    <a:noFill/>
                  </a:ln>
                  <a:solidFill>
                    <a:srgbClr val="FF0000"/>
                  </a:solidFill>
                  <a:effectLst/>
                  <a:uLnTx/>
                  <a:uFillTx/>
                  <a:latin typeface="SamsungOne-400" panose="020B0503030303020204" charset="0"/>
                  <a:ea typeface="SamsungOne-400" panose="020B0503030303020204" charset="0"/>
                </a:rPr>
                <a:t>CON mid=53</a:t>
              </a:r>
            </a:p>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a:ln>
                    <a:noFill/>
                  </a:ln>
                  <a:solidFill>
                    <a:prstClr val="black"/>
                  </a:solidFill>
                  <a:effectLst/>
                  <a:uLnTx/>
                  <a:uFillTx/>
                  <a:latin typeface="SamsungOne-400" panose="020B0503030303020204" charset="0"/>
                  <a:ea typeface="SamsungOne-400" panose="020B0503030303020204" charset="0"/>
                </a:rPr>
                <a:t>GET /</a:t>
              </a:r>
              <a:r>
                <a:rPr kumimoji="1" lang="en-US" altLang="ko-KR" sz="1400" i="0" u="none" strike="noStrike" kern="0" cap="none" spc="0" normalizeH="0" baseline="0" noProof="0" dirty="0" err="1">
                  <a:ln>
                    <a:noFill/>
                  </a:ln>
                  <a:solidFill>
                    <a:prstClr val="black"/>
                  </a:solidFill>
                  <a:effectLst/>
                  <a:uLnTx/>
                  <a:uFillTx/>
                  <a:latin typeface="SamsungOne-400" panose="020B0503030303020204" charset="0"/>
                  <a:ea typeface="SamsungOne-400" panose="020B0503030303020204" charset="0"/>
                </a:rPr>
                <a:t>độ</a:t>
              </a:r>
              <a:r>
                <a:rPr kumimoji="1" lang="en-US" altLang="ko-KR" sz="1400" i="0" u="none" strike="noStrike" kern="0" cap="none" spc="0" normalizeH="0" baseline="0" noProof="0" dirty="0">
                  <a:ln>
                    <a:noFill/>
                  </a:ln>
                  <a:solidFill>
                    <a:prstClr val="black"/>
                  </a:solidFill>
                  <a:effectLst/>
                  <a:uLnTx/>
                  <a:uFillTx/>
                  <a:latin typeface="SamsungOne-400" panose="020B0503030303020204" charset="0"/>
                  <a:ea typeface="SamsungOne-400" panose="020B0503030303020204" charset="0"/>
                </a:rPr>
                <a:t> </a:t>
              </a:r>
              <a:r>
                <a:rPr kumimoji="1" lang="en-US" altLang="ko-KR" sz="1400" i="0" u="none" strike="noStrike" kern="0" cap="none" spc="0" normalizeH="0" baseline="0" noProof="0" dirty="0" err="1">
                  <a:ln>
                    <a:noFill/>
                  </a:ln>
                  <a:solidFill>
                    <a:prstClr val="black"/>
                  </a:solidFill>
                  <a:effectLst/>
                  <a:uLnTx/>
                  <a:uFillTx/>
                  <a:latin typeface="SamsungOne-400" panose="020B0503030303020204" charset="0"/>
                  <a:ea typeface="SamsungOne-400" panose="020B0503030303020204" charset="0"/>
                </a:rPr>
                <a:t>ẩm</a:t>
              </a:r>
              <a:endParaRPr kumimoji="1" lang="ko-KR" altLang="en-US" sz="1400" i="0" u="none" strike="noStrike" kern="0" cap="none" spc="0" normalizeH="0" baseline="0" noProof="0" dirty="0">
                <a:ln>
                  <a:noFill/>
                </a:ln>
                <a:solidFill>
                  <a:prstClr val="black"/>
                </a:solidFill>
                <a:effectLst/>
                <a:uLnTx/>
                <a:uFillTx/>
                <a:latin typeface="SamsungOne-400" panose="020B0503030303020204" charset="0"/>
                <a:ea typeface="KoPub돋움체 Bold" panose="02020603020101020101" pitchFamily="18" charset="-127"/>
              </a:endParaRPr>
            </a:p>
          </p:txBody>
        </p:sp>
        <p:sp>
          <p:nvSpPr>
            <p:cNvPr id="47" name="TextBox 46">
              <a:extLst>
                <a:ext uri="{FF2B5EF4-FFF2-40B4-BE49-F238E27FC236}">
                  <a16:creationId xmlns:a16="http://schemas.microsoft.com/office/drawing/2014/main" id="{0DA8B58B-8FFA-4EF2-AE40-6289199A2DDD}"/>
                </a:ext>
              </a:extLst>
            </p:cNvPr>
            <p:cNvSpPr txBox="1"/>
            <p:nvPr/>
          </p:nvSpPr>
          <p:spPr>
            <a:xfrm>
              <a:off x="4006948" y="5268541"/>
              <a:ext cx="1076925" cy="525329"/>
            </a:xfrm>
            <a:prstGeom prst="rect">
              <a:avLst/>
            </a:prstGeom>
            <a:noFill/>
          </p:spPr>
          <p:txBody>
            <a:bodyPr wrap="non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a:ln>
                    <a:noFill/>
                  </a:ln>
                  <a:solidFill>
                    <a:srgbClr val="FF0000"/>
                  </a:solidFill>
                  <a:effectLst/>
                  <a:uLnTx/>
                  <a:uFillTx/>
                  <a:latin typeface="SamsungOne-400" panose="020B0503030303020204" charset="0"/>
                  <a:ea typeface="SamsungOne-400" panose="020B0503030303020204" charset="0"/>
                </a:rPr>
                <a:t>ACK mid=53</a:t>
              </a:r>
            </a:p>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a:ln>
                    <a:noFill/>
                  </a:ln>
                  <a:solidFill>
                    <a:srgbClr val="FF0000"/>
                  </a:solidFill>
                  <a:effectLst/>
                  <a:uLnTx/>
                  <a:uFillTx/>
                  <a:latin typeface="SamsungOne-400" panose="020B0503030303020204" charset="0"/>
                  <a:ea typeface="SamsungOne-400" panose="020B0503030303020204" charset="0"/>
                </a:rPr>
                <a:t>4.04 “&lt;Not ..</a:t>
              </a:r>
              <a:endParaRPr kumimoji="1" lang="ko-KR" altLang="en-US" sz="1400" i="0" u="none" strike="noStrike" kern="0" cap="none" spc="0" normalizeH="0" baseline="0" noProof="0" dirty="0">
                <a:ln>
                  <a:noFill/>
                </a:ln>
                <a:solidFill>
                  <a:prstClr val="black"/>
                </a:solidFill>
                <a:effectLst/>
                <a:uLnTx/>
                <a:uFillTx/>
                <a:latin typeface="SamsungOne-400" panose="020B0503030303020204" charset="0"/>
                <a:ea typeface="KoPub돋움체 Bold" panose="02020603020101020101" pitchFamily="18" charset="-127"/>
              </a:endParaRPr>
            </a:p>
          </p:txBody>
        </p:sp>
        <p:cxnSp>
          <p:nvCxnSpPr>
            <p:cNvPr id="48" name="직선 화살표 연결선 47">
              <a:extLst>
                <a:ext uri="{FF2B5EF4-FFF2-40B4-BE49-F238E27FC236}">
                  <a16:creationId xmlns:a16="http://schemas.microsoft.com/office/drawing/2014/main" id="{C5863A69-8840-4D92-8D35-572B04AB70E6}"/>
                </a:ext>
              </a:extLst>
            </p:cNvPr>
            <p:cNvCxnSpPr>
              <a:cxnSpLocks/>
            </p:cNvCxnSpPr>
            <p:nvPr/>
          </p:nvCxnSpPr>
          <p:spPr>
            <a:xfrm>
              <a:off x="3663052" y="5809642"/>
              <a:ext cx="1764715" cy="0"/>
            </a:xfrm>
            <a:prstGeom prst="straightConnector1">
              <a:avLst/>
            </a:prstGeom>
            <a:noFill/>
            <a:ln w="19050" cap="flat" cmpd="sng" algn="ctr">
              <a:solidFill>
                <a:srgbClr val="FF0000"/>
              </a:solidFill>
              <a:prstDash val="dash"/>
              <a:headEnd type="triangle" w="med" len="med"/>
              <a:tailEnd type="none" w="med" len="med"/>
            </a:ln>
            <a:effectLst/>
          </p:spPr>
        </p:cxnSp>
        <p:cxnSp>
          <p:nvCxnSpPr>
            <p:cNvPr id="49" name="직선 화살표 연결선 48">
              <a:extLst>
                <a:ext uri="{FF2B5EF4-FFF2-40B4-BE49-F238E27FC236}">
                  <a16:creationId xmlns:a16="http://schemas.microsoft.com/office/drawing/2014/main" id="{EE14149C-B8D8-4AED-8238-635E0A1B4DA3}"/>
                </a:ext>
              </a:extLst>
            </p:cNvPr>
            <p:cNvCxnSpPr/>
            <p:nvPr/>
          </p:nvCxnSpPr>
          <p:spPr>
            <a:xfrm flipH="1">
              <a:off x="3663052" y="4873537"/>
              <a:ext cx="1764715" cy="0"/>
            </a:xfrm>
            <a:prstGeom prst="straightConnector1">
              <a:avLst/>
            </a:prstGeom>
            <a:noFill/>
            <a:ln w="19050" cap="flat" cmpd="sng" algn="ctr">
              <a:solidFill>
                <a:srgbClr val="FF0000"/>
              </a:solidFill>
              <a:prstDash val="dash"/>
              <a:headEnd type="triangle" w="med" len="med"/>
              <a:tailEnd type="none" w="med" len="med"/>
            </a:ln>
            <a:effectLst/>
          </p:spPr>
        </p:cxnSp>
      </p:grpSp>
      <p:sp>
        <p:nvSpPr>
          <p:cNvPr id="34" name="직사각형 33">
            <a:extLst>
              <a:ext uri="{FF2B5EF4-FFF2-40B4-BE49-F238E27FC236}">
                <a16:creationId xmlns:a16="http://schemas.microsoft.com/office/drawing/2014/main" id="{C3ED609A-5EFE-46C6-9C37-50D6913E0CB3}"/>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Tương tác CoAP tương tự như mô hình khách/chủ</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Hỗ trợ URI và Content-type giống như HTTP</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Trao đổi thông điệp cũng tương tự như Kiểu thông điệp HTTP không cần ACK</a:t>
            </a:r>
          </a:p>
        </p:txBody>
      </p:sp>
      <p:sp>
        <p:nvSpPr>
          <p:cNvPr id="35" name="사각형: 둥근 모서리 34">
            <a:extLst>
              <a:ext uri="{FF2B5EF4-FFF2-40B4-BE49-F238E27FC236}">
                <a16:creationId xmlns:a16="http://schemas.microsoft.com/office/drawing/2014/main" id="{45E115ED-A37F-4BBA-83D8-FBDF02F5A51A}"/>
              </a:ext>
            </a:extLst>
          </p:cNvPr>
          <p:cNvSpPr/>
          <p:nvPr/>
        </p:nvSpPr>
        <p:spPr>
          <a:xfrm>
            <a:off x="6796794" y="6166003"/>
            <a:ext cx="2338955" cy="2089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50" b="1" dirty="0">
                <a:solidFill>
                  <a:schemeClr val="bg1"/>
                </a:solidFill>
                <a:latin typeface="SamsungOne-400" panose="020B0503030303020204" pitchFamily="34" charset="0"/>
                <a:ea typeface="SamsungOne-400" panose="020B0503030303020204" pitchFamily="34" charset="0"/>
              </a:rPr>
              <a:t>https://tools.ietf.org/html/rfc7252</a:t>
            </a:r>
          </a:p>
        </p:txBody>
      </p:sp>
    </p:spTree>
    <p:extLst>
      <p:ext uri="{BB962C8B-B14F-4D97-AF65-F5344CB8AC3E}">
        <p14:creationId xmlns:p14="http://schemas.microsoft.com/office/powerpoint/2010/main" val="40602660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661A9635-9ADC-495F-9C06-0FF115B39ED3}"/>
              </a:ext>
            </a:extLst>
          </p:cNvPr>
          <p:cNvSpPr/>
          <p:nvPr/>
        </p:nvSpPr>
        <p:spPr>
          <a:xfrm>
            <a:off x="580388" y="3936954"/>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REST</a:t>
            </a:r>
          </a:p>
        </p:txBody>
      </p:sp>
      <p:sp>
        <p:nvSpPr>
          <p:cNvPr id="23" name="직사각형 22">
            <a:extLst>
              <a:ext uri="{FF2B5EF4-FFF2-40B4-BE49-F238E27FC236}">
                <a16:creationId xmlns:a16="http://schemas.microsoft.com/office/drawing/2014/main" id="{6C8E87B9-ADF5-49F7-9BAF-FC25E57C2FA0}"/>
              </a:ext>
            </a:extLst>
          </p:cNvPr>
          <p:cNvSpPr/>
          <p:nvPr/>
        </p:nvSpPr>
        <p:spPr>
          <a:xfrm>
            <a:off x="580388" y="285926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Giao </a:t>
            </a:r>
            <a:r>
              <a:rPr lang="en-US" altLang="ko-KR" sz="1400" dirty="0" err="1">
                <a:solidFill>
                  <a:schemeClr val="tx1"/>
                </a:solidFill>
                <a:latin typeface="SamsungOne-400" panose="020B0503030303020204" pitchFamily="34" charset="0"/>
                <a:ea typeface="SamsungOne-400" panose="020B0503030303020204" pitchFamily="34" charset="0"/>
              </a:rPr>
              <a:t>dịch</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hình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giao</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dịch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CoAP </a:t>
            </a:r>
          </a:p>
        </p:txBody>
      </p:sp>
      <p:sp>
        <p:nvSpPr>
          <p:cNvPr id="34" name="직사각형 33">
            <a:extLst>
              <a:ext uri="{FF2B5EF4-FFF2-40B4-BE49-F238E27FC236}">
                <a16:creationId xmlns:a16="http://schemas.microsoft.com/office/drawing/2014/main" id="{8D93710A-C3AA-474D-800A-FC84F730EC6D}"/>
              </a:ext>
            </a:extLst>
          </p:cNvPr>
          <p:cNvSpPr/>
          <p:nvPr/>
        </p:nvSpPr>
        <p:spPr>
          <a:xfrm>
            <a:off x="712182" y="217487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CoAP được xác định sử dụng mô hình này với UDP</a:t>
            </a:r>
          </a:p>
        </p:txBody>
      </p:sp>
      <p:sp>
        <p:nvSpPr>
          <p:cNvPr id="52" name="직사각형 51">
            <a:extLst>
              <a:ext uri="{FF2B5EF4-FFF2-40B4-BE49-F238E27FC236}">
                <a16:creationId xmlns:a16="http://schemas.microsoft.com/office/drawing/2014/main" id="{A56BE716-D21B-436C-912A-D4A942298BFB}"/>
              </a:ext>
            </a:extLst>
          </p:cNvPr>
          <p:cNvSpPr/>
          <p:nvPr/>
        </p:nvSpPr>
        <p:spPr>
          <a:xfrm>
            <a:off x="712182" y="3083573"/>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cuối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CON, NON, ACK, RST</a:t>
            </a:r>
          </a:p>
        </p:txBody>
      </p:sp>
      <p:sp>
        <p:nvSpPr>
          <p:cNvPr id="56" name="직사각형 55">
            <a:extLst>
              <a:ext uri="{FF2B5EF4-FFF2-40B4-BE49-F238E27FC236}">
                <a16:creationId xmlns:a16="http://schemas.microsoft.com/office/drawing/2014/main" id="{6A02ABD4-6B5F-4DE0-8400-2BE085FE2CA7}"/>
              </a:ext>
            </a:extLst>
          </p:cNvPr>
          <p:cNvSpPr/>
          <p:nvPr/>
        </p:nvSpPr>
        <p:spPr>
          <a:xfrm>
            <a:off x="712182" y="4178948"/>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cuối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tùy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(URI, content-type)</a:t>
            </a:r>
          </a:p>
        </p:txBody>
      </p:sp>
      <p:grpSp>
        <p:nvGrpSpPr>
          <p:cNvPr id="57" name="그룹 56">
            <a:extLst>
              <a:ext uri="{FF2B5EF4-FFF2-40B4-BE49-F238E27FC236}">
                <a16:creationId xmlns:a16="http://schemas.microsoft.com/office/drawing/2014/main" id="{B18A10C4-E332-4FA0-818D-1E30711F466A}"/>
              </a:ext>
            </a:extLst>
          </p:cNvPr>
          <p:cNvGrpSpPr/>
          <p:nvPr/>
        </p:nvGrpSpPr>
        <p:grpSpPr>
          <a:xfrm>
            <a:off x="5685978" y="2861945"/>
            <a:ext cx="3504665" cy="2191681"/>
            <a:chOff x="15564001" y="2916119"/>
            <a:chExt cx="3308141" cy="2045695"/>
          </a:xfrm>
        </p:grpSpPr>
        <p:sp>
          <p:nvSpPr>
            <p:cNvPr id="58" name="TextBox 57">
              <a:extLst>
                <a:ext uri="{FF2B5EF4-FFF2-40B4-BE49-F238E27FC236}">
                  <a16:creationId xmlns:a16="http://schemas.microsoft.com/office/drawing/2014/main" id="{692D7549-B47C-4889-85B5-BB331AAC878E}"/>
                </a:ext>
              </a:extLst>
            </p:cNvPr>
            <p:cNvSpPr txBox="1"/>
            <p:nvPr/>
          </p:nvSpPr>
          <p:spPr>
            <a:xfrm>
              <a:off x="15564001" y="2916119"/>
              <a:ext cx="3308141" cy="272912"/>
            </a:xfrm>
            <a:prstGeom prst="rect">
              <a:avLst/>
            </a:prstGeom>
            <a:solidFill>
              <a:schemeClr val="bg1"/>
            </a:solidFill>
            <a:ln w="25400">
              <a:solidFill>
                <a:schemeClr val="bg1">
                  <a:lumMod val="75000"/>
                </a:schemeClr>
              </a:solidFill>
            </a:ln>
          </p:spPr>
          <p:txBody>
            <a:bodyPr wrap="square" rtlCol="0" anchor="ctr">
              <a:spAutoFit/>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00" i="0" u="none" strike="noStrike" kern="1200" cap="none" spc="0" normalizeH="0" baseline="0" noProof="0" dirty="0" err="1">
                  <a:ln>
                    <a:noFill/>
                  </a:ln>
                  <a:solidFill>
                    <a:schemeClr val="tx1">
                      <a:lumMod val="85000"/>
                      <a:lumOff val="15000"/>
                    </a:schemeClr>
                  </a:solidFill>
                  <a:effectLst/>
                  <a:uLnTx/>
                  <a:uFillTx/>
                  <a:latin typeface="SamsungOne-400" panose="020B0503030303020204" charset="0"/>
                  <a:ea typeface="SamsungOne-400" panose="020B0503030303020204" charset="0"/>
                </a:rPr>
                <a:t>Ứng</a:t>
              </a:r>
              <a:r>
                <a:rPr kumimoji="0" lang="en-US" altLang="ko-KR" sz="1300" i="0" u="none" strike="noStrike" kern="1200" cap="none" spc="0" normalizeH="0" baseline="0" noProof="0" dirty="0">
                  <a:ln>
                    <a:noFill/>
                  </a:ln>
                  <a:solidFill>
                    <a:schemeClr val="tx1">
                      <a:lumMod val="85000"/>
                      <a:lumOff val="15000"/>
                    </a:schemeClr>
                  </a:solidFill>
                  <a:effectLst/>
                  <a:uLnTx/>
                  <a:uFillTx/>
                  <a:latin typeface="SamsungOne-400" panose="020B0503030303020204" charset="0"/>
                  <a:ea typeface="SamsungOne-400" panose="020B0503030303020204" charset="0"/>
                </a:rPr>
                <a:t> </a:t>
              </a:r>
              <a:r>
                <a:rPr kumimoji="0" lang="en-US" altLang="ko-KR" sz="1300" i="0" u="none" strike="noStrike" kern="1200" cap="none" spc="0" normalizeH="0" baseline="0" noProof="0" dirty="0" err="1">
                  <a:ln>
                    <a:noFill/>
                  </a:ln>
                  <a:solidFill>
                    <a:schemeClr val="tx1">
                      <a:lumMod val="85000"/>
                      <a:lumOff val="15000"/>
                    </a:schemeClr>
                  </a:solidFill>
                  <a:effectLst/>
                  <a:uLnTx/>
                  <a:uFillTx/>
                  <a:latin typeface="SamsungOne-400" panose="020B0503030303020204" charset="0"/>
                  <a:ea typeface="SamsungOne-400" panose="020B0503030303020204" charset="0"/>
                </a:rPr>
                <a:t>dụng</a:t>
              </a:r>
              <a:endParaRPr kumimoji="0" lang="ko-KR" altLang="en-US" sz="1300" i="0" u="none" strike="noStrike" kern="1200" cap="none" spc="0" normalizeH="0" baseline="0" noProof="0" dirty="0">
                <a:ln>
                  <a:noFill/>
                </a:ln>
                <a:solidFill>
                  <a:schemeClr val="tx1">
                    <a:lumMod val="85000"/>
                    <a:lumOff val="15000"/>
                  </a:schemeClr>
                </a:solidFill>
                <a:effectLst/>
                <a:uLnTx/>
                <a:uFillTx/>
                <a:latin typeface="SamsungOne-400" panose="020B0503030303020204" charset="0"/>
                <a:ea typeface="KoPub돋움체 Bold" panose="02020603020101020101" pitchFamily="18" charset="-127"/>
              </a:endParaRPr>
            </a:p>
          </p:txBody>
        </p:sp>
        <p:sp>
          <p:nvSpPr>
            <p:cNvPr id="59" name="TextBox 58">
              <a:extLst>
                <a:ext uri="{FF2B5EF4-FFF2-40B4-BE49-F238E27FC236}">
                  <a16:creationId xmlns:a16="http://schemas.microsoft.com/office/drawing/2014/main" id="{CCD0B3D5-6073-4D8D-B2A5-F617555B1AE9}"/>
                </a:ext>
              </a:extLst>
            </p:cNvPr>
            <p:cNvSpPr txBox="1"/>
            <p:nvPr/>
          </p:nvSpPr>
          <p:spPr>
            <a:xfrm>
              <a:off x="15564001" y="3591435"/>
              <a:ext cx="3308141" cy="272912"/>
            </a:xfrm>
            <a:prstGeom prst="rect">
              <a:avLst/>
            </a:prstGeom>
            <a:solidFill>
              <a:schemeClr val="bg1"/>
            </a:solidFill>
            <a:ln w="25400">
              <a:solidFill>
                <a:schemeClr val="bg1">
                  <a:lumMod val="75000"/>
                </a:schemeClr>
              </a:solidFill>
            </a:ln>
          </p:spPr>
          <p:txBody>
            <a:bodyPr wrap="square" rtlCol="0" anchor="ctr">
              <a:spAutoFit/>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00" i="0" u="none" strike="noStrike" kern="1200" cap="none" spc="0" normalizeH="0" baseline="0" noProof="0" dirty="0" err="1">
                  <a:ln>
                    <a:noFill/>
                  </a:ln>
                  <a:solidFill>
                    <a:schemeClr val="tx1">
                      <a:lumMod val="85000"/>
                      <a:lumOff val="15000"/>
                    </a:schemeClr>
                  </a:solidFill>
                  <a:effectLst/>
                  <a:uLnTx/>
                  <a:uFillTx/>
                  <a:latin typeface="SamsungOne-400" panose="020B0503030303020204" charset="0"/>
                  <a:ea typeface="SamsungOne-400" panose="020B0503030303020204" charset="0"/>
                </a:rPr>
                <a:t>CoAP</a:t>
              </a:r>
              <a:r>
                <a:rPr kumimoji="0" lang="en-US" altLang="ko-KR" sz="1300" i="0" u="none" strike="noStrike" kern="1200" cap="none" spc="0" normalizeH="0" baseline="0" noProof="0" dirty="0">
                  <a:ln>
                    <a:noFill/>
                  </a:ln>
                  <a:solidFill>
                    <a:schemeClr val="tx1">
                      <a:lumMod val="85000"/>
                      <a:lumOff val="15000"/>
                    </a:schemeClr>
                  </a:solidFill>
                  <a:effectLst/>
                  <a:uLnTx/>
                  <a:uFillTx/>
                  <a:latin typeface="SamsungOne-400" panose="020B0503030303020204" charset="0"/>
                  <a:ea typeface="SamsungOne-400" panose="020B0503030303020204" charset="0"/>
                </a:rPr>
                <a:t> REST</a:t>
              </a:r>
              <a:endParaRPr kumimoji="0" lang="ko-KR" altLang="en-US" sz="1300" i="0" u="none" strike="noStrike" kern="1200" cap="none" spc="0" normalizeH="0" baseline="0" noProof="0" dirty="0">
                <a:ln>
                  <a:noFill/>
                </a:ln>
                <a:solidFill>
                  <a:schemeClr val="tx1">
                    <a:lumMod val="85000"/>
                    <a:lumOff val="15000"/>
                  </a:schemeClr>
                </a:solidFill>
                <a:effectLst/>
                <a:uLnTx/>
                <a:uFillTx/>
                <a:latin typeface="SamsungOne-400" panose="020B0503030303020204" charset="0"/>
                <a:ea typeface="KoPub돋움체 Bold" panose="02020603020101020101" pitchFamily="18" charset="-127"/>
              </a:endParaRPr>
            </a:p>
          </p:txBody>
        </p:sp>
        <p:sp>
          <p:nvSpPr>
            <p:cNvPr id="60" name="TextBox 59">
              <a:extLst>
                <a:ext uri="{FF2B5EF4-FFF2-40B4-BE49-F238E27FC236}">
                  <a16:creationId xmlns:a16="http://schemas.microsoft.com/office/drawing/2014/main" id="{22087BA2-FD70-4F92-96ED-5DD86274E915}"/>
                </a:ext>
              </a:extLst>
            </p:cNvPr>
            <p:cNvSpPr txBox="1"/>
            <p:nvPr/>
          </p:nvSpPr>
          <p:spPr>
            <a:xfrm>
              <a:off x="15564001" y="4016860"/>
              <a:ext cx="3308141" cy="272912"/>
            </a:xfrm>
            <a:prstGeom prst="rect">
              <a:avLst/>
            </a:prstGeom>
            <a:solidFill>
              <a:schemeClr val="bg1"/>
            </a:solidFill>
            <a:ln w="25400">
              <a:solidFill>
                <a:schemeClr val="bg1">
                  <a:lumMod val="75000"/>
                </a:schemeClr>
              </a:solidFill>
            </a:ln>
          </p:spPr>
          <p:txBody>
            <a:bodyPr wrap="square" rtlCol="0" anchor="ctr">
              <a:spAutoFit/>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00" i="0" u="none" strike="noStrike" kern="1200" cap="none" spc="0" normalizeH="0" baseline="0" noProof="0" dirty="0">
                  <a:ln>
                    <a:noFill/>
                  </a:ln>
                  <a:solidFill>
                    <a:schemeClr val="tx1">
                      <a:lumMod val="85000"/>
                      <a:lumOff val="15000"/>
                    </a:schemeClr>
                  </a:solidFill>
                  <a:effectLst/>
                  <a:uLnTx/>
                  <a:uFillTx/>
                  <a:latin typeface="SamsungOne-400" panose="020B0503030303020204" charset="0"/>
                  <a:ea typeface="SamsungOne-400" panose="020B0503030303020204" charset="0"/>
                </a:rPr>
                <a:t>Giao </a:t>
              </a:r>
              <a:r>
                <a:rPr kumimoji="0" lang="en-US" altLang="ko-KR" sz="1300" i="0" u="none" strike="noStrike" kern="1200" cap="none" spc="0" normalizeH="0" baseline="0" noProof="0" dirty="0" err="1">
                  <a:ln>
                    <a:noFill/>
                  </a:ln>
                  <a:solidFill>
                    <a:schemeClr val="tx1">
                      <a:lumMod val="85000"/>
                      <a:lumOff val="15000"/>
                    </a:schemeClr>
                  </a:solidFill>
                  <a:effectLst/>
                  <a:uLnTx/>
                  <a:uFillTx/>
                  <a:latin typeface="SamsungOne-400" panose="020B0503030303020204" charset="0"/>
                  <a:ea typeface="SamsungOne-400" panose="020B0503030303020204" charset="0"/>
                </a:rPr>
                <a:t>dịch</a:t>
              </a:r>
              <a:r>
                <a:rPr kumimoji="0" lang="en-US" altLang="ko-KR" sz="1300" i="0" u="none" strike="noStrike" kern="1200" cap="none" spc="0" normalizeH="0" baseline="0" noProof="0" dirty="0">
                  <a:ln>
                    <a:noFill/>
                  </a:ln>
                  <a:solidFill>
                    <a:schemeClr val="tx1">
                      <a:lumMod val="85000"/>
                      <a:lumOff val="15000"/>
                    </a:schemeClr>
                  </a:solidFill>
                  <a:effectLst/>
                  <a:uLnTx/>
                  <a:uFillTx/>
                  <a:latin typeface="SamsungOne-400" panose="020B0503030303020204" charset="0"/>
                  <a:ea typeface="SamsungOne-400" panose="020B0503030303020204" charset="0"/>
                </a:rPr>
                <a:t> CoAP</a:t>
              </a:r>
              <a:endParaRPr kumimoji="0" lang="ko-KR" altLang="en-US" sz="1300" i="0" u="none" strike="noStrike" kern="1200" cap="none" spc="0" normalizeH="0" baseline="0" noProof="0" dirty="0">
                <a:ln>
                  <a:noFill/>
                </a:ln>
                <a:solidFill>
                  <a:schemeClr val="tx1">
                    <a:lumMod val="85000"/>
                    <a:lumOff val="15000"/>
                  </a:schemeClr>
                </a:solidFill>
                <a:effectLst/>
                <a:uLnTx/>
                <a:uFillTx/>
                <a:latin typeface="SamsungOne-400" panose="020B0503030303020204" charset="0"/>
                <a:ea typeface="KoPub돋움체 Bold" panose="02020603020101020101" pitchFamily="18" charset="-127"/>
              </a:endParaRPr>
            </a:p>
          </p:txBody>
        </p:sp>
        <p:sp>
          <p:nvSpPr>
            <p:cNvPr id="61" name="TextBox 60">
              <a:extLst>
                <a:ext uri="{FF2B5EF4-FFF2-40B4-BE49-F238E27FC236}">
                  <a16:creationId xmlns:a16="http://schemas.microsoft.com/office/drawing/2014/main" id="{06A66505-F18C-4374-BA9A-D92C0348C61B}"/>
                </a:ext>
              </a:extLst>
            </p:cNvPr>
            <p:cNvSpPr txBox="1"/>
            <p:nvPr/>
          </p:nvSpPr>
          <p:spPr>
            <a:xfrm>
              <a:off x="15564001" y="4688902"/>
              <a:ext cx="3308141" cy="272912"/>
            </a:xfrm>
            <a:prstGeom prst="rect">
              <a:avLst/>
            </a:prstGeom>
            <a:solidFill>
              <a:schemeClr val="bg1"/>
            </a:solidFill>
            <a:ln w="25400">
              <a:solidFill>
                <a:schemeClr val="bg1">
                  <a:lumMod val="75000"/>
                </a:schemeClr>
              </a:solidFill>
            </a:ln>
          </p:spPr>
          <p:txBody>
            <a:bodyPr wrap="square" rtlCol="0" anchor="ctr">
              <a:spAutoFit/>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00" i="0" u="none" strike="noStrike" kern="1200" cap="none" spc="0" normalizeH="0" baseline="0" noProof="0" dirty="0">
                  <a:ln>
                    <a:noFill/>
                  </a:ln>
                  <a:solidFill>
                    <a:schemeClr val="tx1">
                      <a:lumMod val="85000"/>
                      <a:lumOff val="15000"/>
                    </a:schemeClr>
                  </a:solidFill>
                  <a:effectLst/>
                  <a:uLnTx/>
                  <a:uFillTx/>
                  <a:latin typeface="SamsungOne-400" panose="020B0503030303020204" charset="0"/>
                  <a:ea typeface="SamsungOne-400" panose="020B0503030303020204" charset="0"/>
                </a:rPr>
                <a:t>UDP</a:t>
              </a:r>
              <a:endParaRPr kumimoji="0" lang="ko-KR" altLang="en-US" sz="1300" i="0" u="none" strike="noStrike" kern="1200" cap="none" spc="0" normalizeH="0" baseline="0" noProof="0" dirty="0">
                <a:ln>
                  <a:noFill/>
                </a:ln>
                <a:solidFill>
                  <a:schemeClr val="tx1">
                    <a:lumMod val="85000"/>
                    <a:lumOff val="15000"/>
                  </a:schemeClr>
                </a:solidFill>
                <a:effectLst/>
                <a:uLnTx/>
                <a:uFillTx/>
                <a:latin typeface="SamsungOne-400" panose="020B0503030303020204" charset="0"/>
                <a:ea typeface="KoPub돋움체 Bold" panose="02020603020101020101" pitchFamily="18" charset="-127"/>
              </a:endParaRPr>
            </a:p>
          </p:txBody>
        </p:sp>
      </p:grpSp>
      <p:sp>
        <p:nvSpPr>
          <p:cNvPr id="22" name="직사각형 21">
            <a:extLst>
              <a:ext uri="{FF2B5EF4-FFF2-40B4-BE49-F238E27FC236}">
                <a16:creationId xmlns:a16="http://schemas.microsoft.com/office/drawing/2014/main" id="{62F8346A-836D-4391-A05B-7ABC1A1C8B93}"/>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UDP (</a:t>
            </a:r>
            <a:r>
              <a:rPr lang="vi-VN" altLang="ko-KR" sz="1400" dirty="0">
                <a:solidFill>
                  <a:schemeClr val="tx1"/>
                </a:solidFill>
                <a:latin typeface="SamsungOne-400" panose="020B0503030303020204" pitchFamily="34" charset="0"/>
                <a:ea typeface="SamsungOne-400" panose="020B0503030303020204" pitchFamily="34" charset="0"/>
              </a:rPr>
              <a:t>Giao thức gói dữ liệu người dùng</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561211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thông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điệp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CoAP</a:t>
            </a:r>
          </a:p>
        </p:txBody>
      </p:sp>
      <p:sp>
        <p:nvSpPr>
          <p:cNvPr id="22" name="Rectangle 12">
            <a:extLst>
              <a:ext uri="{FF2B5EF4-FFF2-40B4-BE49-F238E27FC236}">
                <a16:creationId xmlns:a16="http://schemas.microsoft.com/office/drawing/2014/main" id="{51C0E23D-9279-4A0D-A1E6-92F036768090}"/>
              </a:ext>
            </a:extLst>
          </p:cNvPr>
          <p:cNvSpPr/>
          <p:nvPr/>
        </p:nvSpPr>
        <p:spPr>
          <a:xfrm>
            <a:off x="414338" y="1952625"/>
            <a:ext cx="8785225" cy="4133850"/>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3" name="그림 22">
            <a:extLst>
              <a:ext uri="{FF2B5EF4-FFF2-40B4-BE49-F238E27FC236}">
                <a16:creationId xmlns:a16="http://schemas.microsoft.com/office/drawing/2014/main" id="{E5552236-D80D-425E-9E14-0FB8F84D5D9C}"/>
              </a:ext>
            </a:extLst>
          </p:cNvPr>
          <p:cNvPicPr>
            <a:picLocks noChangeAspect="1"/>
          </p:cNvPicPr>
          <p:nvPr/>
        </p:nvPicPr>
        <p:blipFill rotWithShape="1">
          <a:blip r:embed="rId3"/>
          <a:srcRect r="11478"/>
          <a:stretch/>
        </p:blipFill>
        <p:spPr>
          <a:xfrm>
            <a:off x="906236" y="2110606"/>
            <a:ext cx="7801428" cy="3817888"/>
          </a:xfrm>
          <a:prstGeom prst="rect">
            <a:avLst/>
          </a:prstGeom>
        </p:spPr>
      </p:pic>
      <p:sp>
        <p:nvSpPr>
          <p:cNvPr id="8" name="TextBox 7"/>
          <p:cNvSpPr txBox="1"/>
          <p:nvPr/>
        </p:nvSpPr>
        <p:spPr>
          <a:xfrm>
            <a:off x="1820985" y="4493846"/>
            <a:ext cx="4740088" cy="1298363"/>
          </a:xfrm>
          <a:prstGeom prst="rect">
            <a:avLst/>
          </a:prstGeom>
          <a:solidFill>
            <a:schemeClr val="bg1"/>
          </a:solidFill>
        </p:spPr>
        <p:txBody>
          <a:bodyPr wrap="none" lIns="0" tIns="0" rIns="0" bIns="0" rtlCol="0">
            <a:noAutofit/>
          </a:bodyPr>
          <a:lstStyle/>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Ver: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Phiên</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a:t>
            </a:r>
          </a:p>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Kiểu</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(CON, NON, ACK…)</a:t>
            </a:r>
          </a:p>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OC: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lựa</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chọn</a:t>
            </a:r>
            <a:endPar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Code: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Phương</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pháp</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hồi</a:t>
            </a:r>
            <a:endPar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Message ID: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ID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duy</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được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gắn</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bởi</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phát</a:t>
            </a:r>
            <a:endParaRPr lang="ko-KR" altLang="en-US" sz="14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080648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Mã</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trả</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lại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thông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điệp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CoAP</a:t>
            </a:r>
          </a:p>
        </p:txBody>
      </p:sp>
      <p:sp>
        <p:nvSpPr>
          <p:cNvPr id="22" name="Rectangle 12">
            <a:extLst>
              <a:ext uri="{FF2B5EF4-FFF2-40B4-BE49-F238E27FC236}">
                <a16:creationId xmlns:a16="http://schemas.microsoft.com/office/drawing/2014/main" id="{51C0E23D-9279-4A0D-A1E6-92F036768090}"/>
              </a:ext>
            </a:extLst>
          </p:cNvPr>
          <p:cNvSpPr/>
          <p:nvPr/>
        </p:nvSpPr>
        <p:spPr>
          <a:xfrm>
            <a:off x="414338" y="1952624"/>
            <a:ext cx="8785225" cy="4321176"/>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7" name="그림 2">
            <a:extLst>
              <a:ext uri="{FF2B5EF4-FFF2-40B4-BE49-F238E27FC236}">
                <a16:creationId xmlns:a16="http://schemas.microsoft.com/office/drawing/2014/main" id="{FE2379E6-659B-492F-88F4-102D33EC7DA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007" y="2183211"/>
            <a:ext cx="7503886" cy="403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788024" y="2183211"/>
            <a:ext cx="2019301" cy="430887"/>
          </a:xfrm>
          <a:prstGeom prst="rect">
            <a:avLst/>
          </a:prstGeom>
          <a:solidFill>
            <a:schemeClr val="bg1"/>
          </a:solidFill>
        </p:spPr>
        <p:txBody>
          <a:bodyPr wrap="square" lIns="0" tIns="0" rIns="0" bIns="0" rtlCol="0">
            <a:spAutoFit/>
          </a:bodyPr>
          <a:lstStyle/>
          <a:p>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trúc</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hồi</a:t>
            </a:r>
            <a:endPar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8 bit</a:t>
            </a:r>
          </a:p>
        </p:txBody>
      </p:sp>
      <p:sp>
        <p:nvSpPr>
          <p:cNvPr id="12" name="TextBox 11"/>
          <p:cNvSpPr txBox="1"/>
          <p:nvPr/>
        </p:nvSpPr>
        <p:spPr>
          <a:xfrm>
            <a:off x="5788024" y="3508130"/>
            <a:ext cx="2019301" cy="861774"/>
          </a:xfrm>
          <a:prstGeom prst="rect">
            <a:avLst/>
          </a:prstGeom>
          <a:solidFill>
            <a:schemeClr val="bg1"/>
          </a:solidFill>
        </p:spPr>
        <p:txBody>
          <a:bodyPr wrap="square" lIns="0" tIns="0" rIns="0" bIns="0" rtlCol="0">
            <a:spAutoFit/>
          </a:bodyPr>
          <a:lstStyle/>
          <a:p>
            <a:r>
              <a:rPr lang="en-US" altLang="ko-KR" sz="1400" b="1" u="sng"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400" b="1" u="sng"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400" b="1" u="sng" dirty="0">
                <a:solidFill>
                  <a:schemeClr val="tx1">
                    <a:lumMod val="85000"/>
                    <a:lumOff val="15000"/>
                  </a:schemeClr>
                </a:solidFill>
                <a:latin typeface="SamsungOne-400" panose="020B0503030303020204" pitchFamily="34" charset="0"/>
                <a:ea typeface="SamsungOne-400" panose="020B0503030303020204" pitchFamily="34" charset="0"/>
              </a:rPr>
              <a:t>:</a:t>
            </a:r>
          </a:p>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2 –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công</a:t>
            </a:r>
            <a:endPar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4 –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Lỗi</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khách</a:t>
            </a:r>
            <a:endPar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5 –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Lỗi</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chủ</a:t>
            </a:r>
            <a:endParaRPr lang="ko-KR" altLang="en-US" sz="14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 name="TextBox 12"/>
          <p:cNvSpPr txBox="1"/>
          <p:nvPr/>
        </p:nvSpPr>
        <p:spPr>
          <a:xfrm>
            <a:off x="5656970" y="5599510"/>
            <a:ext cx="2517776" cy="646331"/>
          </a:xfrm>
          <a:prstGeom prst="rect">
            <a:avLst/>
          </a:prstGeom>
          <a:solidFill>
            <a:schemeClr val="bg1"/>
          </a:solidFill>
        </p:spPr>
        <p:txBody>
          <a:bodyPr wrap="square" lIns="0" tIns="0" rIns="0" bIns="0" rtlCol="0">
            <a:spAutoFit/>
          </a:bodyPr>
          <a:lstStyle/>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E.g., “Not Found được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viết</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là 4.04 –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thập</a:t>
            </a: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b="1" dirty="0" err="1">
                <a:solidFill>
                  <a:schemeClr val="tx1">
                    <a:lumMod val="85000"/>
                    <a:lumOff val="15000"/>
                  </a:schemeClr>
                </a:solidFill>
                <a:latin typeface="SamsungOne-400" panose="020B0503030303020204" pitchFamily="34" charset="0"/>
                <a:ea typeface="SamsungOne-400" panose="020B0503030303020204" pitchFamily="34" charset="0"/>
              </a:rPr>
              <a:t>phân</a:t>
            </a:r>
            <a:endPar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132.</a:t>
            </a:r>
            <a:endParaRPr lang="ko-KR" altLang="en-US" sz="14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2804627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tùy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chọn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CoAP</a:t>
            </a:r>
          </a:p>
        </p:txBody>
      </p:sp>
      <p:sp>
        <p:nvSpPr>
          <p:cNvPr id="33" name="직사각형 32">
            <a:extLst>
              <a:ext uri="{FF2B5EF4-FFF2-40B4-BE49-F238E27FC236}">
                <a16:creationId xmlns:a16="http://schemas.microsoft.com/office/drawing/2014/main" id="{785E3280-2B06-49F6-8276-E813E7733305}"/>
              </a:ext>
            </a:extLst>
          </p:cNvPr>
          <p:cNvSpPr/>
          <p:nvPr/>
        </p:nvSpPr>
        <p:spPr>
          <a:xfrm>
            <a:off x="580388" y="1944537"/>
            <a:ext cx="8619175" cy="318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b="1" dirty="0">
                <a:solidFill>
                  <a:schemeClr val="tx1"/>
                </a:solidFill>
                <a:latin typeface="SamsungOne-400" panose="020B0503030303020204" pitchFamily="34" charset="0"/>
                <a:ea typeface="SamsungOne-400" panose="020B0503030303020204" pitchFamily="34" charset="0"/>
              </a:rPr>
              <a:t>Content-Type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ra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Max-Age</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Tuổi thọ tối đa để một thông điệp được lưu trong bộ nhớ đệm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Proxy-Uri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absolute Uri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proxy</a:t>
            </a:r>
          </a:p>
          <a:p>
            <a:pPr marL="115888" indent="-115888">
              <a:spcAft>
                <a:spcPts val="1000"/>
              </a:spcAft>
              <a:buSzPct val="120000"/>
              <a:buBlip>
                <a:blip r:embed="rId3"/>
              </a:buBlip>
              <a:defRPr/>
            </a:pP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Token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absolute Uri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proxy</a:t>
            </a:r>
          </a:p>
          <a:p>
            <a:pPr marL="115888" indent="-115888">
              <a:spcAft>
                <a:spcPts val="1000"/>
              </a:spcAft>
              <a:buSzPct val="120000"/>
              <a:buBlip>
                <a:blip r:embed="rId3"/>
              </a:buBlip>
              <a:defRPr/>
            </a:pPr>
            <a:r>
              <a:rPr lang="vi-VN" altLang="ko-KR" sz="1400" b="1" dirty="0">
                <a:solidFill>
                  <a:prstClr val="black">
                    <a:lumMod val="85000"/>
                    <a:lumOff val="15000"/>
                  </a:prstClr>
                </a:solidFill>
                <a:latin typeface="SamsungOne-400" panose="020B0503030303020204" pitchFamily="34" charset="0"/>
                <a:ea typeface="SamsungOne-400" panose="020B0503030303020204" pitchFamily="34" charset="0"/>
              </a:rPr>
              <a:t>Uri-Host: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Chỉ ra máy chủ Internet của một tài nguyên (chỉ được bổ sung nếu không ghi địa chỉ IP đích của yêu cầu)</a:t>
            </a:r>
          </a:p>
          <a:p>
            <a:pPr marL="115888" indent="-115888">
              <a:spcAft>
                <a:spcPts val="1000"/>
              </a:spcAft>
              <a:buSzPct val="120000"/>
              <a:buBlip>
                <a:blip r:embed="rId3"/>
              </a:buBlip>
              <a:defRPr/>
            </a:pP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Uri-Path: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Uri-Port: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cổng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bổ</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sung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yêu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cổng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UDP)</a:t>
            </a:r>
          </a:p>
          <a:p>
            <a:pPr marL="115888" indent="-115888">
              <a:spcAft>
                <a:spcPts val="1000"/>
              </a:spcAft>
              <a:buSzPct val="120000"/>
              <a:buBlip>
                <a:blip r:embed="rId3"/>
              </a:buBlip>
              <a:defRPr/>
            </a:pP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Uri-Query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tùy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chọn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yêu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cầu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v.v.</a:t>
            </a:r>
          </a:p>
        </p:txBody>
      </p:sp>
    </p:spTree>
    <p:extLst>
      <p:ext uri="{BB962C8B-B14F-4D97-AF65-F5344CB8AC3E}">
        <p14:creationId xmlns:p14="http://schemas.microsoft.com/office/powerpoint/2010/main" val="14398472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7" name="직사각형 16">
            <a:extLst>
              <a:ext uri="{FF2B5EF4-FFF2-40B4-BE49-F238E27FC236}">
                <a16:creationId xmlns:a16="http://schemas.microsoft.com/office/drawing/2014/main" id="{38AF597A-E924-4562-B9AF-3F4E76A115E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Ví dụ về thông điệp và hành động trong CoAP</a:t>
            </a:r>
          </a:p>
        </p:txBody>
      </p:sp>
      <p:sp>
        <p:nvSpPr>
          <p:cNvPr id="32" name="Rectangle 12">
            <a:extLst>
              <a:ext uri="{FF2B5EF4-FFF2-40B4-BE49-F238E27FC236}">
                <a16:creationId xmlns:a16="http://schemas.microsoft.com/office/drawing/2014/main" id="{EB9BFB99-FAF5-42D5-868A-AF6DE4378A47}"/>
              </a:ext>
            </a:extLst>
          </p:cNvPr>
          <p:cNvSpPr/>
          <p:nvPr/>
        </p:nvSpPr>
        <p:spPr>
          <a:xfrm>
            <a:off x="414338" y="1962149"/>
            <a:ext cx="8785225" cy="4371975"/>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33" name="그림 32">
            <a:extLst>
              <a:ext uri="{FF2B5EF4-FFF2-40B4-BE49-F238E27FC236}">
                <a16:creationId xmlns:a16="http://schemas.microsoft.com/office/drawing/2014/main" id="{0BA2D7B8-54AA-4C5E-95C5-F78B0C23AA2F}"/>
              </a:ext>
            </a:extLst>
          </p:cNvPr>
          <p:cNvPicPr>
            <a:picLocks noChangeAspect="1"/>
          </p:cNvPicPr>
          <p:nvPr/>
        </p:nvPicPr>
        <p:blipFill>
          <a:blip r:embed="rId3"/>
          <a:stretch>
            <a:fillRect/>
          </a:stretch>
        </p:blipFill>
        <p:spPr>
          <a:xfrm>
            <a:off x="1219200" y="2123593"/>
            <a:ext cx="7213600" cy="4133827"/>
          </a:xfrm>
          <a:prstGeom prst="rect">
            <a:avLst/>
          </a:prstGeom>
        </p:spPr>
      </p:pic>
      <p:sp>
        <p:nvSpPr>
          <p:cNvPr id="8" name="TextBox 7"/>
          <p:cNvSpPr txBox="1"/>
          <p:nvPr/>
        </p:nvSpPr>
        <p:spPr>
          <a:xfrm>
            <a:off x="6121399" y="3554278"/>
            <a:ext cx="2125454" cy="215444"/>
          </a:xfrm>
          <a:prstGeom prst="rect">
            <a:avLst/>
          </a:prstGeom>
          <a:solidFill>
            <a:schemeClr val="bg1"/>
          </a:solidFill>
        </p:spPr>
        <p:txBody>
          <a:bodyPr wrap="square" lIns="0" tIns="0" rIns="0" bIns="0" rtlCol="0">
            <a:spAutoFit/>
          </a:bodyPr>
          <a:lstStyle/>
          <a:p>
            <a:pPr algn="ctr"/>
            <a:r>
              <a:rPr lang="vi-VN" altLang="ko-KR" sz="1400" b="1" dirty="0">
                <a:solidFill>
                  <a:srgbClr val="FF0000"/>
                </a:solidFill>
                <a:latin typeface="SamsungOne-400" panose="020B0503030303020204" pitchFamily="34" charset="0"/>
                <a:ea typeface="SamsungOne-400" panose="020B0503030303020204" pitchFamily="34" charset="0"/>
              </a:rPr>
              <a:t>Lựa chọn đường dẫn URI</a:t>
            </a:r>
          </a:p>
        </p:txBody>
      </p:sp>
      <p:sp>
        <p:nvSpPr>
          <p:cNvPr id="9" name="TextBox 8">
            <a:extLst>
              <a:ext uri="{FF2B5EF4-FFF2-40B4-BE49-F238E27FC236}">
                <a16:creationId xmlns:a16="http://schemas.microsoft.com/office/drawing/2014/main" id="{3C2DF753-70AD-4AFB-B32F-10A4F85489E3}"/>
              </a:ext>
            </a:extLst>
          </p:cNvPr>
          <p:cNvSpPr txBox="1"/>
          <p:nvPr/>
        </p:nvSpPr>
        <p:spPr>
          <a:xfrm>
            <a:off x="6904037" y="5572948"/>
            <a:ext cx="974726" cy="246221"/>
          </a:xfrm>
          <a:prstGeom prst="rect">
            <a:avLst/>
          </a:prstGeom>
          <a:solidFill>
            <a:schemeClr val="bg1"/>
          </a:solidFill>
        </p:spPr>
        <p:txBody>
          <a:bodyPr wrap="square" lIns="0" tIns="0" rIns="0" bIns="0" rtlCol="0">
            <a:spAutoFit/>
          </a:bodyPr>
          <a:lstStyle/>
          <a:p>
            <a:pPr algn="ctr"/>
            <a:r>
              <a:rPr lang="en-US" altLang="ko-KR" sz="1600" b="1" dirty="0">
                <a:solidFill>
                  <a:srgbClr val="437AB9"/>
                </a:solidFill>
                <a:latin typeface="SamsungOne-400" panose="020B0503030303020204" pitchFamily="34" charset="0"/>
                <a:ea typeface="SamsungOne-400" panose="020B0503030303020204" pitchFamily="34" charset="0"/>
              </a:rPr>
              <a:t>2   :    05</a:t>
            </a:r>
            <a:endParaRPr lang="ko-KR" altLang="en-US" sz="1600" b="1" dirty="0">
              <a:solidFill>
                <a:srgbClr val="437AB9"/>
              </a:solidFill>
              <a:latin typeface="SamsungOne-400" panose="020B0503030303020204" pitchFamily="34" charset="0"/>
              <a:ea typeface="SamsungOne-400" panose="020B0503030303020204" pitchFamily="34" charset="0"/>
            </a:endParaRPr>
          </a:p>
        </p:txBody>
      </p:sp>
      <p:sp>
        <p:nvSpPr>
          <p:cNvPr id="10" name="TextBox 9">
            <a:extLst>
              <a:ext uri="{FF2B5EF4-FFF2-40B4-BE49-F238E27FC236}">
                <a16:creationId xmlns:a16="http://schemas.microsoft.com/office/drawing/2014/main" id="{6B12FDB7-207A-44EF-9471-9AED5E4C7DD2}"/>
              </a:ext>
            </a:extLst>
          </p:cNvPr>
          <p:cNvSpPr txBox="1"/>
          <p:nvPr/>
        </p:nvSpPr>
        <p:spPr>
          <a:xfrm>
            <a:off x="6121399" y="5945490"/>
            <a:ext cx="506413" cy="246221"/>
          </a:xfrm>
          <a:prstGeom prst="rect">
            <a:avLst/>
          </a:prstGeom>
          <a:solidFill>
            <a:schemeClr val="bg1"/>
          </a:solidFill>
        </p:spPr>
        <p:txBody>
          <a:bodyPr wrap="square" lIns="0" tIns="0" rIns="0" bIns="0" rtlCol="0">
            <a:spAutoFit/>
          </a:bodyPr>
          <a:lstStyle/>
          <a:p>
            <a:pPr algn="ctr"/>
            <a:r>
              <a:rPr lang="en-US" altLang="ko-KR" sz="1600" b="1" dirty="0">
                <a:solidFill>
                  <a:srgbClr val="437AB9"/>
                </a:solidFill>
                <a:latin typeface="SamsungOne-400" panose="020B0503030303020204" pitchFamily="34" charset="0"/>
                <a:ea typeface="SamsungOne-400" panose="020B0503030303020204" pitchFamily="34" charset="0"/>
              </a:rPr>
              <a:t>69=</a:t>
            </a:r>
            <a:endParaRPr lang="ko-KR" altLang="en-US" sz="1600" b="1" dirty="0">
              <a:solidFill>
                <a:srgbClr val="437AB9"/>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5357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Card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giao</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tiếp</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mạng</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và</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thiết</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bị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trung</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tâm</a:t>
            </a:r>
            <a:endPar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bị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116477AB-E0D2-45DE-8B63-59D9AEAA2EB5}"/>
              </a:ext>
            </a:extLst>
          </p:cNvPr>
          <p:cNvSpPr/>
          <p:nvPr/>
        </p:nvSpPr>
        <p:spPr>
          <a:xfrm>
            <a:off x="712182" y="2393948"/>
            <a:ext cx="8487381" cy="40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Card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(NIC) </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giống các modem kết nối các đường dây điện thoại truyền tín hiệu analog, card mạng trực tiếp truyền</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tín hiệu digital.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bị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Gửi dữ liệu từ nơi này đến nơi khác</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bị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444500" lvl="2" indent="-8731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 đến từ máy tính này sang máy tính khác qua mạng một cách đơn giản.</a:t>
            </a:r>
          </a:p>
          <a:p>
            <a:pPr marL="444500" lvl="2" indent="-8731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Vì các máy chủ đều sử dụng chung một băng thông nên việc tăng số lượng máy chủ sẽ làm giảm tốc độ truyền dữ liệu.</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bị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444500" lvl="2" indent="-8731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Ngoài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bị này còn có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444500" lvl="2" indent="-8731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Mạng này hiệu quả hơn rất nhiều vì băng thông không bị chia ra như một thiết bị trung tâm giả mà được kết nối điểm - điểm.</a:t>
            </a:r>
          </a:p>
          <a:p>
            <a:pPr marL="444500" lvl="2">
              <a:spcAft>
                <a:spcPts val="800"/>
              </a:spcAft>
              <a:buClr>
                <a:schemeClr val="tx1">
                  <a:lumMod val="85000"/>
                  <a:lumOff val="15000"/>
                </a:schemeClr>
              </a:buClr>
            </a:pPr>
            <a:r>
              <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Wingdings" panose="05000000000000000000" pitchFamily="2" charset="2"/>
              </a:rPr>
              <a:t>Đắt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Wingdings" panose="05000000000000000000" pitchFamily="2" charset="2"/>
              </a:rPr>
              <a:t>hơn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363E3C23-E47C-40F5-A6FD-D5615D74349D}"/>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Card giao tiếp mạng (NIC) thường được gọi là card LAN và card Ethernet giúp kết nối máy tính với các mạng bên ngoài.</a:t>
            </a:r>
          </a:p>
        </p:txBody>
      </p:sp>
    </p:spTree>
    <p:extLst>
      <p:ext uri="{BB962C8B-B14F-4D97-AF65-F5344CB8AC3E}">
        <p14:creationId xmlns:p14="http://schemas.microsoft.com/office/powerpoint/2010/main" val="11291513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aphicFrame>
        <p:nvGraphicFramePr>
          <p:cNvPr id="35" name="표 34">
            <a:extLst>
              <a:ext uri="{FF2B5EF4-FFF2-40B4-BE49-F238E27FC236}">
                <a16:creationId xmlns:a16="http://schemas.microsoft.com/office/drawing/2014/main" id="{3BE882F5-88FE-4259-B243-F9043436499C}"/>
              </a:ext>
            </a:extLst>
          </p:cNvPr>
          <p:cNvGraphicFramePr>
            <a:graphicFrameLocks noGrp="1"/>
          </p:cNvGraphicFramePr>
          <p:nvPr>
            <p:extLst>
              <p:ext uri="{D42A27DB-BD31-4B8C-83A1-F6EECF244321}">
                <p14:modId xmlns:p14="http://schemas.microsoft.com/office/powerpoint/2010/main" val="1393248970"/>
              </p:ext>
            </p:extLst>
          </p:nvPr>
        </p:nvGraphicFramePr>
        <p:xfrm>
          <a:off x="962112" y="4420420"/>
          <a:ext cx="3613213" cy="1744343"/>
        </p:xfrm>
        <a:graphic>
          <a:graphicData uri="http://schemas.openxmlformats.org/drawingml/2006/table">
            <a:tbl>
              <a:tblPr firstRow="1" firstCol="1" bandRow="1"/>
              <a:tblGrid>
                <a:gridCol w="829373">
                  <a:extLst>
                    <a:ext uri="{9D8B030D-6E8A-4147-A177-3AD203B41FA5}">
                      <a16:colId xmlns:a16="http://schemas.microsoft.com/office/drawing/2014/main" val="1136544711"/>
                    </a:ext>
                  </a:extLst>
                </a:gridCol>
                <a:gridCol w="489570">
                  <a:extLst>
                    <a:ext uri="{9D8B030D-6E8A-4147-A177-3AD203B41FA5}">
                      <a16:colId xmlns:a16="http://schemas.microsoft.com/office/drawing/2014/main" val="20001"/>
                    </a:ext>
                  </a:extLst>
                </a:gridCol>
                <a:gridCol w="474910">
                  <a:extLst>
                    <a:ext uri="{9D8B030D-6E8A-4147-A177-3AD203B41FA5}">
                      <a16:colId xmlns:a16="http://schemas.microsoft.com/office/drawing/2014/main" val="3589526315"/>
                    </a:ext>
                  </a:extLst>
                </a:gridCol>
                <a:gridCol w="1819360">
                  <a:extLst>
                    <a:ext uri="{9D8B030D-6E8A-4147-A177-3AD203B41FA5}">
                      <a16:colId xmlns:a16="http://schemas.microsoft.com/office/drawing/2014/main" val="20002"/>
                    </a:ext>
                  </a:extLst>
                </a:gridCol>
              </a:tblGrid>
              <a:tr h="285503">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Resource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cs typeface="Times New Roman" panose="02020603050405020304" pitchFamily="18" charset="0"/>
                      </a:endParaRPr>
                    </a:p>
                  </a:txBody>
                  <a:tcPr marL="72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GET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cs typeface="Times New Roman" panose="02020603050405020304" pitchFamily="18" charset="0"/>
                      </a:endParaRPr>
                    </a:p>
                  </a:txBody>
                  <a:tcPr marL="72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D9D9D9"/>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PUT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cs typeface="Times New Roman" panose="02020603050405020304" pitchFamily="18" charset="0"/>
                      </a:endParaRPr>
                    </a:p>
                  </a:txBody>
                  <a:tcPr marL="72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Comments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L="72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32274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sh</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sv</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a:t>
                      </a: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a:t>
                      </a:r>
                    </a:p>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/ck</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2000" marR="36000" marT="36000" marB="3600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p>
                    <a:p>
                      <a:pPr marL="0" marR="0" lvl="0" indent="0" algn="l" defTabSz="878098"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marR="0" lvl="0" indent="0" algn="l" defTabSz="878098"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marR="0" lvl="0" indent="0" algn="l" defTabSz="878098"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marR="0" lvl="0" indent="0" algn="l" defTabSz="878098"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marR="0" lvl="0" indent="0" algn="l" defTabSz="878098"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2000" marR="36000" marT="36000" marB="3600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marR="0" lvl="0" indent="0" algn="l" defTabSz="878098"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marR="0" lvl="0" indent="0" algn="l" defTabSz="878098"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36000" marT="36000" marB="3600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Nhiệt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algn="l"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ẩm</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algn="l"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Điện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áp</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algn="l"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Nhiệt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ẩm</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algn="l"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Và</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điện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áp</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algn="l"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LEDs</a:t>
                      </a:r>
                    </a:p>
                    <a:p>
                      <a:pPr algn="l"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Khóa</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mã</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hóa</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AES</a:t>
                      </a:r>
                    </a:p>
                  </a:txBody>
                  <a:tcPr marL="72000" marR="36000" marT="36000" marB="3600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50008256"/>
                  </a:ext>
                </a:extLst>
              </a:tr>
            </a:tbl>
          </a:graphicData>
        </a:graphic>
      </p:graphicFrame>
      <p:graphicFrame>
        <p:nvGraphicFramePr>
          <p:cNvPr id="36" name="표 35">
            <a:extLst>
              <a:ext uri="{FF2B5EF4-FFF2-40B4-BE49-F238E27FC236}">
                <a16:creationId xmlns:a16="http://schemas.microsoft.com/office/drawing/2014/main" id="{863EC316-BCE2-4CAC-9E84-2D1738CE2B6A}"/>
              </a:ext>
            </a:extLst>
          </p:cNvPr>
          <p:cNvGraphicFramePr>
            <a:graphicFrameLocks noGrp="1"/>
          </p:cNvGraphicFramePr>
          <p:nvPr>
            <p:extLst>
              <p:ext uri="{D42A27DB-BD31-4B8C-83A1-F6EECF244321}">
                <p14:modId xmlns:p14="http://schemas.microsoft.com/office/powerpoint/2010/main" val="1244850760"/>
              </p:ext>
            </p:extLst>
          </p:nvPr>
        </p:nvGraphicFramePr>
        <p:xfrm>
          <a:off x="4856480" y="4420420"/>
          <a:ext cx="4175760" cy="1744343"/>
        </p:xfrm>
        <a:graphic>
          <a:graphicData uri="http://schemas.openxmlformats.org/drawingml/2006/table">
            <a:tbl>
              <a:tblPr firstRow="1" firstCol="1" bandRow="1"/>
              <a:tblGrid>
                <a:gridCol w="1284484">
                  <a:extLst>
                    <a:ext uri="{9D8B030D-6E8A-4147-A177-3AD203B41FA5}">
                      <a16:colId xmlns:a16="http://schemas.microsoft.com/office/drawing/2014/main" val="1136544711"/>
                    </a:ext>
                  </a:extLst>
                </a:gridCol>
                <a:gridCol w="489570">
                  <a:extLst>
                    <a:ext uri="{9D8B030D-6E8A-4147-A177-3AD203B41FA5}">
                      <a16:colId xmlns:a16="http://schemas.microsoft.com/office/drawing/2014/main" val="20001"/>
                    </a:ext>
                  </a:extLst>
                </a:gridCol>
                <a:gridCol w="474910">
                  <a:extLst>
                    <a:ext uri="{9D8B030D-6E8A-4147-A177-3AD203B41FA5}">
                      <a16:colId xmlns:a16="http://schemas.microsoft.com/office/drawing/2014/main" val="3589526315"/>
                    </a:ext>
                  </a:extLst>
                </a:gridCol>
                <a:gridCol w="1926796">
                  <a:extLst>
                    <a:ext uri="{9D8B030D-6E8A-4147-A177-3AD203B41FA5}">
                      <a16:colId xmlns:a16="http://schemas.microsoft.com/office/drawing/2014/main" val="20002"/>
                    </a:ext>
                  </a:extLst>
                </a:gridCol>
              </a:tblGrid>
              <a:tr h="285503">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Resource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cs typeface="Times New Roman" panose="02020603050405020304" pitchFamily="18" charset="0"/>
                      </a:endParaRPr>
                    </a:p>
                  </a:txBody>
                  <a:tcPr marL="72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GET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cs typeface="Times New Roman" panose="02020603050405020304" pitchFamily="18" charset="0"/>
                      </a:endParaRPr>
                    </a:p>
                  </a:txBody>
                  <a:tcPr marL="72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D9D9D9"/>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PUT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cs typeface="Times New Roman" panose="02020603050405020304" pitchFamily="18" charset="0"/>
                      </a:endParaRPr>
                    </a:p>
                  </a:txBody>
                  <a:tcPr marL="72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Comments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L="72000" marR="36000" marT="36000" marB="360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325868">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ni</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warntemplow</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warntemphi</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878098" rtl="0" eaLnBrk="1" latinLnBrk="1" hangingPunct="1"/>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2000" marR="36000" marT="36000" marB="3600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2000" marR="36000" marT="36000" marB="3600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p>
                    <a:p>
                      <a:pPr marL="0" algn="l" defTabSz="878098" rtl="0" eaLnBrk="1" latinLnBrk="1"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878098"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36000" marT="36000" marB="3600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l"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Thông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báo</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nút</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algn="l"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Tích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hợp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vào</a:t>
                      </a:r>
                    </a:p>
                    <a:p>
                      <a:pPr algn="l" latinLnBrk="1"/>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6LoWPAN/RPL</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network</a:t>
                      </a:r>
                    </a:p>
                    <a:p>
                      <a:pPr algn="l"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Cảnh báo dưới đây</a:t>
                      </a:r>
                    </a:p>
                    <a:p>
                      <a:pPr algn="l"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Nhiệt độ thấp</a:t>
                      </a:r>
                    </a:p>
                    <a:p>
                      <a:pPr algn="l"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Cảnh báo trên đây</a:t>
                      </a:r>
                    </a:p>
                    <a:p>
                      <a:pPr algn="l"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Nhiệt độ cao</a:t>
                      </a:r>
                    </a:p>
                  </a:txBody>
                  <a:tcPr marL="72000" marR="36000" marT="36000" marB="3600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50008256"/>
                  </a:ext>
                </a:extLst>
              </a:tr>
            </a:tbl>
          </a:graphicData>
        </a:graphic>
      </p:graphicFrame>
      <p:grpSp>
        <p:nvGrpSpPr>
          <p:cNvPr id="49" name="그룹 48">
            <a:extLst>
              <a:ext uri="{FF2B5EF4-FFF2-40B4-BE49-F238E27FC236}">
                <a16:creationId xmlns:a16="http://schemas.microsoft.com/office/drawing/2014/main" id="{FB803CFB-FFFD-4456-9FEB-4A8C2C929BC8}"/>
              </a:ext>
            </a:extLst>
          </p:cNvPr>
          <p:cNvGrpSpPr/>
          <p:nvPr/>
        </p:nvGrpSpPr>
        <p:grpSpPr>
          <a:xfrm>
            <a:off x="703263" y="1262212"/>
            <a:ext cx="8496300" cy="5104309"/>
            <a:chOff x="703263" y="1262212"/>
            <a:chExt cx="8496300" cy="5104309"/>
          </a:xfrm>
        </p:grpSpPr>
        <p:grpSp>
          <p:nvGrpSpPr>
            <p:cNvPr id="3" name="그룹 2">
              <a:extLst>
                <a:ext uri="{FF2B5EF4-FFF2-40B4-BE49-F238E27FC236}">
                  <a16:creationId xmlns:a16="http://schemas.microsoft.com/office/drawing/2014/main" id="{55FB2279-46B6-414A-818C-CFE4F4858F35}"/>
                </a:ext>
              </a:extLst>
            </p:cNvPr>
            <p:cNvGrpSpPr/>
            <p:nvPr/>
          </p:nvGrpSpPr>
          <p:grpSpPr>
            <a:xfrm>
              <a:off x="703263" y="1262212"/>
              <a:ext cx="8496300" cy="5104309"/>
              <a:chOff x="703263" y="1262212"/>
              <a:chExt cx="8496300" cy="5104309"/>
            </a:xfrm>
          </p:grpSpPr>
          <p:pic>
            <p:nvPicPr>
              <p:cNvPr id="7" name="그림 6">
                <a:extLst>
                  <a:ext uri="{FF2B5EF4-FFF2-40B4-BE49-F238E27FC236}">
                    <a16:creationId xmlns:a16="http://schemas.microsoft.com/office/drawing/2014/main" id="{DDEA66D9-7B57-4F5E-8C38-11357CC52BD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5739" t="1" r="8369" b="49431"/>
              <a:stretch/>
            </p:blipFill>
            <p:spPr>
              <a:xfrm>
                <a:off x="703263" y="1262212"/>
                <a:ext cx="8496300" cy="2860608"/>
              </a:xfrm>
              <a:prstGeom prst="rect">
                <a:avLst/>
              </a:prstGeom>
            </p:spPr>
          </p:pic>
          <p:sp>
            <p:nvSpPr>
              <p:cNvPr id="8" name="TextBox 7">
                <a:extLst>
                  <a:ext uri="{FF2B5EF4-FFF2-40B4-BE49-F238E27FC236}">
                    <a16:creationId xmlns:a16="http://schemas.microsoft.com/office/drawing/2014/main" id="{DCC1DC6A-34CC-42E7-AD13-2B9246393D0B}"/>
                  </a:ext>
                </a:extLst>
              </p:cNvPr>
              <p:cNvSpPr txBox="1"/>
              <p:nvPr/>
            </p:nvSpPr>
            <p:spPr>
              <a:xfrm>
                <a:off x="2348689" y="1443881"/>
                <a:ext cx="331822" cy="169277"/>
              </a:xfrm>
              <a:prstGeom prst="rect">
                <a:avLst/>
              </a:prstGeom>
              <a:solidFill>
                <a:schemeClr val="bg1"/>
              </a:solidFill>
            </p:spPr>
            <p:txBody>
              <a:bodyPr wrap="none" lIns="0" tIns="0" rIns="0" bIns="0" rtlCol="0">
                <a:spAutoFit/>
              </a:bodyPr>
              <a:lstStyle/>
              <a:p>
                <a:pPr algn="ct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CoAP</a:t>
                </a:r>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9" name="TextBox 8">
                <a:extLst>
                  <a:ext uri="{FF2B5EF4-FFF2-40B4-BE49-F238E27FC236}">
                    <a16:creationId xmlns:a16="http://schemas.microsoft.com/office/drawing/2014/main" id="{EE6F9EFC-7191-478D-BA75-9AE60C13815A}"/>
                  </a:ext>
                </a:extLst>
              </p:cNvPr>
              <p:cNvSpPr txBox="1"/>
              <p:nvPr/>
            </p:nvSpPr>
            <p:spPr>
              <a:xfrm>
                <a:off x="2363116" y="3059668"/>
                <a:ext cx="875470" cy="307777"/>
              </a:xfrm>
              <a:prstGeom prst="rect">
                <a:avLst/>
              </a:prstGeom>
              <a:solidFill>
                <a:schemeClr val="bg1"/>
              </a:solidFill>
            </p:spPr>
            <p:txBody>
              <a:bodyPr wrap="square" lIns="0" tIns="0" rIns="0" bIns="0" rtlCol="0">
                <a:spAutoFit/>
              </a:bodyPr>
              <a:lstStyle/>
              <a:p>
                <a:pPr algn="ct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802.15.4 based WSN</a:t>
                </a:r>
                <a:endParaRPr lang="ko-KR" altLang="en-US" sz="1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0" name="TextBox 9">
                <a:extLst>
                  <a:ext uri="{FF2B5EF4-FFF2-40B4-BE49-F238E27FC236}">
                    <a16:creationId xmlns:a16="http://schemas.microsoft.com/office/drawing/2014/main" id="{6A805833-9DD8-404D-A0DE-F20D707EEA84}"/>
                  </a:ext>
                </a:extLst>
              </p:cNvPr>
              <p:cNvSpPr txBox="1"/>
              <p:nvPr/>
            </p:nvSpPr>
            <p:spPr>
              <a:xfrm>
                <a:off x="3317335" y="3515365"/>
                <a:ext cx="748603" cy="153888"/>
              </a:xfrm>
              <a:prstGeom prst="rect">
                <a:avLst/>
              </a:prstGeom>
              <a:solidFill>
                <a:schemeClr val="bg1"/>
              </a:solidFill>
            </p:spPr>
            <p:txBody>
              <a:bodyPr wrap="none" lIns="0" tIns="0" rIns="0" bIns="0" rtlCol="0">
                <a:spAutoFit/>
              </a:bodyPr>
              <a:lstStyle/>
              <a:p>
                <a:pPr algn="ct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Nút</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biến</a:t>
                </a:r>
                <a:endPar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1" name="TextBox 10">
                <a:extLst>
                  <a:ext uri="{FF2B5EF4-FFF2-40B4-BE49-F238E27FC236}">
                    <a16:creationId xmlns:a16="http://schemas.microsoft.com/office/drawing/2014/main" id="{FEF208EE-672D-4E15-9FCE-1CACA4AB1853}"/>
                  </a:ext>
                </a:extLst>
              </p:cNvPr>
              <p:cNvSpPr txBox="1"/>
              <p:nvPr/>
            </p:nvSpPr>
            <p:spPr>
              <a:xfrm>
                <a:off x="4661085" y="3515365"/>
                <a:ext cx="1107675" cy="307777"/>
              </a:xfrm>
              <a:prstGeom prst="rect">
                <a:avLst/>
              </a:prstGeom>
              <a:solidFill>
                <a:schemeClr val="bg1"/>
              </a:solidFill>
            </p:spPr>
            <p:txBody>
              <a:bodyPr wrap="none" lIns="0" tIns="0" rIns="0" bIns="0" rtlCol="0">
                <a:spAutoFit/>
              </a:bodyPr>
              <a:lstStyle/>
              <a:p>
                <a:pPr algn="ct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tuyến</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cạnh</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 </a:t>
                </a:r>
              </a:p>
              <a:p>
                <a:pPr algn="ct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6LOWPAN</a:t>
                </a:r>
              </a:p>
            </p:txBody>
          </p:sp>
          <p:sp>
            <p:nvSpPr>
              <p:cNvPr id="12" name="TextBox 11">
                <a:extLst>
                  <a:ext uri="{FF2B5EF4-FFF2-40B4-BE49-F238E27FC236}">
                    <a16:creationId xmlns:a16="http://schemas.microsoft.com/office/drawing/2014/main" id="{407ABF0C-144F-4ED1-A50F-B1D1A83F27FA}"/>
                  </a:ext>
                </a:extLst>
              </p:cNvPr>
              <p:cNvSpPr txBox="1"/>
              <p:nvPr/>
            </p:nvSpPr>
            <p:spPr>
              <a:xfrm>
                <a:off x="6152081" y="3518305"/>
                <a:ext cx="1282402" cy="153888"/>
              </a:xfrm>
              <a:prstGeom prst="rect">
                <a:avLst/>
              </a:prstGeom>
              <a:solidFill>
                <a:schemeClr val="bg1"/>
              </a:solidFill>
            </p:spPr>
            <p:txBody>
              <a:bodyPr wrap="none" lIns="0" tIns="0" rIns="0" bIns="0" rtlCol="0">
                <a:spAutoFit/>
              </a:bodyPr>
              <a:lstStyle/>
              <a:p>
                <a:pPr algn="ct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Di </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vệ</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tinh</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/WLAN</a:t>
                </a:r>
              </a:p>
            </p:txBody>
          </p:sp>
          <p:sp>
            <p:nvSpPr>
              <p:cNvPr id="13" name="TextBox 12">
                <a:extLst>
                  <a:ext uri="{FF2B5EF4-FFF2-40B4-BE49-F238E27FC236}">
                    <a16:creationId xmlns:a16="http://schemas.microsoft.com/office/drawing/2014/main" id="{337893B8-CC26-46D9-BDC3-B82DC461BBAA}"/>
                  </a:ext>
                </a:extLst>
              </p:cNvPr>
              <p:cNvSpPr txBox="1"/>
              <p:nvPr/>
            </p:nvSpPr>
            <p:spPr>
              <a:xfrm>
                <a:off x="3783795" y="1837718"/>
                <a:ext cx="1373774" cy="307777"/>
              </a:xfrm>
              <a:prstGeom prst="rect">
                <a:avLst/>
              </a:prstGeom>
              <a:solidFill>
                <a:schemeClr val="bg1"/>
              </a:solidFill>
            </p:spPr>
            <p:txBody>
              <a:bodyPr wrap="none" lIns="0" tIns="0" rIns="0" bIns="0" rtlCol="0">
                <a:spAutoFit/>
              </a:bodyPr>
              <a:lstStyle/>
              <a:p>
                <a:pPr algn="ct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Freight Supervision </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Bài</a:t>
                </a:r>
                <a:b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(FSU)</a:t>
                </a:r>
                <a:endParaRPr lang="ko-KR" altLang="en-US" sz="1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4" name="TextBox 13">
                <a:extLst>
                  <a:ext uri="{FF2B5EF4-FFF2-40B4-BE49-F238E27FC236}">
                    <a16:creationId xmlns:a16="http://schemas.microsoft.com/office/drawing/2014/main" id="{21AAE487-F7F1-42C6-B01E-97DE274561C1}"/>
                  </a:ext>
                </a:extLst>
              </p:cNvPr>
              <p:cNvSpPr txBox="1"/>
              <p:nvPr/>
            </p:nvSpPr>
            <p:spPr>
              <a:xfrm>
                <a:off x="5610091" y="2087662"/>
                <a:ext cx="564258" cy="153888"/>
              </a:xfrm>
              <a:prstGeom prst="rect">
                <a:avLst/>
              </a:prstGeom>
              <a:solidFill>
                <a:schemeClr val="bg1"/>
              </a:solidFill>
            </p:spPr>
            <p:txBody>
              <a:bodyPr wrap="none" lIns="0" tIns="0" rIns="0" bIns="0" rtlCol="0">
                <a:spAutoFit/>
              </a:bodyPr>
              <a:lstStyle/>
              <a:p>
                <a:pPr algn="ct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Telematik</a:t>
                </a:r>
                <a:endParaRPr lang="ko-KR" altLang="en-US" sz="1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5" name="TextBox 14">
                <a:extLst>
                  <a:ext uri="{FF2B5EF4-FFF2-40B4-BE49-F238E27FC236}">
                    <a16:creationId xmlns:a16="http://schemas.microsoft.com/office/drawing/2014/main" id="{82BB04CD-6652-4E6A-9DA0-D08BB6F23640}"/>
                  </a:ext>
                </a:extLst>
              </p:cNvPr>
              <p:cNvSpPr txBox="1"/>
              <p:nvPr/>
            </p:nvSpPr>
            <p:spPr>
              <a:xfrm>
                <a:off x="6793282" y="2087662"/>
                <a:ext cx="458459" cy="153888"/>
              </a:xfrm>
              <a:prstGeom prst="rect">
                <a:avLst/>
              </a:prstGeom>
              <a:solidFill>
                <a:schemeClr val="bg1"/>
              </a:solidFill>
            </p:spPr>
            <p:txBody>
              <a:bodyPr wrap="none" lIns="0" tIns="0" rIns="0" bIns="0" rtlCol="0">
                <a:spAutoFit/>
              </a:bodyPr>
              <a:lstStyle/>
              <a:p>
                <a:pPr algn="ct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Internet</a:t>
                </a:r>
                <a:endParaRPr lang="ko-KR" altLang="en-US" sz="1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6" name="TextBox 15">
                <a:extLst>
                  <a:ext uri="{FF2B5EF4-FFF2-40B4-BE49-F238E27FC236}">
                    <a16:creationId xmlns:a16="http://schemas.microsoft.com/office/drawing/2014/main" id="{18183544-6311-4FC5-B44A-5D281002D01A}"/>
                  </a:ext>
                </a:extLst>
              </p:cNvPr>
              <p:cNvSpPr txBox="1"/>
              <p:nvPr/>
            </p:nvSpPr>
            <p:spPr>
              <a:xfrm>
                <a:off x="6448425" y="1289993"/>
                <a:ext cx="836769" cy="153888"/>
              </a:xfrm>
              <a:prstGeom prst="rect">
                <a:avLst/>
              </a:prstGeom>
              <a:solidFill>
                <a:schemeClr val="bg1"/>
              </a:solidFill>
            </p:spPr>
            <p:txBody>
              <a:bodyPr wrap="none" lIns="0" tIns="0" rIns="0" bIns="0" rtlCol="0">
                <a:spAutoFit/>
              </a:bodyPr>
              <a:lstStyle/>
              <a:p>
                <a:pPr algn="ct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Option 1: CoAP</a:t>
                </a:r>
                <a:endParaRPr lang="ko-KR" altLang="en-US" sz="1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7" name="TextBox 16">
                <a:extLst>
                  <a:ext uri="{FF2B5EF4-FFF2-40B4-BE49-F238E27FC236}">
                    <a16:creationId xmlns:a16="http://schemas.microsoft.com/office/drawing/2014/main" id="{D2F36069-611D-4296-A012-F81B0113EDF2}"/>
                  </a:ext>
                </a:extLst>
              </p:cNvPr>
              <p:cNvSpPr txBox="1"/>
              <p:nvPr/>
            </p:nvSpPr>
            <p:spPr>
              <a:xfrm>
                <a:off x="7918314" y="1837717"/>
                <a:ext cx="635135" cy="307777"/>
              </a:xfrm>
              <a:prstGeom prst="rect">
                <a:avLst/>
              </a:prstGeom>
              <a:solidFill>
                <a:schemeClr val="bg1"/>
              </a:solidFill>
            </p:spPr>
            <p:txBody>
              <a:bodyPr wrap="square" lIns="0" tIns="0" rIns="0" bIns="0" rtlCol="0">
                <a:spAutoFit/>
              </a:bodyPr>
              <a:lstStyle/>
              <a:p>
                <a:pPr algn="ct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85000"/>
                        <a:lumOff val="15000"/>
                      </a:schemeClr>
                    </a:solidFill>
                    <a:latin typeface="SamsungOne-400" panose="020B0503030303020204" pitchFamily="34" charset="0"/>
                    <a:ea typeface="SamsungOne-400" panose="020B0503030303020204" pitchFamily="34" charset="0"/>
                  </a:rPr>
                  <a:t>mềm</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 back-end</a:t>
                </a:r>
              </a:p>
            </p:txBody>
          </p:sp>
          <p:sp>
            <p:nvSpPr>
              <p:cNvPr id="18" name="TextBox 17">
                <a:extLst>
                  <a:ext uri="{FF2B5EF4-FFF2-40B4-BE49-F238E27FC236}">
                    <a16:creationId xmlns:a16="http://schemas.microsoft.com/office/drawing/2014/main" id="{03184C14-B06A-42A3-87C3-6DC49F7560D4}"/>
                  </a:ext>
                </a:extLst>
              </p:cNvPr>
              <p:cNvSpPr txBox="1"/>
              <p:nvPr/>
            </p:nvSpPr>
            <p:spPr>
              <a:xfrm>
                <a:off x="6174349" y="2684922"/>
                <a:ext cx="838371" cy="153888"/>
              </a:xfrm>
              <a:prstGeom prst="rect">
                <a:avLst/>
              </a:prstGeom>
              <a:solidFill>
                <a:schemeClr val="bg1"/>
              </a:solidFill>
            </p:spPr>
            <p:txBody>
              <a:bodyPr wrap="none" lIns="0" tIns="0" rIns="0" bIns="0" rtlCol="0">
                <a:spAutoFit/>
              </a:bodyPr>
              <a:lstStyle/>
              <a:p>
                <a:pPr algn="ct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Option 2: HTTP</a:t>
                </a:r>
                <a:endParaRPr lang="ko-KR" altLang="en-US" sz="10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8" name="TextBox 47">
                <a:extLst>
                  <a:ext uri="{FF2B5EF4-FFF2-40B4-BE49-F238E27FC236}">
                    <a16:creationId xmlns:a16="http://schemas.microsoft.com/office/drawing/2014/main" id="{FF2969CF-4ACD-4837-A75E-7861E338ADAD}"/>
                  </a:ext>
                </a:extLst>
              </p:cNvPr>
              <p:cNvSpPr txBox="1"/>
              <p:nvPr/>
            </p:nvSpPr>
            <p:spPr>
              <a:xfrm>
                <a:off x="5651506" y="6197244"/>
                <a:ext cx="3230051" cy="169277"/>
              </a:xfrm>
              <a:prstGeom prst="rect">
                <a:avLst/>
              </a:prstGeom>
              <a:solidFill>
                <a:schemeClr val="bg1"/>
              </a:solidFill>
            </p:spPr>
            <p:txBody>
              <a:bodyPr wrap="none" lIns="0" tIns="0" rIns="0" bIns="0" rtlCol="0">
                <a:spAutoFit/>
              </a:bodyPr>
              <a:lstStyle/>
              <a:p>
                <a:pPr algn="ct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More details: http://www.intelligentcontainer.com/</a:t>
                </a:r>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5" name="그룹 4">
              <a:extLst>
                <a:ext uri="{FF2B5EF4-FFF2-40B4-BE49-F238E27FC236}">
                  <a16:creationId xmlns:a16="http://schemas.microsoft.com/office/drawing/2014/main" id="{2AA7AF1D-83B7-426F-BF91-8CCD7F666D68}"/>
                </a:ext>
              </a:extLst>
            </p:cNvPr>
            <p:cNvGrpSpPr/>
            <p:nvPr/>
          </p:nvGrpSpPr>
          <p:grpSpPr>
            <a:xfrm>
              <a:off x="7860808" y="2241550"/>
              <a:ext cx="981488" cy="1273815"/>
              <a:chOff x="2983028" y="2888861"/>
              <a:chExt cx="1404168" cy="1994030"/>
            </a:xfrm>
          </p:grpSpPr>
          <p:sp>
            <p:nvSpPr>
              <p:cNvPr id="23" name="직사각형 22">
                <a:extLst>
                  <a:ext uri="{FF2B5EF4-FFF2-40B4-BE49-F238E27FC236}">
                    <a16:creationId xmlns:a16="http://schemas.microsoft.com/office/drawing/2014/main" id="{8D2C9A5B-5ABA-4EA6-803A-0E485D1CA064}"/>
                  </a:ext>
                </a:extLst>
              </p:cNvPr>
              <p:cNvSpPr/>
              <p:nvPr/>
            </p:nvSpPr>
            <p:spPr>
              <a:xfrm>
                <a:off x="2983028" y="2888861"/>
                <a:ext cx="1404164"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vi-VN" altLang="ko-KR" sz="1000" dirty="0">
                    <a:solidFill>
                      <a:schemeClr val="tx1">
                        <a:lumMod val="85000"/>
                        <a:lumOff val="15000"/>
                      </a:schemeClr>
                    </a:solidFill>
                    <a:latin typeface="SamsungOne-400" panose="020B0503030303020204" charset="0"/>
                    <a:ea typeface="SamsungOne-400" panose="020B0503030303020204" charset="0"/>
                  </a:rPr>
                  <a:t>Khối lượng</a:t>
                </a:r>
              </a:p>
            </p:txBody>
          </p:sp>
          <p:sp>
            <p:nvSpPr>
              <p:cNvPr id="24" name="직사각형 23">
                <a:extLst>
                  <a:ext uri="{FF2B5EF4-FFF2-40B4-BE49-F238E27FC236}">
                    <a16:creationId xmlns:a16="http://schemas.microsoft.com/office/drawing/2014/main" id="{215A9E2A-DB53-4EDE-BE6B-F0345599361A}"/>
                  </a:ext>
                </a:extLst>
              </p:cNvPr>
              <p:cNvSpPr/>
              <p:nvPr/>
            </p:nvSpPr>
            <p:spPr>
              <a:xfrm>
                <a:off x="2983032" y="3288357"/>
                <a:ext cx="1404164"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a:solidFill>
                      <a:schemeClr val="tx1">
                        <a:lumMod val="85000"/>
                        <a:lumOff val="15000"/>
                      </a:schemeClr>
                    </a:solidFill>
                    <a:latin typeface="SamsungOne-400" panose="020B0503030303020204" charset="0"/>
                    <a:ea typeface="SamsungOne-400" panose="020B0503030303020204" charset="0"/>
                  </a:rPr>
                  <a:t>CoAP/HTTP</a:t>
                </a:r>
                <a:endParaRPr lang="ko-KR" altLang="en-US" sz="1000" dirty="0">
                  <a:solidFill>
                    <a:schemeClr val="tx1">
                      <a:lumMod val="85000"/>
                      <a:lumOff val="15000"/>
                    </a:schemeClr>
                  </a:solidFill>
                  <a:latin typeface="SamsungOne-400" panose="020B0503030303020204" charset="0"/>
                  <a:ea typeface="SamsungOne-400" pitchFamily="34" charset="0"/>
                </a:endParaRPr>
              </a:p>
            </p:txBody>
          </p:sp>
          <p:sp>
            <p:nvSpPr>
              <p:cNvPr id="25" name="직사각형 24">
                <a:extLst>
                  <a:ext uri="{FF2B5EF4-FFF2-40B4-BE49-F238E27FC236}">
                    <a16:creationId xmlns:a16="http://schemas.microsoft.com/office/drawing/2014/main" id="{D00DEAF1-6EE3-410B-B85D-A75293B4D610}"/>
                  </a:ext>
                </a:extLst>
              </p:cNvPr>
              <p:cNvSpPr/>
              <p:nvPr/>
            </p:nvSpPr>
            <p:spPr>
              <a:xfrm>
                <a:off x="2983032" y="3687853"/>
                <a:ext cx="1404164"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a:solidFill>
                      <a:schemeClr val="tx1">
                        <a:lumMod val="85000"/>
                        <a:lumOff val="15000"/>
                      </a:schemeClr>
                    </a:solidFill>
                    <a:latin typeface="SamsungOne-400" panose="020B0503030303020204" charset="0"/>
                    <a:ea typeface="SamsungOne-400" panose="020B0503030303020204" charset="0"/>
                  </a:rPr>
                  <a:t>UDP/TCP</a:t>
                </a:r>
                <a:endParaRPr lang="ko-KR" altLang="en-US" sz="1000" dirty="0">
                  <a:solidFill>
                    <a:schemeClr val="tx1">
                      <a:lumMod val="85000"/>
                      <a:lumOff val="15000"/>
                    </a:schemeClr>
                  </a:solidFill>
                  <a:latin typeface="SamsungOne-400" panose="020B0503030303020204" charset="0"/>
                  <a:ea typeface="SamsungOne-400" pitchFamily="34" charset="0"/>
                </a:endParaRPr>
              </a:p>
            </p:txBody>
          </p:sp>
          <p:sp>
            <p:nvSpPr>
              <p:cNvPr id="26" name="직사각형 25">
                <a:extLst>
                  <a:ext uri="{FF2B5EF4-FFF2-40B4-BE49-F238E27FC236}">
                    <a16:creationId xmlns:a16="http://schemas.microsoft.com/office/drawing/2014/main" id="{DAC052DA-EC51-4627-A916-6FABF67922D6}"/>
                  </a:ext>
                </a:extLst>
              </p:cNvPr>
              <p:cNvSpPr/>
              <p:nvPr/>
            </p:nvSpPr>
            <p:spPr>
              <a:xfrm>
                <a:off x="2983031" y="4087349"/>
                <a:ext cx="1404164"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a:solidFill>
                      <a:schemeClr val="tx1">
                        <a:lumMod val="85000"/>
                        <a:lumOff val="15000"/>
                      </a:schemeClr>
                    </a:solidFill>
                    <a:latin typeface="SamsungOne-400" panose="020B0503030303020204" charset="0"/>
                    <a:ea typeface="SamsungOne-400" panose="020B0503030303020204" charset="0"/>
                  </a:rPr>
                  <a:t>IP</a:t>
                </a:r>
                <a:endParaRPr lang="ko-KR" altLang="en-US" sz="1000" dirty="0">
                  <a:solidFill>
                    <a:schemeClr val="tx1">
                      <a:lumMod val="85000"/>
                      <a:lumOff val="15000"/>
                    </a:schemeClr>
                  </a:solidFill>
                  <a:latin typeface="SamsungOne-400" panose="020B0503030303020204" charset="0"/>
                  <a:ea typeface="SamsungOne-400" pitchFamily="34" charset="0"/>
                </a:endParaRPr>
              </a:p>
            </p:txBody>
          </p:sp>
          <p:sp>
            <p:nvSpPr>
              <p:cNvPr id="27" name="직사각형 26">
                <a:extLst>
                  <a:ext uri="{FF2B5EF4-FFF2-40B4-BE49-F238E27FC236}">
                    <a16:creationId xmlns:a16="http://schemas.microsoft.com/office/drawing/2014/main" id="{3D799AF3-B577-4674-AEC7-8E5170963640}"/>
                  </a:ext>
                </a:extLst>
              </p:cNvPr>
              <p:cNvSpPr/>
              <p:nvPr/>
            </p:nvSpPr>
            <p:spPr>
              <a:xfrm>
                <a:off x="2983032" y="4486847"/>
                <a:ext cx="1404164"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err="1">
                    <a:solidFill>
                      <a:schemeClr val="tx1">
                        <a:lumMod val="85000"/>
                        <a:lumOff val="15000"/>
                      </a:schemeClr>
                    </a:solidFill>
                    <a:latin typeface="SamsungOne-400" panose="020B0503030303020204" charset="0"/>
                    <a:ea typeface="SamsungOne-400" panose="020B0503030303020204" charset="0"/>
                  </a:rPr>
                  <a:t>Liên</a:t>
                </a:r>
                <a:r>
                  <a:rPr lang="en-US" altLang="ko-KR" sz="1000" dirty="0">
                    <a:solidFill>
                      <a:schemeClr val="tx1">
                        <a:lumMod val="85000"/>
                        <a:lumOff val="15000"/>
                      </a:schemeClr>
                    </a:solidFill>
                    <a:latin typeface="SamsungOne-400" panose="020B0503030303020204" charset="0"/>
                    <a:ea typeface="SamsungOne-400" panose="020B0503030303020204" charset="0"/>
                  </a:rPr>
                  <a:t> </a:t>
                </a:r>
                <a:r>
                  <a:rPr lang="en-US" altLang="ko-KR" sz="1000" dirty="0" err="1">
                    <a:solidFill>
                      <a:schemeClr val="tx1">
                        <a:lumMod val="85000"/>
                        <a:lumOff val="15000"/>
                      </a:schemeClr>
                    </a:solidFill>
                    <a:latin typeface="SamsungOne-400" panose="020B0503030303020204" charset="0"/>
                    <a:ea typeface="SamsungOne-400" panose="020B0503030303020204" charset="0"/>
                  </a:rPr>
                  <a:t>kết</a:t>
                </a:r>
                <a:endParaRPr lang="en-US" altLang="ko-KR" sz="1000" dirty="0">
                  <a:solidFill>
                    <a:schemeClr val="tx1">
                      <a:lumMod val="85000"/>
                      <a:lumOff val="15000"/>
                    </a:schemeClr>
                  </a:solidFill>
                  <a:latin typeface="SamsungOne-400" panose="020B0503030303020204" charset="0"/>
                  <a:ea typeface="SamsungOne-400" panose="020B0503030303020204" charset="0"/>
                </a:endParaRPr>
              </a:p>
            </p:txBody>
          </p:sp>
        </p:grpSp>
        <p:grpSp>
          <p:nvGrpSpPr>
            <p:cNvPr id="4" name="그룹 3">
              <a:extLst>
                <a:ext uri="{FF2B5EF4-FFF2-40B4-BE49-F238E27FC236}">
                  <a16:creationId xmlns:a16="http://schemas.microsoft.com/office/drawing/2014/main" id="{C97E4284-C9FE-4EBD-A177-30B8614BA4A2}"/>
                </a:ext>
              </a:extLst>
            </p:cNvPr>
            <p:cNvGrpSpPr/>
            <p:nvPr/>
          </p:nvGrpSpPr>
          <p:grpSpPr>
            <a:xfrm>
              <a:off x="1031731" y="2648269"/>
              <a:ext cx="981482" cy="1609406"/>
              <a:chOff x="4628609" y="2888861"/>
              <a:chExt cx="1404159" cy="2478607"/>
            </a:xfrm>
          </p:grpSpPr>
          <p:sp>
            <p:nvSpPr>
              <p:cNvPr id="28" name="직사각형 27">
                <a:extLst>
                  <a:ext uri="{FF2B5EF4-FFF2-40B4-BE49-F238E27FC236}">
                    <a16:creationId xmlns:a16="http://schemas.microsoft.com/office/drawing/2014/main" id="{338B64CF-BF98-45F5-93B9-0A0AB156532B}"/>
                  </a:ext>
                </a:extLst>
              </p:cNvPr>
              <p:cNvSpPr/>
              <p:nvPr/>
            </p:nvSpPr>
            <p:spPr>
              <a:xfrm>
                <a:off x="4628612" y="2888861"/>
                <a:ext cx="140415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a:solidFill>
                      <a:schemeClr val="tx1">
                        <a:lumMod val="85000"/>
                        <a:lumOff val="15000"/>
                      </a:schemeClr>
                    </a:solidFill>
                    <a:latin typeface="SamsungOne-400" panose="020B0503030303020204" charset="0"/>
                    <a:ea typeface="SamsungOne-400" panose="020B0503030303020204" charset="0"/>
                  </a:rPr>
                  <a:t>Payload</a:t>
                </a:r>
                <a:endParaRPr lang="ko-KR" altLang="en-US" sz="1000" dirty="0">
                  <a:solidFill>
                    <a:schemeClr val="tx1">
                      <a:lumMod val="85000"/>
                      <a:lumOff val="15000"/>
                    </a:schemeClr>
                  </a:solidFill>
                  <a:latin typeface="SamsungOne-400" panose="020B0503030303020204" charset="0"/>
                  <a:ea typeface="SamsungOne-400" pitchFamily="34" charset="0"/>
                </a:endParaRPr>
              </a:p>
            </p:txBody>
          </p:sp>
          <p:sp>
            <p:nvSpPr>
              <p:cNvPr id="29" name="직사각형 28">
                <a:extLst>
                  <a:ext uri="{FF2B5EF4-FFF2-40B4-BE49-F238E27FC236}">
                    <a16:creationId xmlns:a16="http://schemas.microsoft.com/office/drawing/2014/main" id="{BDDD259D-90D3-49C9-8AD7-64036CB75757}"/>
                  </a:ext>
                </a:extLst>
              </p:cNvPr>
              <p:cNvSpPr/>
              <p:nvPr/>
            </p:nvSpPr>
            <p:spPr>
              <a:xfrm>
                <a:off x="4628609" y="3288357"/>
                <a:ext cx="140415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err="1">
                    <a:solidFill>
                      <a:schemeClr val="tx1">
                        <a:lumMod val="85000"/>
                        <a:lumOff val="15000"/>
                      </a:schemeClr>
                    </a:solidFill>
                    <a:latin typeface="SamsungOne-400" panose="020B0503030303020204" charset="0"/>
                    <a:ea typeface="SamsungOne-400" panose="020B0503030303020204" charset="0"/>
                  </a:rPr>
                  <a:t>CoAP</a:t>
                </a:r>
                <a:endParaRPr lang="ko-KR" altLang="en-US" sz="1000" dirty="0">
                  <a:solidFill>
                    <a:schemeClr val="tx1">
                      <a:lumMod val="85000"/>
                      <a:lumOff val="15000"/>
                    </a:schemeClr>
                  </a:solidFill>
                  <a:latin typeface="SamsungOne-400" panose="020B0503030303020204" charset="0"/>
                  <a:ea typeface="SamsungOne-400" pitchFamily="34" charset="0"/>
                </a:endParaRPr>
              </a:p>
            </p:txBody>
          </p:sp>
          <p:sp>
            <p:nvSpPr>
              <p:cNvPr id="30" name="직사각형 29">
                <a:extLst>
                  <a:ext uri="{FF2B5EF4-FFF2-40B4-BE49-F238E27FC236}">
                    <a16:creationId xmlns:a16="http://schemas.microsoft.com/office/drawing/2014/main" id="{8BDC918B-5748-475E-991C-0F3FF88F2D68}"/>
                  </a:ext>
                </a:extLst>
              </p:cNvPr>
              <p:cNvSpPr/>
              <p:nvPr/>
            </p:nvSpPr>
            <p:spPr>
              <a:xfrm>
                <a:off x="4628611" y="3687853"/>
                <a:ext cx="140415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a:solidFill>
                      <a:schemeClr val="tx1">
                        <a:lumMod val="85000"/>
                        <a:lumOff val="15000"/>
                      </a:schemeClr>
                    </a:solidFill>
                    <a:latin typeface="SamsungOne-400" panose="020B0503030303020204" charset="0"/>
                    <a:ea typeface="SamsungOne-400" panose="020B0503030303020204" charset="0"/>
                  </a:rPr>
                  <a:t>UDP</a:t>
                </a:r>
                <a:endParaRPr lang="ko-KR" altLang="en-US" sz="1000" dirty="0">
                  <a:solidFill>
                    <a:schemeClr val="tx1">
                      <a:lumMod val="85000"/>
                      <a:lumOff val="15000"/>
                    </a:schemeClr>
                  </a:solidFill>
                  <a:latin typeface="SamsungOne-400" panose="020B0503030303020204" charset="0"/>
                  <a:ea typeface="SamsungOne-400" pitchFamily="34" charset="0"/>
                </a:endParaRPr>
              </a:p>
            </p:txBody>
          </p:sp>
          <p:sp>
            <p:nvSpPr>
              <p:cNvPr id="31" name="직사각형 30">
                <a:extLst>
                  <a:ext uri="{FF2B5EF4-FFF2-40B4-BE49-F238E27FC236}">
                    <a16:creationId xmlns:a16="http://schemas.microsoft.com/office/drawing/2014/main" id="{EA579156-7544-4D96-8247-D4542F46E9B4}"/>
                  </a:ext>
                </a:extLst>
              </p:cNvPr>
              <p:cNvSpPr/>
              <p:nvPr/>
            </p:nvSpPr>
            <p:spPr>
              <a:xfrm>
                <a:off x="4628611" y="4087349"/>
                <a:ext cx="140415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a:solidFill>
                      <a:schemeClr val="tx1">
                        <a:lumMod val="85000"/>
                        <a:lumOff val="15000"/>
                      </a:schemeClr>
                    </a:solidFill>
                    <a:latin typeface="SamsungOne-400" panose="020B0503030303020204" charset="0"/>
                    <a:ea typeface="SamsungOne-400" panose="020B0503030303020204" charset="0"/>
                  </a:rPr>
                  <a:t>IP</a:t>
                </a:r>
                <a:endParaRPr lang="ko-KR" altLang="en-US" sz="1000" dirty="0">
                  <a:solidFill>
                    <a:schemeClr val="tx1">
                      <a:lumMod val="85000"/>
                      <a:lumOff val="15000"/>
                    </a:schemeClr>
                  </a:solidFill>
                  <a:latin typeface="SamsungOne-400" panose="020B0503030303020204" charset="0"/>
                  <a:ea typeface="SamsungOne-400" pitchFamily="34" charset="0"/>
                </a:endParaRPr>
              </a:p>
            </p:txBody>
          </p:sp>
          <p:sp>
            <p:nvSpPr>
              <p:cNvPr id="32" name="직사각형 31">
                <a:extLst>
                  <a:ext uri="{FF2B5EF4-FFF2-40B4-BE49-F238E27FC236}">
                    <a16:creationId xmlns:a16="http://schemas.microsoft.com/office/drawing/2014/main" id="{A86C85D9-F30E-4A8D-9611-EA6D70B67681}"/>
                  </a:ext>
                </a:extLst>
              </p:cNvPr>
              <p:cNvSpPr/>
              <p:nvPr/>
            </p:nvSpPr>
            <p:spPr>
              <a:xfrm>
                <a:off x="4628609" y="4486847"/>
                <a:ext cx="1404156" cy="396044"/>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a:solidFill>
                      <a:schemeClr val="tx1">
                        <a:lumMod val="85000"/>
                        <a:lumOff val="15000"/>
                      </a:schemeClr>
                    </a:solidFill>
                    <a:latin typeface="SamsungOne-400" panose="020B0503030303020204" charset="0"/>
                    <a:ea typeface="SamsungOne-400" panose="020B0503030303020204" charset="0"/>
                  </a:rPr>
                  <a:t>6LoWPAN</a:t>
                </a:r>
                <a:endParaRPr lang="ko-KR" altLang="en-US" sz="1000" dirty="0">
                  <a:solidFill>
                    <a:schemeClr val="tx1">
                      <a:lumMod val="85000"/>
                      <a:lumOff val="15000"/>
                    </a:schemeClr>
                  </a:solidFill>
                  <a:latin typeface="SamsungOne-400" panose="020B0503030303020204" charset="0"/>
                  <a:ea typeface="SamsungOne-400" pitchFamily="34" charset="0"/>
                </a:endParaRPr>
              </a:p>
            </p:txBody>
          </p:sp>
          <p:sp>
            <p:nvSpPr>
              <p:cNvPr id="33" name="직사각형 32">
                <a:extLst>
                  <a:ext uri="{FF2B5EF4-FFF2-40B4-BE49-F238E27FC236}">
                    <a16:creationId xmlns:a16="http://schemas.microsoft.com/office/drawing/2014/main" id="{DC366008-7024-4687-8D85-20E34ADED61E}"/>
                  </a:ext>
                </a:extLst>
              </p:cNvPr>
              <p:cNvSpPr/>
              <p:nvPr/>
            </p:nvSpPr>
            <p:spPr>
              <a:xfrm>
                <a:off x="4628609" y="4882893"/>
                <a:ext cx="1404156" cy="48457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a:r>
                  <a:rPr lang="en-US" altLang="ko-KR" sz="1000" dirty="0" err="1">
                    <a:solidFill>
                      <a:schemeClr val="tx1">
                        <a:lumMod val="85000"/>
                        <a:lumOff val="15000"/>
                      </a:schemeClr>
                    </a:solidFill>
                    <a:latin typeface="SamsungOne-400" panose="020B0503030303020204" charset="0"/>
                    <a:ea typeface="SamsungOne-400" panose="020B0503030303020204" charset="0"/>
                  </a:rPr>
                  <a:t>Liên</a:t>
                </a:r>
                <a:r>
                  <a:rPr lang="en-US" altLang="ko-KR" sz="1000" dirty="0">
                    <a:solidFill>
                      <a:schemeClr val="tx1">
                        <a:lumMod val="85000"/>
                        <a:lumOff val="15000"/>
                      </a:schemeClr>
                    </a:solidFill>
                    <a:latin typeface="SamsungOne-400" panose="020B0503030303020204" charset="0"/>
                    <a:ea typeface="SamsungOne-400" panose="020B0503030303020204" charset="0"/>
                  </a:rPr>
                  <a:t> </a:t>
                </a:r>
                <a:r>
                  <a:rPr lang="en-US" altLang="ko-KR" sz="1000" dirty="0" err="1">
                    <a:solidFill>
                      <a:schemeClr val="tx1">
                        <a:lumMod val="85000"/>
                        <a:lumOff val="15000"/>
                      </a:schemeClr>
                    </a:solidFill>
                    <a:latin typeface="SamsungOne-400" panose="020B0503030303020204" charset="0"/>
                    <a:ea typeface="SamsungOne-400" panose="020B0503030303020204" charset="0"/>
                  </a:rPr>
                  <a:t>kết</a:t>
                </a:r>
                <a:r>
                  <a:rPr lang="en-US" altLang="ko-KR" sz="1000" dirty="0">
                    <a:solidFill>
                      <a:schemeClr val="tx1">
                        <a:lumMod val="85000"/>
                        <a:lumOff val="15000"/>
                      </a:schemeClr>
                    </a:solidFill>
                    <a:latin typeface="SamsungOne-400" panose="020B0503030303020204" charset="0"/>
                    <a:ea typeface="SamsungOne-400" panose="020B0503030303020204" charset="0"/>
                  </a:rPr>
                  <a:t> bị </a:t>
                </a:r>
                <a:r>
                  <a:rPr lang="en-US" altLang="ko-KR" sz="1000" dirty="0" err="1">
                    <a:solidFill>
                      <a:schemeClr val="tx1">
                        <a:lumMod val="85000"/>
                        <a:lumOff val="15000"/>
                      </a:schemeClr>
                    </a:solidFill>
                    <a:latin typeface="SamsungOne-400" panose="020B0503030303020204" charset="0"/>
                    <a:ea typeface="SamsungOne-400" panose="020B0503030303020204" charset="0"/>
                  </a:rPr>
                  <a:t>giới</a:t>
                </a:r>
                <a:r>
                  <a:rPr lang="en-US" altLang="ko-KR" sz="1000" dirty="0">
                    <a:solidFill>
                      <a:schemeClr val="tx1">
                        <a:lumMod val="85000"/>
                        <a:lumOff val="15000"/>
                      </a:schemeClr>
                    </a:solidFill>
                    <a:latin typeface="SamsungOne-400" panose="020B0503030303020204" charset="0"/>
                    <a:ea typeface="SamsungOne-400" panose="020B0503030303020204" charset="0"/>
                  </a:rPr>
                  <a:t> </a:t>
                </a:r>
                <a:r>
                  <a:rPr lang="en-US" altLang="ko-KR" sz="1000" dirty="0" err="1">
                    <a:solidFill>
                      <a:schemeClr val="tx1">
                        <a:lumMod val="85000"/>
                        <a:lumOff val="15000"/>
                      </a:schemeClr>
                    </a:solidFill>
                    <a:latin typeface="SamsungOne-400" panose="020B0503030303020204" charset="0"/>
                    <a:ea typeface="SamsungOne-400" panose="020B0503030303020204" charset="0"/>
                  </a:rPr>
                  <a:t>hạn</a:t>
                </a:r>
                <a:endParaRPr lang="en-US" altLang="ko-KR" sz="1000" dirty="0">
                  <a:solidFill>
                    <a:schemeClr val="tx1">
                      <a:lumMod val="85000"/>
                      <a:lumOff val="15000"/>
                    </a:schemeClr>
                  </a:solidFill>
                  <a:latin typeface="SamsungOne-400" panose="020B0503030303020204" charset="0"/>
                  <a:ea typeface="SamsungOne-400" panose="020B0503030303020204" charset="0"/>
                </a:endParaRPr>
              </a:p>
            </p:txBody>
          </p:sp>
        </p:grpSp>
        <p:cxnSp>
          <p:nvCxnSpPr>
            <p:cNvPr id="41" name="직선 화살표 연결선 40">
              <a:extLst>
                <a:ext uri="{FF2B5EF4-FFF2-40B4-BE49-F238E27FC236}">
                  <a16:creationId xmlns:a16="http://schemas.microsoft.com/office/drawing/2014/main" id="{4D043773-5479-4AD7-AEF4-69C00C80591C}"/>
                </a:ext>
              </a:extLst>
            </p:cNvPr>
            <p:cNvCxnSpPr>
              <a:cxnSpLocks/>
            </p:cNvCxnSpPr>
            <p:nvPr/>
          </p:nvCxnSpPr>
          <p:spPr>
            <a:xfrm flipH="1">
              <a:off x="1296783" y="2887980"/>
              <a:ext cx="1141617" cy="1521329"/>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E10C547-40F2-4CA4-913A-9E7D66341CF2}"/>
                </a:ext>
              </a:extLst>
            </p:cNvPr>
            <p:cNvCxnSpPr>
              <a:cxnSpLocks/>
            </p:cNvCxnSpPr>
            <p:nvPr/>
          </p:nvCxnSpPr>
          <p:spPr>
            <a:xfrm>
              <a:off x="3764280" y="2217420"/>
              <a:ext cx="1952180" cy="2191889"/>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15952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6" name="직사각형 5">
            <a:extLst>
              <a:ext uri="{FF2B5EF4-FFF2-40B4-BE49-F238E27FC236}">
                <a16:creationId xmlns:a16="http://schemas.microsoft.com/office/drawing/2014/main" id="{845DCB95-590A-4DA5-B6DA-6B3CCDCB476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CoAP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HTTP</a:t>
            </a:r>
          </a:p>
        </p:txBody>
      </p:sp>
      <p:sp>
        <p:nvSpPr>
          <p:cNvPr id="11" name="직사각형 10">
            <a:extLst>
              <a:ext uri="{FF2B5EF4-FFF2-40B4-BE49-F238E27FC236}">
                <a16:creationId xmlns:a16="http://schemas.microsoft.com/office/drawing/2014/main" id="{DF4BFFB1-CE92-40EC-B64C-0D81CFED7987}"/>
              </a:ext>
            </a:extLst>
          </p:cNvPr>
          <p:cNvSpPr/>
          <p:nvPr/>
        </p:nvSpPr>
        <p:spPr>
          <a:xfrm>
            <a:off x="710378" y="2442478"/>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Truyền lại, kiểm soát tắc nghẽn đơn giản</a:t>
            </a:r>
          </a:p>
        </p:txBody>
      </p:sp>
      <p:grpSp>
        <p:nvGrpSpPr>
          <p:cNvPr id="22" name="그룹 21">
            <a:extLst>
              <a:ext uri="{FF2B5EF4-FFF2-40B4-BE49-F238E27FC236}">
                <a16:creationId xmlns:a16="http://schemas.microsoft.com/office/drawing/2014/main" id="{292D783B-4326-4FA7-BD20-67EDA7797D24}"/>
              </a:ext>
            </a:extLst>
          </p:cNvPr>
          <p:cNvGrpSpPr/>
          <p:nvPr/>
        </p:nvGrpSpPr>
        <p:grpSpPr>
          <a:xfrm>
            <a:off x="5217527" y="1982395"/>
            <a:ext cx="3979539" cy="4237430"/>
            <a:chOff x="5613451" y="2179464"/>
            <a:chExt cx="3979539" cy="3877828"/>
          </a:xfrm>
        </p:grpSpPr>
        <p:grpSp>
          <p:nvGrpSpPr>
            <p:cNvPr id="23" name="그룹 22">
              <a:extLst>
                <a:ext uri="{FF2B5EF4-FFF2-40B4-BE49-F238E27FC236}">
                  <a16:creationId xmlns:a16="http://schemas.microsoft.com/office/drawing/2014/main" id="{2B086272-27E8-422D-A842-2ABF16130FEF}"/>
                </a:ext>
              </a:extLst>
            </p:cNvPr>
            <p:cNvGrpSpPr/>
            <p:nvPr/>
          </p:nvGrpSpPr>
          <p:grpSpPr>
            <a:xfrm>
              <a:off x="5613451" y="2179464"/>
              <a:ext cx="3979539" cy="1746292"/>
              <a:chOff x="5613451" y="2249011"/>
              <a:chExt cx="3979539" cy="1746292"/>
            </a:xfrm>
          </p:grpSpPr>
          <p:cxnSp>
            <p:nvCxnSpPr>
              <p:cNvPr id="34" name="직선 연결선 33">
                <a:extLst>
                  <a:ext uri="{FF2B5EF4-FFF2-40B4-BE49-F238E27FC236}">
                    <a16:creationId xmlns:a16="http://schemas.microsoft.com/office/drawing/2014/main" id="{7B8FBD57-EC85-4DBF-A5A1-080249309B4B}"/>
                  </a:ext>
                </a:extLst>
              </p:cNvPr>
              <p:cNvCxnSpPr/>
              <p:nvPr/>
            </p:nvCxnSpPr>
            <p:spPr>
              <a:xfrm>
                <a:off x="6133126" y="2557225"/>
                <a:ext cx="0" cy="1438078"/>
              </a:xfrm>
              <a:prstGeom prst="line">
                <a:avLst/>
              </a:prstGeom>
              <a:noFill/>
              <a:ln w="19050" cap="flat" cmpd="sng" algn="ctr">
                <a:solidFill>
                  <a:schemeClr val="tx1">
                    <a:lumMod val="65000"/>
                    <a:lumOff val="35000"/>
                  </a:schemeClr>
                </a:solidFill>
                <a:prstDash val="sysDot"/>
              </a:ln>
              <a:effectLst/>
            </p:spPr>
          </p:cxnSp>
          <p:sp>
            <p:nvSpPr>
              <p:cNvPr id="35" name="TextBox 34">
                <a:extLst>
                  <a:ext uri="{FF2B5EF4-FFF2-40B4-BE49-F238E27FC236}">
                    <a16:creationId xmlns:a16="http://schemas.microsoft.com/office/drawing/2014/main" id="{F9BF9D4E-0091-4EB8-B9F4-214516F227F6}"/>
                  </a:ext>
                </a:extLst>
              </p:cNvPr>
              <p:cNvSpPr txBox="1"/>
              <p:nvPr/>
            </p:nvSpPr>
            <p:spPr>
              <a:xfrm>
                <a:off x="5613451" y="2265377"/>
                <a:ext cx="1031052" cy="281658"/>
              </a:xfrm>
              <a:prstGeom prst="rect">
                <a:avLst/>
              </a:prstGeom>
              <a:noFill/>
            </p:spPr>
            <p:txBody>
              <a:bodyPr wrap="none" rtlCol="0">
                <a:spAutoFit/>
                <a:scene3d>
                  <a:camera prst="orthographicFront"/>
                  <a:lightRig rig="threePt" dir="t"/>
                </a:scene3d>
                <a:sp3d>
                  <a:bevelT w="0" h="6350"/>
                </a:sp3d>
              </a:bodyPr>
              <a:lstStyle>
                <a:defPPr>
                  <a:defRPr lang="ko-KR"/>
                </a:defPPr>
                <a:lvl1pPr marL="0" marR="0" lvl="0" indent="0" algn="ctr" defTabSz="1139825" eaLnBrk="1" latinLnBrk="0" hangingPunct="1">
                  <a:lnSpc>
                    <a:spcPct val="100000"/>
                  </a:lnSpc>
                  <a:buClrTx/>
                  <a:buSzTx/>
                  <a:buFontTx/>
                  <a:buNone/>
                  <a:tabLst/>
                  <a:defRPr sz="1100" i="0" u="none" strike="noStrike" kern="0" cap="none" spc="0" normalizeH="0" baseline="0">
                    <a:ln>
                      <a:noFill/>
                    </a:ln>
                    <a:solidFill>
                      <a:prstClr val="black"/>
                    </a:solidFill>
                    <a:effectLst/>
                    <a:uLnTx/>
                    <a:uFillTx/>
                    <a:latin typeface="SamsungOne-400" pitchFamily="34" charset="0"/>
                    <a:ea typeface="SamsungOne-400" pitchFamily="34" charset="0"/>
                  </a:defRPr>
                </a:lvl1pPr>
              </a:lstStyle>
              <a:p>
                <a:r>
                  <a:rPr lang="en-US" altLang="ko-KR" sz="1400" dirty="0" err="1"/>
                  <a:t>Máy</a:t>
                </a:r>
                <a:r>
                  <a:rPr lang="en-US" altLang="ko-KR" sz="1400" dirty="0"/>
                  <a:t> </a:t>
                </a:r>
                <a:r>
                  <a:rPr lang="en-US" altLang="ko-KR" sz="1400" dirty="0" err="1"/>
                  <a:t>khách</a:t>
                </a:r>
                <a:endParaRPr lang="en-US" altLang="ko-KR" sz="1400" dirty="0"/>
              </a:p>
            </p:txBody>
          </p:sp>
          <p:sp>
            <p:nvSpPr>
              <p:cNvPr id="36" name="TextBox 35">
                <a:extLst>
                  <a:ext uri="{FF2B5EF4-FFF2-40B4-BE49-F238E27FC236}">
                    <a16:creationId xmlns:a16="http://schemas.microsoft.com/office/drawing/2014/main" id="{D6918762-1262-415C-B786-E0759C799368}"/>
                  </a:ext>
                </a:extLst>
              </p:cNvPr>
              <p:cNvSpPr txBox="1"/>
              <p:nvPr/>
            </p:nvSpPr>
            <p:spPr>
              <a:xfrm>
                <a:off x="8751092" y="2249011"/>
                <a:ext cx="841898" cy="281658"/>
              </a:xfrm>
              <a:prstGeom prst="rect">
                <a:avLst/>
              </a:prstGeom>
              <a:noFill/>
            </p:spPr>
            <p:txBody>
              <a:bodyPr wrap="none" rtlCol="0">
                <a:spAutoFit/>
                <a:scene3d>
                  <a:camera prst="orthographicFront"/>
                  <a:lightRig rig="threePt" dir="t"/>
                </a:scene3d>
                <a:sp3d>
                  <a:bevelT w="0" h="6350"/>
                </a:sp3d>
              </a:bodyPr>
              <a:lstStyle>
                <a:defPPr>
                  <a:defRPr lang="ko-KR"/>
                </a:defPPr>
                <a:lvl1pPr marL="0" marR="0" lvl="0" indent="0" algn="ctr" defTabSz="1139825" eaLnBrk="1" latinLnBrk="0" hangingPunct="1">
                  <a:lnSpc>
                    <a:spcPct val="100000"/>
                  </a:lnSpc>
                  <a:buClrTx/>
                  <a:buSzTx/>
                  <a:buFontTx/>
                  <a:buNone/>
                  <a:tabLst/>
                  <a:defRPr sz="1100" i="0" u="none" strike="noStrike" kern="0" cap="none" spc="0" normalizeH="0" baseline="0">
                    <a:ln>
                      <a:noFill/>
                    </a:ln>
                    <a:solidFill>
                      <a:prstClr val="black"/>
                    </a:solidFill>
                    <a:effectLst/>
                    <a:uLnTx/>
                    <a:uFillTx/>
                    <a:latin typeface="SamsungOne-400" pitchFamily="34" charset="0"/>
                    <a:ea typeface="SamsungOne-400" pitchFamily="34" charset="0"/>
                  </a:defRPr>
                </a:lvl1pPr>
              </a:lstStyle>
              <a:p>
                <a:r>
                  <a:rPr lang="en-US" altLang="ko-KR" sz="1400" dirty="0" err="1"/>
                  <a:t>Máy</a:t>
                </a:r>
                <a:r>
                  <a:rPr lang="en-US" altLang="ko-KR" sz="1400" dirty="0"/>
                  <a:t> </a:t>
                </a:r>
                <a:r>
                  <a:rPr lang="en-US" altLang="ko-KR" sz="1400" dirty="0" err="1"/>
                  <a:t>chủ</a:t>
                </a:r>
                <a:endParaRPr lang="en-US" altLang="ko-KR" sz="1400" dirty="0"/>
              </a:p>
            </p:txBody>
          </p:sp>
          <p:cxnSp>
            <p:nvCxnSpPr>
              <p:cNvPr id="37" name="직선 연결선 36">
                <a:extLst>
                  <a:ext uri="{FF2B5EF4-FFF2-40B4-BE49-F238E27FC236}">
                    <a16:creationId xmlns:a16="http://schemas.microsoft.com/office/drawing/2014/main" id="{6F57A410-C426-4125-A637-C1F716169CAE}"/>
                  </a:ext>
                </a:extLst>
              </p:cNvPr>
              <p:cNvCxnSpPr/>
              <p:nvPr/>
            </p:nvCxnSpPr>
            <p:spPr>
              <a:xfrm>
                <a:off x="9210866" y="2557225"/>
                <a:ext cx="0" cy="1438078"/>
              </a:xfrm>
              <a:prstGeom prst="line">
                <a:avLst/>
              </a:prstGeom>
              <a:noFill/>
              <a:ln w="19050" cap="flat" cmpd="sng" algn="ctr">
                <a:solidFill>
                  <a:schemeClr val="tx1">
                    <a:lumMod val="65000"/>
                    <a:lumOff val="35000"/>
                  </a:schemeClr>
                </a:solidFill>
                <a:prstDash val="sysDot"/>
              </a:ln>
              <a:effectLst/>
            </p:spPr>
          </p:cxnSp>
          <p:sp>
            <p:nvSpPr>
              <p:cNvPr id="38" name="TextBox 37">
                <a:extLst>
                  <a:ext uri="{FF2B5EF4-FFF2-40B4-BE49-F238E27FC236}">
                    <a16:creationId xmlns:a16="http://schemas.microsoft.com/office/drawing/2014/main" id="{78547E97-EBDA-4B07-9337-ADEA924353AF}"/>
                  </a:ext>
                </a:extLst>
              </p:cNvPr>
              <p:cNvSpPr txBox="1"/>
              <p:nvPr/>
            </p:nvSpPr>
            <p:spPr>
              <a:xfrm>
                <a:off x="7105228" y="2573154"/>
                <a:ext cx="1189749" cy="523220"/>
              </a:xfrm>
              <a:prstGeom prst="rect">
                <a:avLst/>
              </a:prstGeom>
              <a:solidFill>
                <a:schemeClr val="bg1">
                  <a:lumMod val="95000"/>
                </a:schemeClr>
              </a:solidFill>
              <a:ln w="12700">
                <a:solidFill>
                  <a:schemeClr val="bg1">
                    <a:lumMod val="65000"/>
                  </a:schemeClr>
                </a:solidFill>
              </a:ln>
            </p:spPr>
            <p:txBody>
              <a:bodyPr wrap="none" rtlCol="0">
                <a:spAutoFit/>
                <a:scene3d>
                  <a:camera prst="orthographicFront"/>
                  <a:lightRig rig="threePt" dir="t"/>
                </a:scene3d>
                <a:sp3d>
                  <a:bevelT w="0" h="6350"/>
                </a:sp3d>
              </a:bodyPr>
              <a:lstStyle>
                <a:defPPr>
                  <a:defRPr lang="ko-KR"/>
                </a:defPPr>
                <a:lvl1pPr marL="0" marR="0" lvl="0" indent="0" algn="ctr" defTabSz="914400" eaLnBrk="1" fontAlgn="auto" hangingPunct="1">
                  <a:lnSpc>
                    <a:spcPct val="100000"/>
                  </a:lnSpc>
                  <a:spcBef>
                    <a:spcPts val="0"/>
                  </a:spcBef>
                  <a:spcAft>
                    <a:spcPts val="0"/>
                  </a:spcAft>
                  <a:buClrTx/>
                  <a:buSzTx/>
                  <a:buFontTx/>
                  <a:buNone/>
                  <a:tabLst/>
                  <a:defRPr kumimoji="0" sz="1200" b="1" i="0" u="none" strike="noStrike" cap="none" spc="0" normalizeH="0" baseline="0">
                    <a:ln>
                      <a:noFill/>
                    </a:ln>
                    <a:solidFill>
                      <a:srgbClr val="FF0000"/>
                    </a:solidFill>
                    <a:effectLst/>
                    <a:uLnTx/>
                    <a:uFillTx/>
                    <a:latin typeface="SamsungOne-400" pitchFamily="34" charset="0"/>
                    <a:ea typeface="SamsungOne-400" pitchFamily="34" charset="0"/>
                  </a:defRPr>
                </a:lvl1pPr>
              </a:lstStyle>
              <a:p>
                <a:r>
                  <a:rPr lang="en-US" altLang="ko-KR" sz="1400" dirty="0"/>
                  <a:t>CON mid=48</a:t>
                </a:r>
              </a:p>
              <a:p>
                <a:r>
                  <a:rPr lang="en-US" altLang="ko-KR" sz="1400" dirty="0"/>
                  <a:t>Token = 3a</a:t>
                </a:r>
                <a:endParaRPr lang="ko-KR" altLang="en-US" sz="1400" dirty="0"/>
              </a:p>
            </p:txBody>
          </p:sp>
          <p:sp>
            <p:nvSpPr>
              <p:cNvPr id="39" name="TextBox 38">
                <a:extLst>
                  <a:ext uri="{FF2B5EF4-FFF2-40B4-BE49-F238E27FC236}">
                    <a16:creationId xmlns:a16="http://schemas.microsoft.com/office/drawing/2014/main" id="{84D93735-26B9-427C-953A-F3BF392E2A57}"/>
                  </a:ext>
                </a:extLst>
              </p:cNvPr>
              <p:cNvSpPr txBox="1"/>
              <p:nvPr/>
            </p:nvSpPr>
            <p:spPr>
              <a:xfrm>
                <a:off x="7119655" y="3599438"/>
                <a:ext cx="1160895" cy="307777"/>
              </a:xfrm>
              <a:prstGeom prst="rect">
                <a:avLst/>
              </a:prstGeom>
              <a:noFill/>
            </p:spPr>
            <p:txBody>
              <a:bodyPr wrap="none" rtlCol="0">
                <a:spAutoFit/>
                <a:scene3d>
                  <a:camera prst="orthographicFront"/>
                  <a:lightRig rig="threePt" dir="t"/>
                </a:scene3d>
                <a:sp3d>
                  <a:bevelT w="0" h="6350"/>
                </a:sp3d>
              </a:bodyPr>
              <a:lstStyle>
                <a:defPPr>
                  <a:defRPr lang="ko-KR"/>
                </a:defPPr>
                <a:lvl1pPr marL="0" marR="0" lvl="0" indent="0" algn="ctr" defTabSz="1139825" eaLnBrk="1" latinLnBrk="0" hangingPunct="1">
                  <a:lnSpc>
                    <a:spcPct val="100000"/>
                  </a:lnSpc>
                  <a:buClrTx/>
                  <a:buSzTx/>
                  <a:buFontTx/>
                  <a:buNone/>
                  <a:tabLst/>
                  <a:defRPr sz="1100" i="0" u="none" strike="noStrike" kern="0" cap="none" spc="0" normalizeH="0" baseline="0">
                    <a:ln>
                      <a:noFill/>
                    </a:ln>
                    <a:solidFill>
                      <a:srgbClr val="FF0000"/>
                    </a:solidFill>
                    <a:effectLst/>
                    <a:uLnTx/>
                    <a:uFillTx/>
                    <a:latin typeface="SamsungOne-700" pitchFamily="34" charset="0"/>
                    <a:ea typeface="SamsungOne-700" pitchFamily="34" charset="0"/>
                  </a:defRPr>
                </a:lvl1pPr>
              </a:lstStyle>
              <a:p>
                <a:r>
                  <a:rPr lang="en-US" altLang="ko-KR" sz="1400">
                    <a:latin typeface="SamsungOne-400" pitchFamily="34" charset="0"/>
                    <a:ea typeface="SamsungOne-400" pitchFamily="34" charset="0"/>
                  </a:rPr>
                  <a:t>ACK mid=48</a:t>
                </a:r>
                <a:endParaRPr lang="ko-KR" altLang="en-US" sz="1400">
                  <a:latin typeface="SamsungOne-400" pitchFamily="34" charset="0"/>
                </a:endParaRPr>
              </a:p>
            </p:txBody>
          </p:sp>
          <p:cxnSp>
            <p:nvCxnSpPr>
              <p:cNvPr id="41" name="직선 화살표 연결선 40">
                <a:extLst>
                  <a:ext uri="{FF2B5EF4-FFF2-40B4-BE49-F238E27FC236}">
                    <a16:creationId xmlns:a16="http://schemas.microsoft.com/office/drawing/2014/main" id="{FED7396A-D9F6-4C95-A9E7-E76ADBAC091B}"/>
                  </a:ext>
                </a:extLst>
              </p:cNvPr>
              <p:cNvCxnSpPr>
                <a:cxnSpLocks/>
              </p:cNvCxnSpPr>
              <p:nvPr/>
            </p:nvCxnSpPr>
            <p:spPr>
              <a:xfrm>
                <a:off x="6196103" y="3906004"/>
                <a:ext cx="2996953" cy="0"/>
              </a:xfrm>
              <a:prstGeom prst="straightConnector1">
                <a:avLst/>
              </a:prstGeom>
              <a:noFill/>
              <a:ln w="19050" cap="flat" cmpd="sng" algn="ctr">
                <a:solidFill>
                  <a:srgbClr val="FF0000"/>
                </a:solidFill>
                <a:prstDash val="dash"/>
                <a:headEnd type="triangle" w="med" len="med"/>
                <a:tailEnd type="none" w="med" len="med"/>
              </a:ln>
              <a:effectLst/>
            </p:spPr>
          </p:cxnSp>
          <p:cxnSp>
            <p:nvCxnSpPr>
              <p:cNvPr id="42" name="직선 화살표 연결선 41">
                <a:extLst>
                  <a:ext uri="{FF2B5EF4-FFF2-40B4-BE49-F238E27FC236}">
                    <a16:creationId xmlns:a16="http://schemas.microsoft.com/office/drawing/2014/main" id="{3AC3E125-DD5E-4F48-BC4D-4000C6754BB7}"/>
                  </a:ext>
                </a:extLst>
              </p:cNvPr>
              <p:cNvCxnSpPr/>
              <p:nvPr/>
            </p:nvCxnSpPr>
            <p:spPr>
              <a:xfrm flipH="1">
                <a:off x="6196103" y="3420280"/>
                <a:ext cx="2996953" cy="0"/>
              </a:xfrm>
              <a:prstGeom prst="straightConnector1">
                <a:avLst/>
              </a:prstGeom>
              <a:noFill/>
              <a:ln w="19050" cap="flat" cmpd="sng" algn="ctr">
                <a:solidFill>
                  <a:srgbClr val="FF0000"/>
                </a:solidFill>
                <a:prstDash val="dash"/>
                <a:headEnd type="triangle" w="med" len="med"/>
                <a:tailEnd type="none" w="med" len="med"/>
              </a:ln>
              <a:effectLst/>
            </p:spPr>
          </p:cxnSp>
          <p:sp>
            <p:nvSpPr>
              <p:cNvPr id="43" name="TextBox 42">
                <a:extLst>
                  <a:ext uri="{FF2B5EF4-FFF2-40B4-BE49-F238E27FC236}">
                    <a16:creationId xmlns:a16="http://schemas.microsoft.com/office/drawing/2014/main" id="{DF1F1135-7201-4165-8F24-282719226198}"/>
                  </a:ext>
                </a:extLst>
              </p:cNvPr>
              <p:cNvSpPr txBox="1"/>
              <p:nvPr/>
            </p:nvSpPr>
            <p:spPr>
              <a:xfrm>
                <a:off x="6331909" y="3076499"/>
                <a:ext cx="1582484" cy="281658"/>
              </a:xfrm>
              <a:prstGeom prst="rect">
                <a:avLst/>
              </a:prstGeom>
              <a:noFill/>
            </p:spPr>
            <p:txBody>
              <a:bodyPr wrap="none" rtlCol="0">
                <a:spAutoFit/>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SamsungOne-400" pitchFamily="34" charset="0"/>
                    <a:ea typeface="SamsungOne-400" pitchFamily="34" charset="0"/>
                  </a:rPr>
                  <a:t>GET/temperature</a:t>
                </a:r>
                <a:endParaRPr kumimoji="0" lang="ko-KR" altLang="en-US" sz="1400" b="0" i="0" u="none" strike="noStrike" kern="1200" cap="none" spc="0" normalizeH="0" baseline="0" noProof="0" dirty="0">
                  <a:ln>
                    <a:noFill/>
                  </a:ln>
                  <a:solidFill>
                    <a:srgbClr val="000000"/>
                  </a:solidFill>
                  <a:effectLst/>
                  <a:uLnTx/>
                  <a:uFillTx/>
                  <a:latin typeface="SamsungOne-400" pitchFamily="34" charset="0"/>
                  <a:ea typeface="KoPub돋움체 Bold" panose="02020603020101020101" pitchFamily="18" charset="-127"/>
                </a:endParaRPr>
              </a:p>
            </p:txBody>
          </p:sp>
        </p:grpSp>
        <p:grpSp>
          <p:nvGrpSpPr>
            <p:cNvPr id="24" name="그룹 23">
              <a:extLst>
                <a:ext uri="{FF2B5EF4-FFF2-40B4-BE49-F238E27FC236}">
                  <a16:creationId xmlns:a16="http://schemas.microsoft.com/office/drawing/2014/main" id="{946F46D7-C9A2-40DD-BE7B-73E6EAA8D514}"/>
                </a:ext>
              </a:extLst>
            </p:cNvPr>
            <p:cNvGrpSpPr/>
            <p:nvPr/>
          </p:nvGrpSpPr>
          <p:grpSpPr>
            <a:xfrm>
              <a:off x="6133126" y="4614410"/>
              <a:ext cx="3077740" cy="1442882"/>
              <a:chOff x="6133126" y="4566986"/>
              <a:chExt cx="3077740" cy="1442882"/>
            </a:xfrm>
          </p:grpSpPr>
          <p:cxnSp>
            <p:nvCxnSpPr>
              <p:cNvPr id="26" name="직선 연결선 25">
                <a:extLst>
                  <a:ext uri="{FF2B5EF4-FFF2-40B4-BE49-F238E27FC236}">
                    <a16:creationId xmlns:a16="http://schemas.microsoft.com/office/drawing/2014/main" id="{F944D23F-7BF8-41A6-8201-C28EB39BB291}"/>
                  </a:ext>
                </a:extLst>
              </p:cNvPr>
              <p:cNvCxnSpPr/>
              <p:nvPr/>
            </p:nvCxnSpPr>
            <p:spPr>
              <a:xfrm>
                <a:off x="9210866" y="4590080"/>
                <a:ext cx="0" cy="1419788"/>
              </a:xfrm>
              <a:prstGeom prst="line">
                <a:avLst/>
              </a:prstGeom>
              <a:noFill/>
              <a:ln w="19050" cap="flat" cmpd="sng" algn="ctr">
                <a:solidFill>
                  <a:schemeClr val="tx1">
                    <a:lumMod val="65000"/>
                    <a:lumOff val="35000"/>
                  </a:schemeClr>
                </a:solidFill>
                <a:prstDash val="sysDot"/>
              </a:ln>
              <a:effectLst/>
            </p:spPr>
          </p:cxnSp>
          <p:cxnSp>
            <p:nvCxnSpPr>
              <p:cNvPr id="27" name="직선 연결선 26">
                <a:extLst>
                  <a:ext uri="{FF2B5EF4-FFF2-40B4-BE49-F238E27FC236}">
                    <a16:creationId xmlns:a16="http://schemas.microsoft.com/office/drawing/2014/main" id="{09A14E27-E319-4E0C-851D-4A7BEE62D66C}"/>
                  </a:ext>
                </a:extLst>
              </p:cNvPr>
              <p:cNvCxnSpPr/>
              <p:nvPr/>
            </p:nvCxnSpPr>
            <p:spPr>
              <a:xfrm>
                <a:off x="6133126" y="4590080"/>
                <a:ext cx="0" cy="1419788"/>
              </a:xfrm>
              <a:prstGeom prst="line">
                <a:avLst/>
              </a:prstGeom>
              <a:noFill/>
              <a:ln w="19050" cap="flat" cmpd="sng" algn="ctr">
                <a:solidFill>
                  <a:schemeClr val="tx1">
                    <a:lumMod val="65000"/>
                    <a:lumOff val="35000"/>
                  </a:schemeClr>
                </a:solidFill>
                <a:prstDash val="sysDot"/>
              </a:ln>
              <a:effectLst/>
            </p:spPr>
          </p:cxnSp>
          <p:sp>
            <p:nvSpPr>
              <p:cNvPr id="28" name="TextBox 27">
                <a:extLst>
                  <a:ext uri="{FF2B5EF4-FFF2-40B4-BE49-F238E27FC236}">
                    <a16:creationId xmlns:a16="http://schemas.microsoft.com/office/drawing/2014/main" id="{0B01E2C7-D7C4-48E3-923A-EACE9D94C559}"/>
                  </a:ext>
                </a:extLst>
              </p:cNvPr>
              <p:cNvSpPr txBox="1"/>
              <p:nvPr/>
            </p:nvSpPr>
            <p:spPr>
              <a:xfrm>
                <a:off x="7063550" y="4566986"/>
                <a:ext cx="1273105" cy="523220"/>
              </a:xfrm>
              <a:prstGeom prst="rect">
                <a:avLst/>
              </a:prstGeom>
              <a:solidFill>
                <a:schemeClr val="bg1">
                  <a:lumMod val="95000"/>
                </a:schemeClr>
              </a:solidFill>
              <a:ln w="12700">
                <a:solidFill>
                  <a:schemeClr val="bg1">
                    <a:lumMod val="65000"/>
                  </a:schemeClr>
                </a:solidFill>
              </a:ln>
            </p:spPr>
            <p:txBody>
              <a:bodyPr wrap="none" rtlCol="0">
                <a:spAutoFit/>
                <a:scene3d>
                  <a:camera prst="orthographicFront"/>
                  <a:lightRig rig="threePt" dir="t"/>
                </a:scene3d>
                <a:sp3d>
                  <a:bevelT w="0" h="6350"/>
                </a:sp3d>
              </a:bodyPr>
              <a:lstStyle>
                <a:defPPr>
                  <a:defRPr lang="ko-KR"/>
                </a:defPPr>
                <a:lvl1pPr marL="0" marR="0" lvl="0" indent="0" algn="ctr" defTabSz="914400" eaLnBrk="1" fontAlgn="auto" hangingPunct="1">
                  <a:lnSpc>
                    <a:spcPct val="100000"/>
                  </a:lnSpc>
                  <a:spcBef>
                    <a:spcPts val="0"/>
                  </a:spcBef>
                  <a:spcAft>
                    <a:spcPts val="0"/>
                  </a:spcAft>
                  <a:buClrTx/>
                  <a:buSzTx/>
                  <a:buFontTx/>
                  <a:buNone/>
                  <a:tabLst/>
                  <a:defRPr kumimoji="0" sz="1200" b="1" i="0" u="none" strike="noStrike" cap="none" spc="0" normalizeH="0" baseline="0">
                    <a:ln>
                      <a:noFill/>
                    </a:ln>
                    <a:solidFill>
                      <a:srgbClr val="FF0000"/>
                    </a:solidFill>
                    <a:effectLst/>
                    <a:uLnTx/>
                    <a:uFillTx/>
                    <a:latin typeface="SamsungOne-400" pitchFamily="34" charset="0"/>
                    <a:ea typeface="SamsungOne-400" pitchFamily="34" charset="0"/>
                  </a:defRPr>
                </a:lvl1pPr>
              </a:lstStyle>
              <a:p>
                <a:r>
                  <a:rPr lang="en-US" altLang="ko-KR" sz="1400" dirty="0"/>
                  <a:t>CON mid=783</a:t>
                </a:r>
              </a:p>
              <a:p>
                <a:r>
                  <a:rPr lang="en-US" altLang="ko-KR" sz="1400" dirty="0"/>
                  <a:t>Token = 3a</a:t>
                </a:r>
                <a:endParaRPr lang="ko-KR" altLang="en-US" sz="1400" dirty="0"/>
              </a:p>
            </p:txBody>
          </p:sp>
          <p:sp>
            <p:nvSpPr>
              <p:cNvPr id="29" name="TextBox 28">
                <a:extLst>
                  <a:ext uri="{FF2B5EF4-FFF2-40B4-BE49-F238E27FC236}">
                    <a16:creationId xmlns:a16="http://schemas.microsoft.com/office/drawing/2014/main" id="{D18ABD3C-EAAA-44C9-BE92-FA2B5D93999E}"/>
                  </a:ext>
                </a:extLst>
              </p:cNvPr>
              <p:cNvSpPr txBox="1"/>
              <p:nvPr/>
            </p:nvSpPr>
            <p:spPr>
              <a:xfrm>
                <a:off x="6909661" y="5155242"/>
                <a:ext cx="1580882" cy="307777"/>
              </a:xfrm>
              <a:prstGeom prst="rect">
                <a:avLst/>
              </a:prstGeom>
              <a:noFill/>
            </p:spPr>
            <p:txBody>
              <a:bodyPr wrap="none" rtlCol="0">
                <a:spAutoFit/>
                <a:scene3d>
                  <a:camera prst="orthographicFront"/>
                  <a:lightRig rig="threePt" dir="t"/>
                </a:scene3d>
                <a:sp3d>
                  <a:bevelT w="0" h="6350"/>
                </a:sp3d>
              </a:bodyPr>
              <a:lstStyle>
                <a:defPPr>
                  <a:defRPr lang="ko-KR"/>
                </a:defPPr>
                <a:lvl1pPr marL="0" marR="0" lvl="0" indent="0" algn="ctr" defTabSz="1139825" eaLnBrk="1" latinLnBrk="0" hangingPunct="1">
                  <a:lnSpc>
                    <a:spcPct val="100000"/>
                  </a:lnSpc>
                  <a:buClrTx/>
                  <a:buSzTx/>
                  <a:buFontTx/>
                  <a:buNone/>
                  <a:tabLst/>
                  <a:defRPr sz="1100" i="0" u="none" strike="noStrike" kern="0" cap="none" spc="0" normalizeH="0" baseline="0">
                    <a:ln>
                      <a:noFill/>
                    </a:ln>
                    <a:solidFill>
                      <a:srgbClr val="FF0000"/>
                    </a:solidFill>
                    <a:effectLst/>
                    <a:uLnTx/>
                    <a:uFillTx/>
                    <a:latin typeface="SamsungOne-700" pitchFamily="34" charset="0"/>
                    <a:ea typeface="SamsungOne-700" pitchFamily="34" charset="0"/>
                  </a:defRPr>
                </a:lvl1pPr>
              </a:lstStyle>
              <a:p>
                <a:r>
                  <a:rPr lang="en-US" altLang="ko-KR" sz="1400" dirty="0">
                    <a:latin typeface="SamsungOne-400" pitchFamily="34" charset="0"/>
                    <a:ea typeface="SamsungOne-400" pitchFamily="34" charset="0"/>
                  </a:rPr>
                  <a:t>2.05 “&lt;temp 10 C..</a:t>
                </a:r>
                <a:endParaRPr lang="ko-KR" altLang="en-US" sz="1400" dirty="0">
                  <a:latin typeface="SamsungOne-400" pitchFamily="34" charset="0"/>
                </a:endParaRPr>
              </a:p>
            </p:txBody>
          </p:sp>
          <p:cxnSp>
            <p:nvCxnSpPr>
              <p:cNvPr id="30" name="직선 화살표 연결선 29">
                <a:extLst>
                  <a:ext uri="{FF2B5EF4-FFF2-40B4-BE49-F238E27FC236}">
                    <a16:creationId xmlns:a16="http://schemas.microsoft.com/office/drawing/2014/main" id="{4043427B-E9B9-4F12-AB8B-919CB8F778ED}"/>
                  </a:ext>
                </a:extLst>
              </p:cNvPr>
              <p:cNvCxnSpPr>
                <a:cxnSpLocks/>
              </p:cNvCxnSpPr>
              <p:nvPr/>
            </p:nvCxnSpPr>
            <p:spPr>
              <a:xfrm>
                <a:off x="6194148" y="5421730"/>
                <a:ext cx="2996953" cy="0"/>
              </a:xfrm>
              <a:prstGeom prst="straightConnector1">
                <a:avLst/>
              </a:prstGeom>
              <a:noFill/>
              <a:ln w="19050" cap="flat" cmpd="sng" algn="ctr">
                <a:solidFill>
                  <a:srgbClr val="FF0000"/>
                </a:solidFill>
                <a:prstDash val="dash"/>
                <a:headEnd type="triangle" w="med" len="med"/>
                <a:tailEnd type="none" w="med" len="med"/>
              </a:ln>
              <a:effectLst/>
            </p:spPr>
          </p:cxnSp>
          <p:sp>
            <p:nvSpPr>
              <p:cNvPr id="31" name="TextBox 30">
                <a:extLst>
                  <a:ext uri="{FF2B5EF4-FFF2-40B4-BE49-F238E27FC236}">
                    <a16:creationId xmlns:a16="http://schemas.microsoft.com/office/drawing/2014/main" id="{C6791EDA-59E4-4B75-99E9-2921CFE2A1B4}"/>
                  </a:ext>
                </a:extLst>
              </p:cNvPr>
              <p:cNvSpPr txBox="1"/>
              <p:nvPr/>
            </p:nvSpPr>
            <p:spPr>
              <a:xfrm>
                <a:off x="7077977" y="5579658"/>
                <a:ext cx="1244251" cy="307777"/>
              </a:xfrm>
              <a:prstGeom prst="rect">
                <a:avLst/>
              </a:prstGeom>
              <a:noFill/>
            </p:spPr>
            <p:txBody>
              <a:bodyPr wrap="none" rtlCol="0">
                <a:spAutoFit/>
                <a:scene3d>
                  <a:camera prst="orthographicFront"/>
                  <a:lightRig rig="threePt" dir="t"/>
                </a:scene3d>
                <a:sp3d>
                  <a:bevelT w="0" h="6350"/>
                </a:sp3d>
              </a:bodyPr>
              <a:lstStyle>
                <a:defPPr>
                  <a:defRPr lang="ko-KR"/>
                </a:defPPr>
                <a:lvl1pPr marL="0" marR="0" lvl="0" indent="0" algn="ctr" defTabSz="1139825" eaLnBrk="1" latinLnBrk="0" hangingPunct="1">
                  <a:lnSpc>
                    <a:spcPct val="100000"/>
                  </a:lnSpc>
                  <a:buClrTx/>
                  <a:buSzTx/>
                  <a:buFontTx/>
                  <a:buNone/>
                  <a:tabLst/>
                  <a:defRPr sz="1100" i="0" u="none" strike="noStrike" kern="0" cap="none" spc="0" normalizeH="0" baseline="0">
                    <a:ln>
                      <a:noFill/>
                    </a:ln>
                    <a:solidFill>
                      <a:srgbClr val="FF0000"/>
                    </a:solidFill>
                    <a:effectLst/>
                    <a:uLnTx/>
                    <a:uFillTx/>
                    <a:latin typeface="SamsungOne-700" pitchFamily="34" charset="0"/>
                    <a:ea typeface="SamsungOne-700" pitchFamily="34" charset="0"/>
                  </a:defRPr>
                </a:lvl1pPr>
              </a:lstStyle>
              <a:p>
                <a:r>
                  <a:rPr lang="en-US" altLang="ko-KR" sz="1400" dirty="0">
                    <a:latin typeface="SamsungOne-400" pitchFamily="34" charset="0"/>
                    <a:ea typeface="SamsungOne-400" pitchFamily="34" charset="0"/>
                  </a:rPr>
                  <a:t>ACK mid=783</a:t>
                </a:r>
                <a:endParaRPr lang="ko-KR" altLang="en-US" sz="1400" dirty="0">
                  <a:latin typeface="SamsungOne-400" pitchFamily="34" charset="0"/>
                </a:endParaRPr>
              </a:p>
            </p:txBody>
          </p:sp>
          <p:cxnSp>
            <p:nvCxnSpPr>
              <p:cNvPr id="33" name="직선 화살표 연결선 32">
                <a:extLst>
                  <a:ext uri="{FF2B5EF4-FFF2-40B4-BE49-F238E27FC236}">
                    <a16:creationId xmlns:a16="http://schemas.microsoft.com/office/drawing/2014/main" id="{0C962492-823B-4C54-8408-643DAFDD8CC9}"/>
                  </a:ext>
                </a:extLst>
              </p:cNvPr>
              <p:cNvCxnSpPr/>
              <p:nvPr/>
            </p:nvCxnSpPr>
            <p:spPr>
              <a:xfrm flipH="1">
                <a:off x="6165769" y="5897257"/>
                <a:ext cx="2996953" cy="0"/>
              </a:xfrm>
              <a:prstGeom prst="straightConnector1">
                <a:avLst/>
              </a:prstGeom>
              <a:noFill/>
              <a:ln w="19050" cap="flat" cmpd="sng" algn="ctr">
                <a:solidFill>
                  <a:srgbClr val="FF0000"/>
                </a:solidFill>
                <a:prstDash val="dash"/>
                <a:headEnd type="triangle" w="med" len="med"/>
                <a:tailEnd type="none" w="med" len="med"/>
              </a:ln>
              <a:effectLst/>
            </p:spPr>
          </p:cxnSp>
        </p:grpSp>
        <p:sp>
          <p:nvSpPr>
            <p:cNvPr id="25" name="TextBox 24">
              <a:extLst>
                <a:ext uri="{FF2B5EF4-FFF2-40B4-BE49-F238E27FC236}">
                  <a16:creationId xmlns:a16="http://schemas.microsoft.com/office/drawing/2014/main" id="{12753636-89DC-4008-AA6D-FEA8CE35D806}"/>
                </a:ext>
              </a:extLst>
            </p:cNvPr>
            <p:cNvSpPr txBox="1"/>
            <p:nvPr/>
          </p:nvSpPr>
          <p:spPr>
            <a:xfrm>
              <a:off x="6916876" y="4045359"/>
              <a:ext cx="1566454" cy="478818"/>
            </a:xfrm>
            <a:prstGeom prst="rect">
              <a:avLst/>
            </a:prstGeom>
            <a:noFill/>
          </p:spPr>
          <p:txBody>
            <a:bodyPr wrap="none" rtlCol="0">
              <a:spAutoFit/>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srgbClr val="000000">
                      <a:lumMod val="65000"/>
                      <a:lumOff val="35000"/>
                    </a:srgbClr>
                  </a:solidFill>
                  <a:effectLst/>
                  <a:uLnTx/>
                  <a:uFillTx/>
                  <a:latin typeface="SamsungOne-400" pitchFamily="34" charset="0"/>
                  <a:ea typeface="SamsungOne-400" pitchFamily="34" charset="0"/>
                </a:rPr>
                <a:t>Thời</a:t>
              </a:r>
              <a:r>
                <a:rPr kumimoji="0" lang="en-US" altLang="ko-KR" sz="1400" b="1" i="0" u="none" strike="noStrike" kern="1200" cap="none" spc="0" normalizeH="0" baseline="0" noProof="0" dirty="0">
                  <a:ln>
                    <a:noFill/>
                  </a:ln>
                  <a:solidFill>
                    <a:srgbClr val="000000">
                      <a:lumMod val="65000"/>
                      <a:lumOff val="35000"/>
                    </a:srgbClr>
                  </a:solidFill>
                  <a:effectLst/>
                  <a:uLnTx/>
                  <a:uFillTx/>
                  <a:latin typeface="SamsungOne-400" pitchFamily="34" charset="0"/>
                  <a:ea typeface="SamsungOne-400" pitchFamily="34" charset="0"/>
                </a:rPr>
                <a:t> </a:t>
              </a:r>
              <a:r>
                <a:rPr kumimoji="0" lang="en-US" altLang="ko-KR" sz="1400" b="1" i="0" u="none" strike="noStrike" kern="1200" cap="none" spc="0" normalizeH="0" baseline="0" noProof="0" dirty="0" err="1">
                  <a:ln>
                    <a:noFill/>
                  </a:ln>
                  <a:solidFill>
                    <a:srgbClr val="000000">
                      <a:lumMod val="65000"/>
                      <a:lumOff val="35000"/>
                    </a:srgbClr>
                  </a:solidFill>
                  <a:effectLst/>
                  <a:uLnTx/>
                  <a:uFillTx/>
                  <a:latin typeface="SamsungOne-400" pitchFamily="34" charset="0"/>
                  <a:ea typeface="SamsungOne-400" pitchFamily="34" charset="0"/>
                </a:rPr>
                <a:t>gian</a:t>
              </a:r>
              <a:r>
                <a:rPr kumimoji="0" lang="en-US" altLang="ko-KR" sz="1400" b="1" i="0" u="none" strike="noStrike" kern="1200" cap="none" spc="0" normalizeH="0" baseline="0" noProof="0" dirty="0">
                  <a:ln>
                    <a:noFill/>
                  </a:ln>
                  <a:solidFill>
                    <a:srgbClr val="000000">
                      <a:lumMod val="65000"/>
                      <a:lumOff val="35000"/>
                    </a:srgbClr>
                  </a:solidFill>
                  <a:effectLst/>
                  <a:uLnTx/>
                  <a:uFillTx/>
                  <a:latin typeface="SamsungOne-400" pitchFamily="34" charset="0"/>
                  <a:ea typeface="SamsungOne-400" pitchFamily="34" charset="0"/>
                </a:rPr>
                <a:t> </a:t>
              </a:r>
              <a:r>
                <a:rPr kumimoji="0" lang="en-US" altLang="ko-KR" sz="1400" b="1" i="0" u="none" strike="noStrike" kern="1200" cap="none" spc="0" normalizeH="0" baseline="0" noProof="0" dirty="0" err="1">
                  <a:ln>
                    <a:noFill/>
                  </a:ln>
                  <a:solidFill>
                    <a:srgbClr val="000000">
                      <a:lumMod val="65000"/>
                      <a:lumOff val="35000"/>
                    </a:srgbClr>
                  </a:solidFill>
                  <a:effectLst/>
                  <a:uLnTx/>
                  <a:uFillTx/>
                  <a:latin typeface="SamsungOne-400" pitchFamily="34" charset="0"/>
                  <a:ea typeface="SamsungOne-400" pitchFamily="34" charset="0"/>
                </a:rPr>
                <a:t>trôi</a:t>
              </a:r>
              <a:r>
                <a:rPr kumimoji="0" lang="en-US" altLang="ko-KR" sz="1400" b="1" i="0" u="none" strike="noStrike" kern="1200" cap="none" spc="0" normalizeH="0" baseline="0" noProof="0" dirty="0">
                  <a:ln>
                    <a:noFill/>
                  </a:ln>
                  <a:solidFill>
                    <a:srgbClr val="000000">
                      <a:lumMod val="65000"/>
                      <a:lumOff val="35000"/>
                    </a:srgbClr>
                  </a:solidFill>
                  <a:effectLst/>
                  <a:uLnTx/>
                  <a:uFillTx/>
                  <a:latin typeface="SamsungOne-400" pitchFamily="34" charset="0"/>
                  <a:ea typeface="SamsungOne-400" pitchFamily="34" charset="0"/>
                </a:rPr>
                <a:t> qua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000000">
                      <a:lumMod val="65000"/>
                      <a:lumOff val="35000"/>
                    </a:srgbClr>
                  </a:solidFill>
                  <a:effectLst/>
                  <a:uLnTx/>
                  <a:uFillTx/>
                  <a:latin typeface="SamsungOne-400" pitchFamily="34" charset="0"/>
                  <a:ea typeface="SamsungOne-400" pitchFamily="34" charset="0"/>
                </a:rPr>
                <a:t>(</a:t>
              </a:r>
              <a:r>
                <a:rPr kumimoji="0" lang="en-US" altLang="ko-KR" sz="1400" b="1" i="0" u="none" strike="noStrike" kern="1200" cap="none" spc="0" normalizeH="0" baseline="0" noProof="0" dirty="0" err="1">
                  <a:ln>
                    <a:noFill/>
                  </a:ln>
                  <a:solidFill>
                    <a:srgbClr val="000000">
                      <a:lumMod val="65000"/>
                      <a:lumOff val="35000"/>
                    </a:srgbClr>
                  </a:solidFill>
                  <a:effectLst/>
                  <a:uLnTx/>
                  <a:uFillTx/>
                  <a:latin typeface="SamsungOne-400" pitchFamily="34" charset="0"/>
                  <a:ea typeface="SamsungOne-400" pitchFamily="34" charset="0"/>
                </a:rPr>
                <a:t>Ví</a:t>
              </a:r>
              <a:r>
                <a:rPr kumimoji="0" lang="en-US" altLang="ko-KR" sz="1400" b="1" i="0" u="none" strike="noStrike" kern="1200" cap="none" spc="0" normalizeH="0" baseline="0" noProof="0" dirty="0">
                  <a:ln>
                    <a:noFill/>
                  </a:ln>
                  <a:solidFill>
                    <a:srgbClr val="000000">
                      <a:lumMod val="65000"/>
                      <a:lumOff val="35000"/>
                    </a:srgbClr>
                  </a:solidFill>
                  <a:effectLst/>
                  <a:uLnTx/>
                  <a:uFillTx/>
                  <a:latin typeface="SamsungOne-400" pitchFamily="34" charset="0"/>
                  <a:ea typeface="SamsungOne-400" pitchFamily="34" charset="0"/>
                </a:rPr>
                <a:t> </a:t>
              </a:r>
              <a:r>
                <a:rPr kumimoji="0" lang="en-US" altLang="ko-KR" sz="1400" b="1" i="0" u="none" strike="noStrike" kern="1200" cap="none" spc="0" normalizeH="0" baseline="0" noProof="0" dirty="0" err="1">
                  <a:ln>
                    <a:noFill/>
                  </a:ln>
                  <a:solidFill>
                    <a:srgbClr val="000000">
                      <a:lumMod val="65000"/>
                      <a:lumOff val="35000"/>
                    </a:srgbClr>
                  </a:solidFill>
                  <a:effectLst/>
                  <a:uLnTx/>
                  <a:uFillTx/>
                  <a:latin typeface="SamsungOne-400" pitchFamily="34" charset="0"/>
                  <a:ea typeface="SamsungOne-400" pitchFamily="34" charset="0"/>
                </a:rPr>
                <a:t>dụ</a:t>
              </a:r>
              <a:r>
                <a:rPr kumimoji="0" lang="en-US" altLang="ko-KR" sz="1400" b="1" i="0" u="none" strike="noStrike" kern="1200" cap="none" spc="0" normalizeH="0" baseline="0" noProof="0" dirty="0">
                  <a:ln>
                    <a:noFill/>
                  </a:ln>
                  <a:solidFill>
                    <a:srgbClr val="000000">
                      <a:lumMod val="65000"/>
                      <a:lumOff val="35000"/>
                    </a:srgbClr>
                  </a:solidFill>
                  <a:effectLst/>
                  <a:uLnTx/>
                  <a:uFillTx/>
                  <a:latin typeface="SamsungOne-400" pitchFamily="34" charset="0"/>
                  <a:ea typeface="SamsungOne-400" pitchFamily="34" charset="0"/>
                </a:rPr>
                <a:t>: n </a:t>
              </a:r>
              <a:r>
                <a:rPr kumimoji="0" lang="en-US" altLang="ko-KR" sz="1400" b="1" i="0" u="none" strike="noStrike" kern="1200" cap="none" spc="0" normalizeH="0" baseline="0" noProof="0" dirty="0" err="1">
                  <a:ln>
                    <a:noFill/>
                  </a:ln>
                  <a:solidFill>
                    <a:srgbClr val="000000">
                      <a:lumMod val="65000"/>
                      <a:lumOff val="35000"/>
                    </a:srgbClr>
                  </a:solidFill>
                  <a:effectLst/>
                  <a:uLnTx/>
                  <a:uFillTx/>
                  <a:latin typeface="SamsungOne-400" pitchFamily="34" charset="0"/>
                  <a:ea typeface="SamsungOne-400" pitchFamily="34" charset="0"/>
                </a:rPr>
                <a:t>ms</a:t>
              </a:r>
              <a:r>
                <a:rPr kumimoji="0" lang="en-US" altLang="ko-KR" sz="1400" b="1" i="0" u="none" strike="noStrike" kern="1200" cap="none" spc="0" normalizeH="0" baseline="0" noProof="0" dirty="0">
                  <a:ln>
                    <a:noFill/>
                  </a:ln>
                  <a:solidFill>
                    <a:srgbClr val="000000">
                      <a:lumMod val="65000"/>
                      <a:lumOff val="35000"/>
                    </a:srgbClr>
                  </a:solidFill>
                  <a:effectLst/>
                  <a:uLnTx/>
                  <a:uFillTx/>
                  <a:latin typeface="SamsungOne-400" pitchFamily="34" charset="0"/>
                  <a:ea typeface="SamsungOne-400" pitchFamily="34" charset="0"/>
                </a:rPr>
                <a:t>)</a:t>
              </a:r>
            </a:p>
          </p:txBody>
        </p:sp>
      </p:grpSp>
      <p:sp>
        <p:nvSpPr>
          <p:cNvPr id="44" name="직사각형 43">
            <a:extLst>
              <a:ext uri="{FF2B5EF4-FFF2-40B4-BE49-F238E27FC236}">
                <a16:creationId xmlns:a16="http://schemas.microsoft.com/office/drawing/2014/main" id="{1DA256ED-1AAC-4ADF-B94B-94BB1E4B98D6}"/>
              </a:ext>
            </a:extLst>
          </p:cNvPr>
          <p:cNvSpPr/>
          <p:nvPr/>
        </p:nvSpPr>
        <p:spPr>
          <a:xfrm>
            <a:off x="508962" y="1865491"/>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Hỗ trợ truyền dữ liệu đơn hướng và đa hướng đáng tin </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cậy qua giao thức UDP</a:t>
            </a:r>
            <a:r>
              <a:rPr lang="en-US" altLang="ko-KR" sz="1400" dirty="0">
                <a:solidFill>
                  <a:schemeClr val="tx1"/>
                </a:solidFill>
                <a:latin typeface="SamsungOne-400" panose="020B0503030303020204" pitchFamily="34" charset="0"/>
                <a:ea typeface="SamsungOne-400" panose="020B0503030303020204" pitchFamily="34" charset="0"/>
              </a:rPr>
              <a:t> </a:t>
            </a:r>
            <a:endParaRPr lang="vi-VN" altLang="ko-KR" sz="1400" dirty="0">
              <a:solidFill>
                <a:schemeClr val="tx1"/>
              </a:solidFill>
              <a:latin typeface="SamsungOne-400" panose="020B0503030303020204" pitchFamily="34" charset="0"/>
              <a:ea typeface="SamsungOne-400" panose="020B0503030303020204" pitchFamily="34" charset="0"/>
            </a:endParaRPr>
          </a:p>
        </p:txBody>
      </p:sp>
      <p:sp>
        <p:nvSpPr>
          <p:cNvPr id="45" name="직사각형 44">
            <a:extLst>
              <a:ext uri="{FF2B5EF4-FFF2-40B4-BE49-F238E27FC236}">
                <a16:creationId xmlns:a16="http://schemas.microsoft.com/office/drawing/2014/main" id="{20844EB8-E605-410E-8340-026A18C36753}"/>
              </a:ext>
            </a:extLst>
          </p:cNvPr>
          <p:cNvSpPr/>
          <p:nvPr/>
        </p:nvSpPr>
        <p:spPr>
          <a:xfrm>
            <a:off x="580388" y="3126197"/>
            <a:ext cx="4620259" cy="1461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Trao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Hai </a:t>
            </a:r>
            <a:r>
              <a:rPr lang="en-US" altLang="ko-KR" sz="1400" dirty="0" err="1">
                <a:solidFill>
                  <a:schemeClr val="tx1"/>
                </a:solidFill>
                <a:latin typeface="SamsungOne-400" panose="020B0503030303020204" pitchFamily="34" charset="0"/>
                <a:ea typeface="SamsungOne-400" panose="020B0503030303020204" pitchFamily="34" charset="0"/>
              </a:rPr>
              <a:t>tầng</a:t>
            </a:r>
            <a:r>
              <a:rPr lang="en-US" altLang="ko-KR" sz="1400" dirty="0">
                <a:solidFill>
                  <a:schemeClr val="tx1"/>
                </a:solidFill>
                <a:latin typeface="SamsungOne-400" panose="020B0503030303020204" pitchFamily="34" charset="0"/>
                <a:ea typeface="SamsungOne-400" panose="020B0503030303020204" pitchFamily="34" charset="0"/>
              </a:rPr>
              <a:t> con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tầng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UDP</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qua URI </a:t>
            </a:r>
            <a:r>
              <a:rPr lang="en-US" altLang="ko-KR" sz="1400" dirty="0" err="1">
                <a:solidFill>
                  <a:schemeClr val="tx1"/>
                </a:solidFill>
                <a:latin typeface="SamsungOne-400" panose="020B0503030303020204" pitchFamily="34" charset="0"/>
                <a:ea typeface="SamsungOne-400" panose="020B0503030303020204" pitchFamily="34" charset="0"/>
              </a:rPr>
              <a:t>tài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phổ</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a:t>
            </a:r>
          </a:p>
          <a:p>
            <a:pPr>
              <a:spcAft>
                <a:spcPts val="1000"/>
              </a:spcAft>
              <a:buSzPct val="120000"/>
              <a:defRPr/>
            </a:pP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Khám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0378144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6306B29-E801-429B-B4D0-B8F6748706EB}"/>
              </a:ext>
            </a:extLst>
          </p:cNvPr>
          <p:cNvSpPr/>
          <p:nvPr/>
        </p:nvSpPr>
        <p:spPr>
          <a:xfrm>
            <a:off x="580388" y="356571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CoAP</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CoAP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47" name="직사각형 46">
            <a:extLst>
              <a:ext uri="{FF2B5EF4-FFF2-40B4-BE49-F238E27FC236}">
                <a16:creationId xmlns:a16="http://schemas.microsoft.com/office/drawing/2014/main" id="{34C1D27F-8775-4BB4-BB6C-DAB0A506A838}"/>
              </a:ext>
            </a:extLst>
          </p:cNvPr>
          <p:cNvSpPr/>
          <p:nvPr/>
        </p:nvSpPr>
        <p:spPr>
          <a:xfrm>
            <a:off x="712182" y="1759881"/>
            <a:ext cx="8487381" cy="1556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Kết nối với máy chủ broker trung tâm bằng việc xuất bản đăng ký (M: 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Máy chủ broker nhận thông điệp và sao chép thông điệp đó cho subscriber</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Hỗ trợ kết nối liên tục, truyền dữ liệu theo thời gian thực</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Giao thức sử dụng TCP/IP (sử dụng TCP)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có chức năng khám phá dịch vụ, cần giúp đỡ như DNS - SD, SSDP</a:t>
            </a:r>
          </a:p>
        </p:txBody>
      </p:sp>
      <p:sp>
        <p:nvSpPr>
          <p:cNvPr id="51" name="직사각형 50">
            <a:extLst>
              <a:ext uri="{FF2B5EF4-FFF2-40B4-BE49-F238E27FC236}">
                <a16:creationId xmlns:a16="http://schemas.microsoft.com/office/drawing/2014/main" id="{FA2DD6D0-AC0E-407F-8C41-4D384727F2C3}"/>
              </a:ext>
            </a:extLst>
          </p:cNvPr>
          <p:cNvSpPr/>
          <p:nvPr/>
        </p:nvSpPr>
        <p:spPr>
          <a:xfrm>
            <a:off x="712182" y="3781162"/>
            <a:ext cx="8487381" cy="1556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Cách một máy chủ và một máy khác tham gia (1: 1)</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phù hợp cho giao tiếp dữ liệu dựa trên sự kiện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Phù hợp cho các thông tin trạng thái trong một môi trường phân tán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Chỉ sử dụng giao thức UDP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Tính năng khám phá dịch vụ tích hợp</a:t>
            </a:r>
          </a:p>
        </p:txBody>
      </p:sp>
      <p:sp>
        <p:nvSpPr>
          <p:cNvPr id="12" name="직사각형 11">
            <a:extLst>
              <a:ext uri="{FF2B5EF4-FFF2-40B4-BE49-F238E27FC236}">
                <a16:creationId xmlns:a16="http://schemas.microsoft.com/office/drawing/2014/main" id="{746A1C36-9C61-4863-AE68-2F0ECCF41613}"/>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MQTT</a:t>
            </a:r>
          </a:p>
        </p:txBody>
      </p:sp>
    </p:spTree>
    <p:extLst>
      <p:ext uri="{BB962C8B-B14F-4D97-AF65-F5344CB8AC3E}">
        <p14:creationId xmlns:p14="http://schemas.microsoft.com/office/powerpoint/2010/main" val="16890460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Giao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thức</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truyền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thông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4" name="직사각형 33">
            <a:extLst>
              <a:ext uri="{FF2B5EF4-FFF2-40B4-BE49-F238E27FC236}">
                <a16:creationId xmlns:a16="http://schemas.microsoft.com/office/drawing/2014/main" id="{30EF334D-0283-408B-A001-ECD3F25BE42F}"/>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2.1.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là gì</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Mô</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hình</a:t>
            </a:r>
            <a:r>
              <a:rPr lang="en-US" altLang="ko-KR" dirty="0">
                <a:solidFill>
                  <a:srgbClr val="A6A6A6"/>
                </a:solidFill>
                <a:latin typeface="SamsungOne-400" panose="020B0503030303020204" pitchFamily="34" charset="0"/>
                <a:ea typeface="SamsungOne-400" panose="020B0503030303020204" pitchFamily="34" charset="0"/>
              </a:rPr>
              <a:t> OSI</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2.3.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thông</a:t>
            </a:r>
            <a:r>
              <a:rPr lang="en-US" altLang="ko-KR" dirty="0">
                <a:solidFill>
                  <a:srgbClr val="A6A6A6"/>
                </a:solidFill>
                <a:latin typeface="SamsungOne-400" panose="020B0503030303020204" pitchFamily="34" charset="0"/>
                <a:ea typeface="SamsungOne-400" panose="020B0503030303020204" pitchFamily="34" charset="0"/>
              </a:rPr>
              <a:t> TCP/IP</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2.4. HTTP </a:t>
            </a:r>
          </a:p>
        </p:txBody>
      </p:sp>
      <p:sp>
        <p:nvSpPr>
          <p:cNvPr id="35" name="직사각형 34">
            <a:extLst>
              <a:ext uri="{FF2B5EF4-FFF2-40B4-BE49-F238E27FC236}">
                <a16:creationId xmlns:a16="http://schemas.microsoft.com/office/drawing/2014/main" id="{0A958C6F-D7F9-4AA0-9DD5-EA20802092CB}"/>
              </a:ext>
            </a:extLst>
          </p:cNvPr>
          <p:cNvSpPr/>
          <p:nvPr/>
        </p:nvSpPr>
        <p:spPr>
          <a:xfrm>
            <a:off x="5107801"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MQTT</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CoAP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2.7. WebSocket</a:t>
            </a:r>
          </a:p>
        </p:txBody>
      </p:sp>
    </p:spTree>
    <p:extLst>
      <p:ext uri="{BB962C8B-B14F-4D97-AF65-F5344CB8AC3E}">
        <p14:creationId xmlns:p14="http://schemas.microsoft.com/office/powerpoint/2010/main" val="8784664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WebSocket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2" name="직사각형 11">
            <a:extLst>
              <a:ext uri="{FF2B5EF4-FFF2-40B4-BE49-F238E27FC236}">
                <a16:creationId xmlns:a16="http://schemas.microsoft.com/office/drawing/2014/main" id="{6511C1D3-22E3-4BE5-9645-451D69DA826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niệm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WebSocket</a:t>
            </a:r>
          </a:p>
        </p:txBody>
      </p:sp>
      <p:grpSp>
        <p:nvGrpSpPr>
          <p:cNvPr id="3" name="그룹 2">
            <a:extLst>
              <a:ext uri="{FF2B5EF4-FFF2-40B4-BE49-F238E27FC236}">
                <a16:creationId xmlns:a16="http://schemas.microsoft.com/office/drawing/2014/main" id="{42EEFD11-4CE0-44AD-BD5B-3EDA0D5BBF8D}"/>
              </a:ext>
            </a:extLst>
          </p:cNvPr>
          <p:cNvGrpSpPr/>
          <p:nvPr/>
        </p:nvGrpSpPr>
        <p:grpSpPr>
          <a:xfrm>
            <a:off x="3240965" y="3385889"/>
            <a:ext cx="3420894" cy="2939174"/>
            <a:chOff x="3242553" y="3473960"/>
            <a:chExt cx="3420894" cy="2939174"/>
          </a:xfrm>
        </p:grpSpPr>
        <p:pic>
          <p:nvPicPr>
            <p:cNvPr id="23" name="그림 22">
              <a:extLst>
                <a:ext uri="{FF2B5EF4-FFF2-40B4-BE49-F238E27FC236}">
                  <a16:creationId xmlns:a16="http://schemas.microsoft.com/office/drawing/2014/main" id="{1B418FDD-A4FF-4E9A-AD61-756CFA1AE5A4}"/>
                </a:ext>
              </a:extLst>
            </p:cNvPr>
            <p:cNvPicPr>
              <a:picLocks noChangeAspect="1"/>
            </p:cNvPicPr>
            <p:nvPr/>
          </p:nvPicPr>
          <p:blipFill>
            <a:blip r:embed="rId3"/>
            <a:stretch>
              <a:fillRect/>
            </a:stretch>
          </p:blipFill>
          <p:spPr>
            <a:xfrm>
              <a:off x="3242553" y="3473960"/>
              <a:ext cx="3420894" cy="2939174"/>
            </a:xfrm>
            <a:prstGeom prst="rect">
              <a:avLst/>
            </a:prstGeom>
          </p:spPr>
        </p:pic>
        <p:sp>
          <p:nvSpPr>
            <p:cNvPr id="25" name="TextBox 24">
              <a:extLst>
                <a:ext uri="{FF2B5EF4-FFF2-40B4-BE49-F238E27FC236}">
                  <a16:creationId xmlns:a16="http://schemas.microsoft.com/office/drawing/2014/main" id="{DBCD73A3-3B94-4DC0-88FE-B56446BF62E7}"/>
                </a:ext>
              </a:extLst>
            </p:cNvPr>
            <p:cNvSpPr txBox="1"/>
            <p:nvPr/>
          </p:nvSpPr>
          <p:spPr>
            <a:xfrm>
              <a:off x="3370835" y="4322808"/>
              <a:ext cx="736061" cy="184666"/>
            </a:xfrm>
            <a:prstGeom prst="rect">
              <a:avLst/>
            </a:prstGeom>
            <a:solidFill>
              <a:schemeClr val="bg1"/>
            </a:solidFill>
          </p:spPr>
          <p:txBody>
            <a:bodyPr wrap="square" lIns="0" tIns="0" rIns="0" bIns="0">
              <a:spAutoFit/>
            </a:bodyPr>
            <a:lstStyle/>
            <a:p>
              <a:pPr algn="ctr"/>
              <a:r>
                <a:rPr lang="en-US" altLang="ko-KR" sz="1200" dirty="0" err="1">
                  <a:solidFill>
                    <a:prstClr val="black">
                      <a:lumMod val="85000"/>
                      <a:lumOff val="15000"/>
                    </a:prstClr>
                  </a:solidFill>
                  <a:latin typeface="SamsungOne-400" panose="020B0503030303020204" pitchFamily="34" charset="0"/>
                </a:rPr>
                <a:t>Máy</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khách</a:t>
              </a:r>
              <a:endParaRPr lang="ko-KR" altLang="en-US" sz="1200" dirty="0">
                <a:solidFill>
                  <a:prstClr val="black">
                    <a:lumMod val="85000"/>
                    <a:lumOff val="15000"/>
                  </a:prstClr>
                </a:solidFill>
                <a:latin typeface="SamsungOne-400" panose="020B0503030303020204" pitchFamily="34" charset="0"/>
              </a:endParaRPr>
            </a:p>
          </p:txBody>
        </p:sp>
        <p:sp>
          <p:nvSpPr>
            <p:cNvPr id="26" name="TextBox 25">
              <a:extLst>
                <a:ext uri="{FF2B5EF4-FFF2-40B4-BE49-F238E27FC236}">
                  <a16:creationId xmlns:a16="http://schemas.microsoft.com/office/drawing/2014/main" id="{3C51D772-EADA-4E44-B8AD-CF8590F0E329}"/>
                </a:ext>
              </a:extLst>
            </p:cNvPr>
            <p:cNvSpPr txBox="1"/>
            <p:nvPr/>
          </p:nvSpPr>
          <p:spPr>
            <a:xfrm>
              <a:off x="5858013" y="4308006"/>
              <a:ext cx="623245" cy="184666"/>
            </a:xfrm>
            <a:prstGeom prst="rect">
              <a:avLst/>
            </a:prstGeom>
            <a:solidFill>
              <a:schemeClr val="bg1"/>
            </a:solidFill>
          </p:spPr>
          <p:txBody>
            <a:bodyPr wrap="square" lIns="0" tIns="0" rIns="0" bIns="0">
              <a:spAutoFit/>
            </a:bodyPr>
            <a:lstStyle/>
            <a:p>
              <a:pPr algn="ctr"/>
              <a:r>
                <a:rPr lang="en-US" altLang="ko-KR" sz="1200" dirty="0" err="1">
                  <a:solidFill>
                    <a:prstClr val="black">
                      <a:lumMod val="85000"/>
                      <a:lumOff val="15000"/>
                    </a:prstClr>
                  </a:solidFill>
                  <a:latin typeface="SamsungOne-400" panose="020B0503030303020204" pitchFamily="34" charset="0"/>
                </a:rPr>
                <a:t>Máy</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chủ</a:t>
              </a:r>
              <a:endParaRPr lang="ko-KR" altLang="en-US" sz="1200" dirty="0">
                <a:solidFill>
                  <a:prstClr val="black">
                    <a:lumMod val="85000"/>
                    <a:lumOff val="15000"/>
                  </a:prstClr>
                </a:solidFill>
                <a:latin typeface="SamsungOne-400" panose="020B0503030303020204" pitchFamily="34" charset="0"/>
              </a:endParaRPr>
            </a:p>
          </p:txBody>
        </p:sp>
        <p:sp>
          <p:nvSpPr>
            <p:cNvPr id="27" name="TextBox 26">
              <a:extLst>
                <a:ext uri="{FF2B5EF4-FFF2-40B4-BE49-F238E27FC236}">
                  <a16:creationId xmlns:a16="http://schemas.microsoft.com/office/drawing/2014/main" id="{F3A2E9BC-4DDF-4F2F-B569-9D82A9EA4298}"/>
                </a:ext>
              </a:extLst>
            </p:cNvPr>
            <p:cNvSpPr txBox="1"/>
            <p:nvPr/>
          </p:nvSpPr>
          <p:spPr>
            <a:xfrm rot="5400000">
              <a:off x="6000872" y="5355360"/>
              <a:ext cx="539886" cy="184666"/>
            </a:xfrm>
            <a:prstGeom prst="rect">
              <a:avLst/>
            </a:prstGeom>
            <a:solidFill>
              <a:schemeClr val="bg1"/>
            </a:solidFill>
          </p:spPr>
          <p:txBody>
            <a:bodyPr wrap="square" lIns="0" tIns="0" rIns="0" bIns="0">
              <a:spAutoFit/>
            </a:bodyPr>
            <a:lstStyle/>
            <a:p>
              <a:pPr algn="ctr"/>
              <a:r>
                <a:rPr lang="en-US" altLang="ko-KR" sz="1200" i="1" dirty="0">
                  <a:solidFill>
                    <a:prstClr val="black">
                      <a:lumMod val="85000"/>
                      <a:lumOff val="15000"/>
                    </a:prstClr>
                  </a:solidFill>
                  <a:latin typeface="SamsungOne-400" panose="020B0503030303020204" pitchFamily="34" charset="0"/>
                </a:rPr>
                <a:t>Time</a:t>
              </a:r>
              <a:endParaRPr lang="ko-KR" altLang="en-US" sz="1200" i="1" dirty="0">
                <a:solidFill>
                  <a:prstClr val="black">
                    <a:lumMod val="85000"/>
                    <a:lumOff val="15000"/>
                  </a:prstClr>
                </a:solidFill>
                <a:latin typeface="SamsungOne-400" panose="020B0503030303020204" pitchFamily="34" charset="0"/>
              </a:endParaRPr>
            </a:p>
          </p:txBody>
        </p:sp>
        <p:sp>
          <p:nvSpPr>
            <p:cNvPr id="28" name="TextBox 27">
              <a:extLst>
                <a:ext uri="{FF2B5EF4-FFF2-40B4-BE49-F238E27FC236}">
                  <a16:creationId xmlns:a16="http://schemas.microsoft.com/office/drawing/2014/main" id="{FFBDFB65-B807-46A6-AF24-7D9931CA097D}"/>
                </a:ext>
              </a:extLst>
            </p:cNvPr>
            <p:cNvSpPr txBox="1"/>
            <p:nvPr/>
          </p:nvSpPr>
          <p:spPr>
            <a:xfrm>
              <a:off x="4006696" y="4727499"/>
              <a:ext cx="1889432" cy="184666"/>
            </a:xfrm>
            <a:prstGeom prst="rect">
              <a:avLst/>
            </a:prstGeom>
            <a:solidFill>
              <a:schemeClr val="bg1"/>
            </a:solidFill>
          </p:spPr>
          <p:txBody>
            <a:bodyPr wrap="square" lIns="0" tIns="0" rIns="0" bIns="0">
              <a:spAutoFit/>
            </a:bodyPr>
            <a:lstStyle/>
            <a:p>
              <a:pPr algn="ctr"/>
              <a:r>
                <a:rPr lang="en-US" altLang="ko-KR" sz="1200" dirty="0">
                  <a:solidFill>
                    <a:prstClr val="black">
                      <a:lumMod val="85000"/>
                      <a:lumOff val="15000"/>
                    </a:prstClr>
                  </a:solidFill>
                  <a:latin typeface="SamsungOne-400" panose="020B0503030303020204" pitchFamily="34" charset="0"/>
                </a:rPr>
                <a:t>Handshake (</a:t>
              </a:r>
              <a:r>
                <a:rPr lang="en-US" altLang="ko-KR" sz="1200" dirty="0" err="1">
                  <a:solidFill>
                    <a:prstClr val="black">
                      <a:lumMod val="85000"/>
                      <a:lumOff val="15000"/>
                    </a:prstClr>
                  </a:solidFill>
                  <a:latin typeface="SamsungOne-400" panose="020B0503030303020204" pitchFamily="34" charset="0"/>
                </a:rPr>
                <a:t>Nâng</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cấp</a:t>
              </a:r>
              <a:r>
                <a:rPr lang="en-US" altLang="ko-KR" sz="1200" dirty="0">
                  <a:solidFill>
                    <a:prstClr val="black">
                      <a:lumMod val="85000"/>
                      <a:lumOff val="15000"/>
                    </a:prstClr>
                  </a:solidFill>
                  <a:latin typeface="SamsungOne-400" panose="020B0503030303020204" pitchFamily="34" charset="0"/>
                </a:rPr>
                <a:t> HTTP)</a:t>
              </a:r>
              <a:endParaRPr lang="ko-KR" altLang="en-US" sz="1200" dirty="0">
                <a:solidFill>
                  <a:prstClr val="black">
                    <a:lumMod val="85000"/>
                    <a:lumOff val="15000"/>
                  </a:prstClr>
                </a:solidFill>
                <a:latin typeface="SamsungOne-400" panose="020B0503030303020204" pitchFamily="34" charset="0"/>
              </a:endParaRPr>
            </a:p>
          </p:txBody>
        </p:sp>
        <p:sp>
          <p:nvSpPr>
            <p:cNvPr id="29" name="TextBox 28">
              <a:extLst>
                <a:ext uri="{FF2B5EF4-FFF2-40B4-BE49-F238E27FC236}">
                  <a16:creationId xmlns:a16="http://schemas.microsoft.com/office/drawing/2014/main" id="{1071EB3F-0045-4CFD-81A5-81A1EA162C49}"/>
                </a:ext>
              </a:extLst>
            </p:cNvPr>
            <p:cNvSpPr txBox="1"/>
            <p:nvPr/>
          </p:nvSpPr>
          <p:spPr>
            <a:xfrm>
              <a:off x="3968581" y="5016167"/>
              <a:ext cx="1889432" cy="161583"/>
            </a:xfrm>
            <a:prstGeom prst="rect">
              <a:avLst/>
            </a:prstGeom>
            <a:solidFill>
              <a:schemeClr val="bg1"/>
            </a:solidFill>
          </p:spPr>
          <p:txBody>
            <a:bodyPr wrap="square" lIns="0" tIns="0" rIns="0" bIns="0">
              <a:spAutoFit/>
            </a:bodyPr>
            <a:lstStyle/>
            <a:p>
              <a:pPr algn="ctr"/>
              <a:r>
                <a:rPr lang="en-US" altLang="ko-KR" sz="1050" dirty="0" err="1">
                  <a:solidFill>
                    <a:prstClr val="black">
                      <a:lumMod val="85000"/>
                      <a:lumOff val="15000"/>
                    </a:prstClr>
                  </a:solidFill>
                  <a:latin typeface="SamsungOne-400" panose="020B0503030303020204" pitchFamily="34" charset="0"/>
                </a:rPr>
                <a:t>Kết</a:t>
              </a:r>
              <a:r>
                <a:rPr lang="en-US" altLang="ko-KR" sz="1050" dirty="0">
                  <a:solidFill>
                    <a:prstClr val="black">
                      <a:lumMod val="85000"/>
                      <a:lumOff val="15000"/>
                    </a:prstClr>
                  </a:solidFill>
                  <a:latin typeface="SamsungOne-400" panose="020B0503030303020204" pitchFamily="34" charset="0"/>
                </a:rPr>
                <a:t> </a:t>
              </a:r>
              <a:r>
                <a:rPr lang="en-US" altLang="ko-KR" sz="1050" dirty="0" err="1">
                  <a:solidFill>
                    <a:prstClr val="black">
                      <a:lumMod val="85000"/>
                      <a:lumOff val="15000"/>
                    </a:prstClr>
                  </a:solidFill>
                  <a:latin typeface="SamsungOne-400" panose="020B0503030303020204" pitchFamily="34" charset="0"/>
                </a:rPr>
                <a:t>nối</a:t>
              </a:r>
              <a:r>
                <a:rPr lang="en-US" altLang="ko-KR" sz="1050" dirty="0">
                  <a:solidFill>
                    <a:prstClr val="black">
                      <a:lumMod val="85000"/>
                      <a:lumOff val="15000"/>
                    </a:prstClr>
                  </a:solidFill>
                  <a:latin typeface="SamsungOne-400" panose="020B0503030303020204" pitchFamily="34" charset="0"/>
                </a:rPr>
                <a:t> </a:t>
              </a:r>
              <a:r>
                <a:rPr lang="en-US" altLang="ko-KR" sz="1050" dirty="0" err="1">
                  <a:solidFill>
                    <a:prstClr val="black">
                      <a:lumMod val="85000"/>
                      <a:lumOff val="15000"/>
                    </a:prstClr>
                  </a:solidFill>
                  <a:latin typeface="SamsungOne-400" panose="020B0503030303020204" pitchFamily="34" charset="0"/>
                </a:rPr>
                <a:t>mở</a:t>
              </a:r>
              <a:endParaRPr lang="ko-KR" altLang="en-US" sz="1050" dirty="0">
                <a:solidFill>
                  <a:prstClr val="black">
                    <a:lumMod val="85000"/>
                    <a:lumOff val="15000"/>
                  </a:prstClr>
                </a:solidFill>
                <a:latin typeface="SamsungOne-400" panose="020B0503030303020204" pitchFamily="34" charset="0"/>
              </a:endParaRPr>
            </a:p>
          </p:txBody>
        </p:sp>
        <p:sp>
          <p:nvSpPr>
            <p:cNvPr id="30" name="TextBox 29">
              <a:extLst>
                <a:ext uri="{FF2B5EF4-FFF2-40B4-BE49-F238E27FC236}">
                  <a16:creationId xmlns:a16="http://schemas.microsoft.com/office/drawing/2014/main" id="{A9FF6B08-C84A-46E8-A279-2CC3535CB531}"/>
                </a:ext>
              </a:extLst>
            </p:cNvPr>
            <p:cNvSpPr txBox="1"/>
            <p:nvPr/>
          </p:nvSpPr>
          <p:spPr>
            <a:xfrm>
              <a:off x="3988751" y="5550082"/>
              <a:ext cx="1889432" cy="161583"/>
            </a:xfrm>
            <a:prstGeom prst="rect">
              <a:avLst/>
            </a:prstGeom>
            <a:solidFill>
              <a:schemeClr val="bg1"/>
            </a:solidFill>
          </p:spPr>
          <p:txBody>
            <a:bodyPr wrap="square" lIns="0" tIns="0" rIns="0" bIns="0">
              <a:spAutoFit/>
            </a:bodyPr>
            <a:lstStyle/>
            <a:p>
              <a:pPr algn="ctr"/>
              <a:r>
                <a:rPr lang="en-US" altLang="ko-KR" sz="1050" dirty="0" err="1">
                  <a:solidFill>
                    <a:prstClr val="black">
                      <a:lumMod val="85000"/>
                      <a:lumOff val="15000"/>
                    </a:prstClr>
                  </a:solidFill>
                  <a:latin typeface="SamsungOne-400" panose="020B0503030303020204" pitchFamily="34" charset="0"/>
                </a:rPr>
                <a:t>Kết</a:t>
              </a:r>
              <a:r>
                <a:rPr lang="en-US" altLang="ko-KR" sz="1050" dirty="0">
                  <a:solidFill>
                    <a:prstClr val="black">
                      <a:lumMod val="85000"/>
                      <a:lumOff val="15000"/>
                    </a:prstClr>
                  </a:solidFill>
                  <a:latin typeface="SamsungOne-400" panose="020B0503030303020204" pitchFamily="34" charset="0"/>
                </a:rPr>
                <a:t> </a:t>
              </a:r>
              <a:r>
                <a:rPr lang="en-US" altLang="ko-KR" sz="1050" dirty="0" err="1">
                  <a:solidFill>
                    <a:prstClr val="black">
                      <a:lumMod val="85000"/>
                      <a:lumOff val="15000"/>
                    </a:prstClr>
                  </a:solidFill>
                  <a:latin typeface="SamsungOne-400" panose="020B0503030303020204" pitchFamily="34" charset="0"/>
                </a:rPr>
                <a:t>nối</a:t>
              </a:r>
              <a:r>
                <a:rPr lang="en-US" altLang="ko-KR" sz="1050" dirty="0">
                  <a:solidFill>
                    <a:prstClr val="black">
                      <a:lumMod val="85000"/>
                      <a:lumOff val="15000"/>
                    </a:prstClr>
                  </a:solidFill>
                  <a:latin typeface="SamsungOne-400" panose="020B0503030303020204" pitchFamily="34" charset="0"/>
                </a:rPr>
                <a:t> </a:t>
              </a:r>
              <a:r>
                <a:rPr lang="en-US" altLang="ko-KR" sz="1050" dirty="0" err="1">
                  <a:solidFill>
                    <a:prstClr val="black">
                      <a:lumMod val="85000"/>
                      <a:lumOff val="15000"/>
                    </a:prstClr>
                  </a:solidFill>
                  <a:latin typeface="SamsungOne-400" panose="020B0503030303020204" pitchFamily="34" charset="0"/>
                </a:rPr>
                <a:t>mở</a:t>
              </a:r>
              <a:r>
                <a:rPr lang="en-US" altLang="ko-KR" sz="1050" dirty="0">
                  <a:solidFill>
                    <a:prstClr val="black">
                      <a:lumMod val="85000"/>
                      <a:lumOff val="15000"/>
                    </a:prstClr>
                  </a:solidFill>
                  <a:latin typeface="SamsungOne-400" panose="020B0503030303020204" pitchFamily="34" charset="0"/>
                </a:rPr>
                <a:t> </a:t>
              </a:r>
              <a:r>
                <a:rPr lang="en-US" altLang="ko-KR" sz="1050" dirty="0" err="1">
                  <a:solidFill>
                    <a:prstClr val="black">
                      <a:lumMod val="85000"/>
                      <a:lumOff val="15000"/>
                    </a:prstClr>
                  </a:solidFill>
                  <a:latin typeface="SamsungOne-400" panose="020B0503030303020204" pitchFamily="34" charset="0"/>
                </a:rPr>
                <a:t>và</a:t>
              </a:r>
              <a:r>
                <a:rPr lang="en-US" altLang="ko-KR" sz="1050" dirty="0">
                  <a:solidFill>
                    <a:prstClr val="black">
                      <a:lumMod val="85000"/>
                      <a:lumOff val="15000"/>
                    </a:prstClr>
                  </a:solidFill>
                  <a:latin typeface="SamsungOne-400" panose="020B0503030303020204" pitchFamily="34" charset="0"/>
                </a:rPr>
                <a:t> </a:t>
              </a:r>
              <a:r>
                <a:rPr lang="en-US" altLang="ko-KR" sz="1050" dirty="0" err="1">
                  <a:solidFill>
                    <a:prstClr val="black">
                      <a:lumMod val="85000"/>
                      <a:lumOff val="15000"/>
                    </a:prstClr>
                  </a:solidFill>
                  <a:latin typeface="SamsungOne-400" panose="020B0503030303020204" pitchFamily="34" charset="0"/>
                </a:rPr>
                <a:t>liên</a:t>
              </a:r>
              <a:r>
                <a:rPr lang="en-US" altLang="ko-KR" sz="1050" dirty="0">
                  <a:solidFill>
                    <a:prstClr val="black">
                      <a:lumMod val="85000"/>
                      <a:lumOff val="15000"/>
                    </a:prstClr>
                  </a:solidFill>
                  <a:latin typeface="SamsungOne-400" panose="020B0503030303020204" pitchFamily="34" charset="0"/>
                </a:rPr>
                <a:t> </a:t>
              </a:r>
              <a:r>
                <a:rPr lang="en-US" altLang="ko-KR" sz="1050" dirty="0" err="1">
                  <a:solidFill>
                    <a:prstClr val="black">
                      <a:lumMod val="85000"/>
                      <a:lumOff val="15000"/>
                    </a:prstClr>
                  </a:solidFill>
                  <a:latin typeface="SamsungOne-400" panose="020B0503030303020204" pitchFamily="34" charset="0"/>
                </a:rPr>
                <a:t>tục</a:t>
              </a:r>
              <a:endParaRPr lang="ko-KR" altLang="en-US" sz="1050" dirty="0">
                <a:solidFill>
                  <a:prstClr val="black">
                    <a:lumMod val="85000"/>
                    <a:lumOff val="15000"/>
                  </a:prstClr>
                </a:solidFill>
                <a:latin typeface="SamsungOne-400" panose="020B0503030303020204" pitchFamily="34" charset="0"/>
              </a:endParaRPr>
            </a:p>
          </p:txBody>
        </p:sp>
        <p:sp>
          <p:nvSpPr>
            <p:cNvPr id="31" name="TextBox 30">
              <a:extLst>
                <a:ext uri="{FF2B5EF4-FFF2-40B4-BE49-F238E27FC236}">
                  <a16:creationId xmlns:a16="http://schemas.microsoft.com/office/drawing/2014/main" id="{5723EA67-5E79-4CD3-859D-812F83A24B55}"/>
                </a:ext>
              </a:extLst>
            </p:cNvPr>
            <p:cNvSpPr txBox="1"/>
            <p:nvPr/>
          </p:nvSpPr>
          <p:spPr>
            <a:xfrm>
              <a:off x="4006696" y="5276885"/>
              <a:ext cx="1889432" cy="184666"/>
            </a:xfrm>
            <a:prstGeom prst="rect">
              <a:avLst/>
            </a:prstGeom>
            <a:solidFill>
              <a:schemeClr val="bg1"/>
            </a:solidFill>
          </p:spPr>
          <p:txBody>
            <a:bodyPr wrap="square" lIns="0" tIns="0" rIns="0" bIns="0">
              <a:spAutoFit/>
            </a:bodyPr>
            <a:lstStyle/>
            <a:p>
              <a:pPr algn="ctr"/>
              <a:r>
                <a:rPr lang="en-US" altLang="ko-KR" sz="1200" dirty="0">
                  <a:solidFill>
                    <a:prstClr val="black">
                      <a:lumMod val="85000"/>
                      <a:lumOff val="15000"/>
                    </a:prstClr>
                  </a:solidFill>
                  <a:latin typeface="SamsungOne-400" panose="020B0503030303020204" pitchFamily="34" charset="0"/>
                </a:rPr>
                <a:t>Tin </a:t>
              </a:r>
              <a:r>
                <a:rPr lang="en-US" altLang="ko-KR" sz="1200" dirty="0" err="1">
                  <a:solidFill>
                    <a:prstClr val="black">
                      <a:lumMod val="85000"/>
                      <a:lumOff val="15000"/>
                    </a:prstClr>
                  </a:solidFill>
                  <a:latin typeface="SamsungOne-400" panose="020B0503030303020204" pitchFamily="34" charset="0"/>
                </a:rPr>
                <a:t>nhắn</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hai</a:t>
              </a:r>
              <a:r>
                <a:rPr lang="en-US" altLang="ko-KR" sz="1200" dirty="0">
                  <a:solidFill>
                    <a:prstClr val="black">
                      <a:lumMod val="85000"/>
                      <a:lumOff val="15000"/>
                    </a:prstClr>
                  </a:solidFill>
                  <a:latin typeface="SamsungOne-400" panose="020B0503030303020204" pitchFamily="34" charset="0"/>
                </a:rPr>
                <a:t> chiều</a:t>
              </a:r>
              <a:endParaRPr lang="ko-KR" altLang="en-US" sz="1200" dirty="0">
                <a:solidFill>
                  <a:prstClr val="black">
                    <a:lumMod val="85000"/>
                    <a:lumOff val="15000"/>
                  </a:prstClr>
                </a:solidFill>
                <a:latin typeface="SamsungOne-400" panose="020B0503030303020204" pitchFamily="34" charset="0"/>
              </a:endParaRPr>
            </a:p>
          </p:txBody>
        </p:sp>
        <p:sp>
          <p:nvSpPr>
            <p:cNvPr id="32" name="TextBox 31">
              <a:extLst>
                <a:ext uri="{FF2B5EF4-FFF2-40B4-BE49-F238E27FC236}">
                  <a16:creationId xmlns:a16="http://schemas.microsoft.com/office/drawing/2014/main" id="{2E8DB711-B5B7-49CF-98B2-C5CC0A75D568}"/>
                </a:ext>
              </a:extLst>
            </p:cNvPr>
            <p:cNvSpPr txBox="1"/>
            <p:nvPr/>
          </p:nvSpPr>
          <p:spPr>
            <a:xfrm>
              <a:off x="3968581" y="5857709"/>
              <a:ext cx="1889432" cy="184666"/>
            </a:xfrm>
            <a:prstGeom prst="rect">
              <a:avLst/>
            </a:prstGeom>
            <a:solidFill>
              <a:schemeClr val="bg1"/>
            </a:solidFill>
          </p:spPr>
          <p:txBody>
            <a:bodyPr wrap="square" lIns="0" tIns="0" rIns="0" bIns="0">
              <a:spAutoFit/>
            </a:bodyPr>
            <a:lstStyle/>
            <a:p>
              <a:pPr algn="ctr"/>
              <a:r>
                <a:rPr lang="en-US" altLang="ko-KR" sz="1200" dirty="0" err="1">
                  <a:solidFill>
                    <a:prstClr val="black">
                      <a:lumMod val="85000"/>
                      <a:lumOff val="15000"/>
                    </a:prstClr>
                  </a:solidFill>
                  <a:latin typeface="SamsungOne-400" panose="020B0503030303020204" pitchFamily="34" charset="0"/>
                </a:rPr>
                <a:t>Kênh</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đóng</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một</a:t>
              </a:r>
              <a:r>
                <a:rPr lang="en-US" altLang="ko-KR" sz="1200" dirty="0">
                  <a:solidFill>
                    <a:prstClr val="black">
                      <a:lumMod val="85000"/>
                      <a:lumOff val="15000"/>
                    </a:prstClr>
                  </a:solidFill>
                  <a:latin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rPr>
                <a:t>bên</a:t>
              </a:r>
              <a:endParaRPr lang="ko-KR" altLang="en-US" sz="1200" dirty="0">
                <a:solidFill>
                  <a:prstClr val="black">
                    <a:lumMod val="85000"/>
                    <a:lumOff val="15000"/>
                  </a:prstClr>
                </a:solidFill>
                <a:latin typeface="SamsungOne-400" panose="020B0503030303020204" pitchFamily="34" charset="0"/>
              </a:endParaRPr>
            </a:p>
          </p:txBody>
        </p:sp>
        <p:sp>
          <p:nvSpPr>
            <p:cNvPr id="34" name="TextBox 33">
              <a:extLst>
                <a:ext uri="{FF2B5EF4-FFF2-40B4-BE49-F238E27FC236}">
                  <a16:creationId xmlns:a16="http://schemas.microsoft.com/office/drawing/2014/main" id="{DE84E259-43CE-4EA8-B58B-33F03DB4FBFB}"/>
                </a:ext>
              </a:extLst>
            </p:cNvPr>
            <p:cNvSpPr txBox="1"/>
            <p:nvPr/>
          </p:nvSpPr>
          <p:spPr>
            <a:xfrm>
              <a:off x="4242917" y="6143393"/>
              <a:ext cx="1340760" cy="161583"/>
            </a:xfrm>
            <a:prstGeom prst="rect">
              <a:avLst/>
            </a:prstGeom>
            <a:solidFill>
              <a:schemeClr val="bg1"/>
            </a:solidFill>
          </p:spPr>
          <p:txBody>
            <a:bodyPr wrap="square" lIns="0" tIns="0" rIns="0" bIns="0">
              <a:spAutoFit/>
            </a:bodyPr>
            <a:lstStyle/>
            <a:p>
              <a:pPr algn="ctr"/>
              <a:r>
                <a:rPr lang="en-US" altLang="ko-KR" sz="1050" dirty="0" err="1">
                  <a:solidFill>
                    <a:prstClr val="black">
                      <a:lumMod val="85000"/>
                      <a:lumOff val="15000"/>
                    </a:prstClr>
                  </a:solidFill>
                  <a:latin typeface="SamsungOne-400" panose="020B0503030303020204" pitchFamily="34" charset="0"/>
                </a:rPr>
                <a:t>Kêt</a:t>
              </a:r>
              <a:r>
                <a:rPr lang="en-US" altLang="ko-KR" sz="1050" dirty="0">
                  <a:solidFill>
                    <a:prstClr val="black">
                      <a:lumMod val="85000"/>
                      <a:lumOff val="15000"/>
                    </a:prstClr>
                  </a:solidFill>
                  <a:latin typeface="SamsungOne-400" panose="020B0503030303020204" pitchFamily="34" charset="0"/>
                </a:rPr>
                <a:t> </a:t>
              </a:r>
              <a:r>
                <a:rPr lang="en-US" altLang="ko-KR" sz="1050" dirty="0" err="1">
                  <a:solidFill>
                    <a:prstClr val="black">
                      <a:lumMod val="85000"/>
                      <a:lumOff val="15000"/>
                    </a:prstClr>
                  </a:solidFill>
                  <a:latin typeface="SamsungOne-400" panose="020B0503030303020204" pitchFamily="34" charset="0"/>
                </a:rPr>
                <a:t>nôi</a:t>
              </a:r>
              <a:r>
                <a:rPr lang="en-US" altLang="ko-KR" sz="1050" dirty="0">
                  <a:solidFill>
                    <a:prstClr val="black">
                      <a:lumMod val="85000"/>
                      <a:lumOff val="15000"/>
                    </a:prstClr>
                  </a:solidFill>
                  <a:latin typeface="SamsungOne-400" panose="020B0503030303020204" pitchFamily="34" charset="0"/>
                </a:rPr>
                <a:t> </a:t>
              </a:r>
              <a:r>
                <a:rPr lang="en-US" altLang="ko-KR" sz="1050" dirty="0" err="1">
                  <a:solidFill>
                    <a:prstClr val="black">
                      <a:lumMod val="85000"/>
                      <a:lumOff val="15000"/>
                    </a:prstClr>
                  </a:solidFill>
                  <a:latin typeface="SamsungOne-400" panose="020B0503030303020204" pitchFamily="34" charset="0"/>
                </a:rPr>
                <a:t>đóng</a:t>
              </a:r>
              <a:endParaRPr lang="ko-KR" altLang="en-US" sz="1050" dirty="0">
                <a:solidFill>
                  <a:prstClr val="black">
                    <a:lumMod val="85000"/>
                    <a:lumOff val="15000"/>
                  </a:prstClr>
                </a:solidFill>
                <a:latin typeface="SamsungOne-400" panose="020B0503030303020204" pitchFamily="34" charset="0"/>
              </a:endParaRPr>
            </a:p>
          </p:txBody>
        </p:sp>
      </p:grpSp>
      <p:sp>
        <p:nvSpPr>
          <p:cNvPr id="37" name="직사각형 36">
            <a:extLst>
              <a:ext uri="{FF2B5EF4-FFF2-40B4-BE49-F238E27FC236}">
                <a16:creationId xmlns:a16="http://schemas.microsoft.com/office/drawing/2014/main" id="{FE3837A5-D2C3-44D4-941C-B43624195459}"/>
              </a:ext>
            </a:extLst>
          </p:cNvPr>
          <p:cNvSpPr/>
          <p:nvPr/>
        </p:nvSpPr>
        <p:spPr>
          <a:xfrm>
            <a:off x="580388" y="1944537"/>
            <a:ext cx="8619175"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Giao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sót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HTTP</a:t>
            </a:r>
          </a:p>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HTTP không duy trì kết nối. Khi có mười yêu cầu được gửi đến, để tạo ra 10 kết nối, sẽ có 10 kết nối khác bị hủy bỏ. Trong mọi yêu cầu, tệp tiêu đề đều được sao chép và đi kèm. Giao thức này cũng không có tính tương tác theo thời gian thực.</a:t>
            </a:r>
          </a:p>
          <a:p>
            <a:pPr marL="115888" indent="-115888">
              <a:spcAft>
                <a:spcPts val="1000"/>
              </a:spcAft>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Web Socket </a:t>
            </a:r>
            <a:r>
              <a:rPr lang="en-US" altLang="ko-KR" sz="1400" dirty="0" err="1">
                <a:solidFill>
                  <a:schemeClr val="tx1"/>
                </a:solidFill>
                <a:latin typeface="SamsungOne-400" panose="020B0503030303020204" pitchFamily="34" charset="0"/>
                <a:ea typeface="SamsungOne-400" panose="020B0503030303020204" pitchFamily="34" charset="0"/>
              </a:rPr>
              <a:t>hỗ</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chiều </a:t>
            </a:r>
            <a:r>
              <a:rPr lang="en-US" altLang="ko-KR" sz="1400" dirty="0" err="1">
                <a:solidFill>
                  <a:schemeClr val="tx1"/>
                </a:solidFill>
                <a:latin typeface="SamsungOne-400" panose="020B0503030303020204" pitchFamily="34" charset="0"/>
                <a:ea typeface="SamsungOne-400" panose="020B0503030303020204" pitchFamily="34" charset="0"/>
              </a:rPr>
              <a:t>thời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luồng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điệp</a:t>
            </a:r>
            <a:r>
              <a:rPr lang="en-US" altLang="ko-KR" sz="1400" dirty="0">
                <a:solidFill>
                  <a:schemeClr val="tx1"/>
                </a:solidFill>
                <a:latin typeface="SamsungOne-400" panose="020B0503030303020204" pitchFamily="34" charset="0"/>
                <a:ea typeface="SamsungOne-400" panose="020B0503030303020204" pitchFamily="34" charset="0"/>
              </a:rPr>
              <a:t> có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UTF8.</a:t>
            </a:r>
          </a:p>
        </p:txBody>
      </p:sp>
    </p:spTree>
    <p:extLst>
      <p:ext uri="{BB962C8B-B14F-4D97-AF65-F5344CB8AC3E}">
        <p14:creationId xmlns:p14="http://schemas.microsoft.com/office/powerpoint/2010/main" val="9686235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WebSocket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2" name="직사각형 11">
            <a:extLst>
              <a:ext uri="{FF2B5EF4-FFF2-40B4-BE49-F238E27FC236}">
                <a16:creationId xmlns:a16="http://schemas.microsoft.com/office/drawing/2014/main" id="{6511C1D3-22E3-4BE5-9645-451D69DA826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 tính năng của Web Socket</a:t>
            </a:r>
          </a:p>
        </p:txBody>
      </p:sp>
      <p:sp>
        <p:nvSpPr>
          <p:cNvPr id="20" name="직사각형 19">
            <a:extLst>
              <a:ext uri="{FF2B5EF4-FFF2-40B4-BE49-F238E27FC236}">
                <a16:creationId xmlns:a16="http://schemas.microsoft.com/office/drawing/2014/main" id="{34E96552-F680-4B8B-8AC5-A5819E41B135}"/>
              </a:ext>
            </a:extLst>
          </p:cNvPr>
          <p:cNvSpPr/>
          <p:nvPr/>
        </p:nvSpPr>
        <p:spPr>
          <a:xfrm>
            <a:off x="580388" y="1944537"/>
            <a:ext cx="8619175" cy="124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Giao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web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chiều </a:t>
            </a:r>
            <a:r>
              <a:rPr lang="en-US" altLang="ko-KR" sz="1400" dirty="0" err="1">
                <a:solidFill>
                  <a:schemeClr val="tx1"/>
                </a:solidFill>
                <a:latin typeface="SamsungOne-400" panose="020B0503030303020204" pitchFamily="34" charset="0"/>
                <a:ea typeface="SamsungOne-400" panose="020B0503030303020204" pitchFamily="34" charset="0"/>
              </a:rPr>
              <a:t>tốc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Dễ dàng chứa được nhiều người dùng cùng một lúc</a:t>
            </a:r>
          </a:p>
          <a:p>
            <a:pPr marL="115888" indent="-115888">
              <a:spcAft>
                <a:spcPts val="1000"/>
              </a:spcAft>
              <a:buSzPct val="120000"/>
              <a:buBlip>
                <a:blip r:embed="rId3"/>
              </a:buBlip>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kuồng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HTML5,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hỗ</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Thay thế cho Comet, một phương pháp đẩy dữ liệu qua HTTP để xử lý dữ liệu theo thời gian thực</a:t>
            </a:r>
          </a:p>
        </p:txBody>
      </p:sp>
    </p:spTree>
    <p:extLst>
      <p:ext uri="{BB962C8B-B14F-4D97-AF65-F5344CB8AC3E}">
        <p14:creationId xmlns:p14="http://schemas.microsoft.com/office/powerpoint/2010/main" val="4032281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WebSocket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2" name="직사각형 11">
            <a:extLst>
              <a:ext uri="{FF2B5EF4-FFF2-40B4-BE49-F238E27FC236}">
                <a16:creationId xmlns:a16="http://schemas.microsoft.com/office/drawing/2014/main" id="{6511C1D3-22E3-4BE5-9645-451D69DA826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WebSocket</a:t>
            </a:r>
          </a:p>
        </p:txBody>
      </p:sp>
      <p:grpSp>
        <p:nvGrpSpPr>
          <p:cNvPr id="29" name="그룹 28">
            <a:extLst>
              <a:ext uri="{FF2B5EF4-FFF2-40B4-BE49-F238E27FC236}">
                <a16:creationId xmlns:a16="http://schemas.microsoft.com/office/drawing/2014/main" id="{EC240656-D5AD-4984-B9CE-8753A555F2B0}"/>
              </a:ext>
            </a:extLst>
          </p:cNvPr>
          <p:cNvGrpSpPr/>
          <p:nvPr/>
        </p:nvGrpSpPr>
        <p:grpSpPr>
          <a:xfrm>
            <a:off x="2098295" y="2110048"/>
            <a:ext cx="5656515" cy="3886245"/>
            <a:chOff x="2098295" y="2165229"/>
            <a:chExt cx="5656515" cy="3886245"/>
          </a:xfrm>
        </p:grpSpPr>
        <p:grpSp>
          <p:nvGrpSpPr>
            <p:cNvPr id="30" name="그룹 29">
              <a:extLst>
                <a:ext uri="{FF2B5EF4-FFF2-40B4-BE49-F238E27FC236}">
                  <a16:creationId xmlns:a16="http://schemas.microsoft.com/office/drawing/2014/main" id="{E63182DE-E815-48EA-A2B7-E0D4A0CCF76E}"/>
                </a:ext>
              </a:extLst>
            </p:cNvPr>
            <p:cNvGrpSpPr/>
            <p:nvPr/>
          </p:nvGrpSpPr>
          <p:grpSpPr>
            <a:xfrm>
              <a:off x="2931077" y="2780928"/>
              <a:ext cx="3987308" cy="2670967"/>
              <a:chOff x="2931077" y="2780928"/>
              <a:chExt cx="3987308" cy="2670967"/>
            </a:xfrm>
          </p:grpSpPr>
          <p:sp>
            <p:nvSpPr>
              <p:cNvPr id="50" name="오른쪽 화살표 2">
                <a:extLst>
                  <a:ext uri="{FF2B5EF4-FFF2-40B4-BE49-F238E27FC236}">
                    <a16:creationId xmlns:a16="http://schemas.microsoft.com/office/drawing/2014/main" id="{D5D3F5BE-4CCA-4122-B4EA-4A66CBBB1FDD}"/>
                  </a:ext>
                </a:extLst>
              </p:cNvPr>
              <p:cNvSpPr/>
              <p:nvPr/>
            </p:nvSpPr>
            <p:spPr>
              <a:xfrm>
                <a:off x="2931077" y="2780928"/>
                <a:ext cx="3987308" cy="143427"/>
              </a:xfrm>
              <a:prstGeom prst="rightArrow">
                <a:avLst/>
              </a:prstGeom>
              <a:gradFill>
                <a:gsLst>
                  <a:gs pos="0">
                    <a:schemeClr val="bg1">
                      <a:alpha val="0"/>
                    </a:schemeClr>
                  </a:gs>
                  <a:gs pos="57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400" panose="020B0503030303020204" pitchFamily="34" charset="0"/>
                </a:endParaRPr>
              </a:p>
            </p:txBody>
          </p:sp>
          <p:sp>
            <p:nvSpPr>
              <p:cNvPr id="51" name="오른쪽 화살표 49">
                <a:extLst>
                  <a:ext uri="{FF2B5EF4-FFF2-40B4-BE49-F238E27FC236}">
                    <a16:creationId xmlns:a16="http://schemas.microsoft.com/office/drawing/2014/main" id="{A6D364D3-AE37-4966-947B-4D03A47FDB55}"/>
                  </a:ext>
                </a:extLst>
              </p:cNvPr>
              <p:cNvSpPr/>
              <p:nvPr/>
            </p:nvSpPr>
            <p:spPr>
              <a:xfrm flipH="1">
                <a:off x="2931077" y="3548679"/>
                <a:ext cx="3987308" cy="143427"/>
              </a:xfrm>
              <a:prstGeom prst="rightArrow">
                <a:avLst/>
              </a:prstGeom>
              <a:gradFill>
                <a:gsLst>
                  <a:gs pos="0">
                    <a:schemeClr val="bg1">
                      <a:alpha val="0"/>
                    </a:schemeClr>
                  </a:gs>
                  <a:gs pos="57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400" panose="020B0503030303020204" pitchFamily="34" charset="0"/>
                </a:endParaRPr>
              </a:p>
            </p:txBody>
          </p:sp>
          <p:sp>
            <p:nvSpPr>
              <p:cNvPr id="52" name="오른쪽 화살표 50">
                <a:extLst>
                  <a:ext uri="{FF2B5EF4-FFF2-40B4-BE49-F238E27FC236}">
                    <a16:creationId xmlns:a16="http://schemas.microsoft.com/office/drawing/2014/main" id="{9E9B6924-48DD-4F6B-AEB0-3D19CE067700}"/>
                  </a:ext>
                </a:extLst>
              </p:cNvPr>
              <p:cNvSpPr/>
              <p:nvPr/>
            </p:nvSpPr>
            <p:spPr>
              <a:xfrm>
                <a:off x="2931077" y="4411321"/>
                <a:ext cx="3987308" cy="143427"/>
              </a:xfrm>
              <a:prstGeom prst="rightArrow">
                <a:avLst/>
              </a:prstGeom>
              <a:gradFill>
                <a:gsLst>
                  <a:gs pos="0">
                    <a:schemeClr val="bg1">
                      <a:alpha val="0"/>
                    </a:schemeClr>
                  </a:gs>
                  <a:gs pos="57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400" panose="020B0503030303020204" pitchFamily="34" charset="0"/>
                </a:endParaRPr>
              </a:p>
            </p:txBody>
          </p:sp>
          <p:sp>
            <p:nvSpPr>
              <p:cNvPr id="53" name="오른쪽 화살표 51">
                <a:extLst>
                  <a:ext uri="{FF2B5EF4-FFF2-40B4-BE49-F238E27FC236}">
                    <a16:creationId xmlns:a16="http://schemas.microsoft.com/office/drawing/2014/main" id="{958D7DE8-32F1-49A2-9731-E4F168CC4BE5}"/>
                  </a:ext>
                </a:extLst>
              </p:cNvPr>
              <p:cNvSpPr/>
              <p:nvPr/>
            </p:nvSpPr>
            <p:spPr>
              <a:xfrm>
                <a:off x="2931077" y="5308468"/>
                <a:ext cx="3987308" cy="143427"/>
              </a:xfrm>
              <a:prstGeom prst="rightArrow">
                <a:avLst/>
              </a:prstGeom>
              <a:gradFill>
                <a:gsLst>
                  <a:gs pos="0">
                    <a:schemeClr val="bg1">
                      <a:alpha val="0"/>
                    </a:schemeClr>
                  </a:gs>
                  <a:gs pos="57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400" panose="020B0503030303020204" pitchFamily="34" charset="0"/>
                </a:endParaRPr>
              </a:p>
            </p:txBody>
          </p:sp>
        </p:grpSp>
        <p:grpSp>
          <p:nvGrpSpPr>
            <p:cNvPr id="31" name="그룹 30">
              <a:extLst>
                <a:ext uri="{FF2B5EF4-FFF2-40B4-BE49-F238E27FC236}">
                  <a16:creationId xmlns:a16="http://schemas.microsoft.com/office/drawing/2014/main" id="{E57BA5E0-04EA-4258-A4B5-CFD5B1389C2D}"/>
                </a:ext>
              </a:extLst>
            </p:cNvPr>
            <p:cNvGrpSpPr/>
            <p:nvPr/>
          </p:nvGrpSpPr>
          <p:grpSpPr>
            <a:xfrm>
              <a:off x="2098295" y="2165229"/>
              <a:ext cx="5656515" cy="3886245"/>
              <a:chOff x="1112977" y="2152424"/>
              <a:chExt cx="6390894" cy="3765230"/>
            </a:xfrm>
          </p:grpSpPr>
          <p:cxnSp>
            <p:nvCxnSpPr>
              <p:cNvPr id="32" name="직선 연결선 31">
                <a:extLst>
                  <a:ext uri="{FF2B5EF4-FFF2-40B4-BE49-F238E27FC236}">
                    <a16:creationId xmlns:a16="http://schemas.microsoft.com/office/drawing/2014/main" id="{05E6BFC7-D6DA-412E-9375-F31B67EBF88C}"/>
                  </a:ext>
                </a:extLst>
              </p:cNvPr>
              <p:cNvCxnSpPr/>
              <p:nvPr/>
            </p:nvCxnSpPr>
            <p:spPr>
              <a:xfrm>
                <a:off x="1765846" y="2559901"/>
                <a:ext cx="0" cy="3357753"/>
              </a:xfrm>
              <a:prstGeom prst="line">
                <a:avLst/>
              </a:prstGeom>
              <a:ln w="38100">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34" name="직선 연결선 33">
                <a:extLst>
                  <a:ext uri="{FF2B5EF4-FFF2-40B4-BE49-F238E27FC236}">
                    <a16:creationId xmlns:a16="http://schemas.microsoft.com/office/drawing/2014/main" id="{61B7C74F-C90F-4EDB-B9DE-DC2D901E1104}"/>
                  </a:ext>
                </a:extLst>
              </p:cNvPr>
              <p:cNvCxnSpPr/>
              <p:nvPr/>
            </p:nvCxnSpPr>
            <p:spPr>
              <a:xfrm>
                <a:off x="6806406" y="2559901"/>
                <a:ext cx="0" cy="3357753"/>
              </a:xfrm>
              <a:prstGeom prst="line">
                <a:avLst/>
              </a:prstGeom>
              <a:ln w="3810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88375E88-C89F-402C-97D3-04A4B2428774}"/>
                  </a:ext>
                </a:extLst>
              </p:cNvPr>
              <p:cNvSpPr txBox="1"/>
              <p:nvPr/>
            </p:nvSpPr>
            <p:spPr>
              <a:xfrm>
                <a:off x="1112977" y="2152424"/>
                <a:ext cx="1233735" cy="298193"/>
              </a:xfrm>
              <a:prstGeom prst="rect">
                <a:avLst/>
              </a:prstGeom>
              <a:noFill/>
            </p:spPr>
            <p:txBody>
              <a:bodyPr wrap="none" rtlCol="0">
                <a:spAutoFit/>
                <a:scene3d>
                  <a:camera prst="orthographicFront"/>
                  <a:lightRig rig="threePt" dir="t"/>
                </a:scene3d>
                <a:sp3d>
                  <a:bevelT w="0" h="6350"/>
                </a:sp3d>
              </a:bodyPr>
              <a:lstStyle>
                <a:defPPr>
                  <a:defRPr lang="ko-KR"/>
                </a:defPPr>
                <a:lvl1pPr marL="0" marR="0" lvl="0" indent="0" algn="ctr" defTabSz="1139825" eaLnBrk="1" latinLnBrk="0" hangingPunct="1">
                  <a:lnSpc>
                    <a:spcPct val="100000"/>
                  </a:lnSpc>
                  <a:buClrTx/>
                  <a:buSzTx/>
                  <a:buFontTx/>
                  <a:buNone/>
                  <a:tabLst/>
                  <a:defRPr sz="1100" i="0" u="none" strike="noStrike" kern="0" cap="none" spc="0" normalizeH="0" baseline="0">
                    <a:ln>
                      <a:noFill/>
                    </a:ln>
                    <a:solidFill>
                      <a:prstClr val="black"/>
                    </a:solidFill>
                    <a:effectLst/>
                    <a:uLnTx/>
                    <a:uFillTx/>
                    <a:latin typeface="SamsungOne-400" pitchFamily="34" charset="0"/>
                    <a:ea typeface="SamsungOne-400" pitchFamily="34" charset="0"/>
                  </a:defRPr>
                </a:lvl1pPr>
              </a:lstStyle>
              <a:p>
                <a:r>
                  <a:rPr lang="en-US" altLang="ko-KR" sz="1400" dirty="0" err="1"/>
                  <a:t>Trình</a:t>
                </a:r>
                <a:r>
                  <a:rPr lang="en-US" altLang="ko-KR" sz="1400" dirty="0"/>
                  <a:t> </a:t>
                </a:r>
                <a:r>
                  <a:rPr lang="en-US" altLang="ko-KR" sz="1400" dirty="0" err="1"/>
                  <a:t>duyệt</a:t>
                </a:r>
                <a:endParaRPr lang="ko-KR" altLang="en-US" sz="1400" dirty="0"/>
              </a:p>
            </p:txBody>
          </p:sp>
          <p:sp>
            <p:nvSpPr>
              <p:cNvPr id="45" name="TextBox 44">
                <a:extLst>
                  <a:ext uri="{FF2B5EF4-FFF2-40B4-BE49-F238E27FC236}">
                    <a16:creationId xmlns:a16="http://schemas.microsoft.com/office/drawing/2014/main" id="{6C9DBF5E-1DA4-4E44-878A-3D554DBF94C6}"/>
                  </a:ext>
                </a:extLst>
              </p:cNvPr>
              <p:cNvSpPr txBox="1"/>
              <p:nvPr/>
            </p:nvSpPr>
            <p:spPr>
              <a:xfrm>
                <a:off x="6108947" y="2152424"/>
                <a:ext cx="1394924" cy="298193"/>
              </a:xfrm>
              <a:prstGeom prst="rect">
                <a:avLst/>
              </a:prstGeom>
              <a:noFill/>
            </p:spPr>
            <p:txBody>
              <a:bodyPr wrap="none" rtlCol="0">
                <a:spAutoFit/>
                <a:scene3d>
                  <a:camera prst="orthographicFront"/>
                  <a:lightRig rig="threePt" dir="t"/>
                </a:scene3d>
                <a:sp3d>
                  <a:bevelT w="0" h="6350"/>
                </a:sp3d>
              </a:bodyPr>
              <a:lstStyle>
                <a:defPPr>
                  <a:defRPr lang="ko-KR"/>
                </a:defPPr>
                <a:lvl1pPr marL="0" marR="0" lvl="0" indent="0" algn="ctr" defTabSz="1139825" eaLnBrk="1" latinLnBrk="0" hangingPunct="1">
                  <a:lnSpc>
                    <a:spcPct val="100000"/>
                  </a:lnSpc>
                  <a:buClrTx/>
                  <a:buSzTx/>
                  <a:buFontTx/>
                  <a:buNone/>
                  <a:tabLst/>
                  <a:defRPr sz="1100" i="0" u="none" strike="noStrike" kern="0" cap="none" spc="0" normalizeH="0" baseline="0">
                    <a:ln>
                      <a:noFill/>
                    </a:ln>
                    <a:solidFill>
                      <a:prstClr val="black"/>
                    </a:solidFill>
                    <a:effectLst/>
                    <a:uLnTx/>
                    <a:uFillTx/>
                    <a:latin typeface="SamsungOne-400" pitchFamily="34" charset="0"/>
                    <a:ea typeface="SamsungOne-400" pitchFamily="34" charset="0"/>
                  </a:defRPr>
                </a:lvl1pPr>
              </a:lstStyle>
              <a:p>
                <a:r>
                  <a:rPr lang="en-US" altLang="ko-KR" sz="1400" dirty="0" err="1"/>
                  <a:t>Máy</a:t>
                </a:r>
                <a:r>
                  <a:rPr lang="en-US" altLang="ko-KR" sz="1400" dirty="0"/>
                  <a:t> </a:t>
                </a:r>
                <a:r>
                  <a:rPr lang="en-US" altLang="ko-KR" sz="1400" dirty="0" err="1"/>
                  <a:t>chủ</a:t>
                </a:r>
                <a:r>
                  <a:rPr lang="en-US" altLang="ko-KR" sz="1400" dirty="0"/>
                  <a:t> Web</a:t>
                </a:r>
                <a:endParaRPr lang="ko-KR" altLang="en-US" sz="1400" dirty="0"/>
              </a:p>
            </p:txBody>
          </p:sp>
          <p:sp>
            <p:nvSpPr>
              <p:cNvPr id="46" name="TextBox 45">
                <a:extLst>
                  <a:ext uri="{FF2B5EF4-FFF2-40B4-BE49-F238E27FC236}">
                    <a16:creationId xmlns:a16="http://schemas.microsoft.com/office/drawing/2014/main" id="{4B1386A3-BC73-4451-BF1A-71303C0D6A6B}"/>
                  </a:ext>
                </a:extLst>
              </p:cNvPr>
              <p:cNvSpPr txBox="1"/>
              <p:nvPr/>
            </p:nvSpPr>
            <p:spPr>
              <a:xfrm>
                <a:off x="2089882" y="2749302"/>
                <a:ext cx="3468773" cy="715663"/>
              </a:xfrm>
              <a:prstGeom prst="rect">
                <a:avLst/>
              </a:prstGeom>
              <a:noFill/>
            </p:spPr>
            <p:txBody>
              <a:bodyPr wrap="square" rtlCol="0">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HTTP: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Dù</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có WebSocket hay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không</a:t>
                </a:r>
                <a:endPar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Phím</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ma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thuật</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cho</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WebSocket</a:t>
                </a:r>
              </a:p>
            </p:txBody>
          </p:sp>
          <p:sp>
            <p:nvSpPr>
              <p:cNvPr id="47" name="TextBox 46">
                <a:extLst>
                  <a:ext uri="{FF2B5EF4-FFF2-40B4-BE49-F238E27FC236}">
                    <a16:creationId xmlns:a16="http://schemas.microsoft.com/office/drawing/2014/main" id="{7A6D014C-00F9-4DAC-9716-BBEB9DF8AF3A}"/>
                  </a:ext>
                </a:extLst>
              </p:cNvPr>
              <p:cNvSpPr txBox="1"/>
              <p:nvPr/>
            </p:nvSpPr>
            <p:spPr>
              <a:xfrm>
                <a:off x="3326189" y="3541390"/>
                <a:ext cx="3264194" cy="506927"/>
              </a:xfrm>
              <a:prstGeom prst="rect">
                <a:avLst/>
              </a:prstGeom>
              <a:noFill/>
            </p:spPr>
            <p:txBody>
              <a:bodyPr wrap="square" rtlCol="0">
                <a:spAutoFit/>
                <a:scene3d>
                  <a:camera prst="orthographicFront"/>
                  <a:lightRig rig="threePt" dir="t"/>
                </a:scene3d>
                <a:sp3d>
                  <a:bevelT w="0" h="6350"/>
                </a:sp3d>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HTTP: </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Web Socket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sẵn</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sàng</a:t>
                </a:r>
                <a:endPar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endParaRPr>
              </a:p>
            </p:txBody>
          </p:sp>
          <p:sp>
            <p:nvSpPr>
              <p:cNvPr id="48" name="TextBox 47">
                <a:extLst>
                  <a:ext uri="{FF2B5EF4-FFF2-40B4-BE49-F238E27FC236}">
                    <a16:creationId xmlns:a16="http://schemas.microsoft.com/office/drawing/2014/main" id="{6CD5A6D2-6F1A-4679-BD8D-54D3C2EE4B7A}"/>
                  </a:ext>
                </a:extLst>
              </p:cNvPr>
              <p:cNvSpPr txBox="1"/>
              <p:nvPr/>
            </p:nvSpPr>
            <p:spPr>
              <a:xfrm>
                <a:off x="2102053" y="4438454"/>
                <a:ext cx="3468773" cy="506927"/>
              </a:xfrm>
              <a:prstGeom prst="rect">
                <a:avLst/>
              </a:prstGeom>
              <a:noFill/>
            </p:spPr>
            <p:txBody>
              <a:bodyPr wrap="square" rtlCol="0">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Web Socket: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trao</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đổi</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dữ</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liệu</a:t>
                </a:r>
                <a:endPar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0x00 &lt; UTF8 payload &gt; 0xff</a:t>
                </a:r>
              </a:p>
            </p:txBody>
          </p:sp>
          <p:sp>
            <p:nvSpPr>
              <p:cNvPr id="49" name="TextBox 48">
                <a:extLst>
                  <a:ext uri="{FF2B5EF4-FFF2-40B4-BE49-F238E27FC236}">
                    <a16:creationId xmlns:a16="http://schemas.microsoft.com/office/drawing/2014/main" id="{5C3A331B-40AF-4C34-BF36-11B4AF2BA69C}"/>
                  </a:ext>
                </a:extLst>
              </p:cNvPr>
              <p:cNvSpPr txBox="1"/>
              <p:nvPr/>
            </p:nvSpPr>
            <p:spPr>
              <a:xfrm>
                <a:off x="2102053" y="5337781"/>
                <a:ext cx="3468773" cy="506927"/>
              </a:xfrm>
              <a:prstGeom prst="rect">
                <a:avLst/>
              </a:prstGeom>
              <a:noFill/>
            </p:spPr>
            <p:txBody>
              <a:bodyPr wrap="square" rtlCol="0">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Web Socket: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hủy</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kết</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40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nối</a:t>
                </a: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0x00 0xff</a:t>
                </a:r>
              </a:p>
            </p:txBody>
          </p:sp>
        </p:grpSp>
      </p:grpSp>
    </p:spTree>
    <p:extLst>
      <p:ext uri="{BB962C8B-B14F-4D97-AF65-F5344CB8AC3E}">
        <p14:creationId xmlns:p14="http://schemas.microsoft.com/office/powerpoint/2010/main" val="4170083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WebSocket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2" name="직사각형 11">
            <a:extLst>
              <a:ext uri="{FF2B5EF4-FFF2-40B4-BE49-F238E27FC236}">
                <a16:creationId xmlns:a16="http://schemas.microsoft.com/office/drawing/2014/main" id="{6511C1D3-22E3-4BE5-9645-451D69DA826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da-DK"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 dạng thông điệp WebSocket</a:t>
            </a:r>
          </a:p>
        </p:txBody>
      </p:sp>
      <p:pic>
        <p:nvPicPr>
          <p:cNvPr id="20" name="_x63024792" descr="EMB00000fb015a7">
            <a:extLst>
              <a:ext uri="{FF2B5EF4-FFF2-40B4-BE49-F238E27FC236}">
                <a16:creationId xmlns:a16="http://schemas.microsoft.com/office/drawing/2014/main" id="{DA03DDCA-DB4A-45D8-86F4-21D4F83D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84" t="49342" r="45874" b="11000"/>
          <a:stretch>
            <a:fillRect/>
          </a:stretch>
        </p:blipFill>
        <p:spPr bwMode="auto">
          <a:xfrm>
            <a:off x="1449490" y="2641271"/>
            <a:ext cx="7003846" cy="367687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BCB3E27-7CD3-4919-BDD6-CDBF00D55467}"/>
              </a:ext>
            </a:extLst>
          </p:cNvPr>
          <p:cNvSpPr/>
          <p:nvPr/>
        </p:nvSpPr>
        <p:spPr>
          <a:xfrm>
            <a:off x="2441643" y="2947481"/>
            <a:ext cx="797668" cy="129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D878ACB3-FEB8-42D6-B20B-6467DE36B196}"/>
              </a:ext>
            </a:extLst>
          </p:cNvPr>
          <p:cNvSpPr/>
          <p:nvPr/>
        </p:nvSpPr>
        <p:spPr>
          <a:xfrm>
            <a:off x="3239311" y="2947481"/>
            <a:ext cx="214008" cy="1293779"/>
          </a:xfrm>
          <a:prstGeom prst="rect">
            <a:avLst/>
          </a:prstGeom>
          <a:noFill/>
          <a:ln w="28575">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41D8F5E3-9508-4596-AE38-AD59D699BBA1}"/>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frame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tại</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Mặt nạ: Nếu giá trị của trường tương ứng là 1, trường tải dữ liệu sẽ được XOR thành trường khóa mặt nạ.</a:t>
            </a:r>
          </a:p>
        </p:txBody>
      </p:sp>
    </p:spTree>
    <p:extLst>
      <p:ext uri="{BB962C8B-B14F-4D97-AF65-F5344CB8AC3E}">
        <p14:creationId xmlns:p14="http://schemas.microsoft.com/office/powerpoint/2010/main" val="35237069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WebSocket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pic>
        <p:nvPicPr>
          <p:cNvPr id="20" name="_x63024792" descr="EMB00000fb015a7">
            <a:extLst>
              <a:ext uri="{FF2B5EF4-FFF2-40B4-BE49-F238E27FC236}">
                <a16:creationId xmlns:a16="http://schemas.microsoft.com/office/drawing/2014/main" id="{DA03DDCA-DB4A-45D8-86F4-21D4F83D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84" t="49342" r="45874" b="11000"/>
          <a:stretch>
            <a:fillRect/>
          </a:stretch>
        </p:blipFill>
        <p:spPr bwMode="auto">
          <a:xfrm>
            <a:off x="1449490" y="2261067"/>
            <a:ext cx="7003846" cy="367687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BCB3E27-7CD3-4919-BDD6-CDBF00D55467}"/>
              </a:ext>
            </a:extLst>
          </p:cNvPr>
          <p:cNvSpPr/>
          <p:nvPr/>
        </p:nvSpPr>
        <p:spPr>
          <a:xfrm>
            <a:off x="1595336" y="3839479"/>
            <a:ext cx="6527259" cy="374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D878ACB3-FEB8-42D6-B20B-6467DE36B196}"/>
              </a:ext>
            </a:extLst>
          </p:cNvPr>
          <p:cNvSpPr/>
          <p:nvPr/>
        </p:nvSpPr>
        <p:spPr>
          <a:xfrm>
            <a:off x="1595337" y="4991259"/>
            <a:ext cx="6527258" cy="760640"/>
          </a:xfrm>
          <a:prstGeom prst="rect">
            <a:avLst/>
          </a:prstGeom>
          <a:noFill/>
          <a:ln w="28575">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47FC65C-25FF-4CB2-8854-CEAFE6523582}"/>
              </a:ext>
            </a:extLst>
          </p:cNvPr>
          <p:cNvSpPr/>
          <p:nvPr/>
        </p:nvSpPr>
        <p:spPr>
          <a:xfrm>
            <a:off x="580388" y="1521738"/>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Tải dữ liệu: Trường giá trị dữ liệu</a:t>
            </a:r>
          </a:p>
        </p:txBody>
      </p:sp>
    </p:spTree>
    <p:extLst>
      <p:ext uri="{BB962C8B-B14F-4D97-AF65-F5344CB8AC3E}">
        <p14:creationId xmlns:p14="http://schemas.microsoft.com/office/powerpoint/2010/main" val="35707888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Lập trình </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Socket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err="1">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3.</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3.1. Socket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3.2. </a:t>
            </a:r>
            <a:r>
              <a:rPr lang="vi-VN" altLang="ko-KR" dirty="0">
                <a:solidFill>
                  <a:schemeClr val="bg1">
                    <a:lumMod val="65000"/>
                  </a:schemeClr>
                </a:solidFill>
                <a:latin typeface="SamsungOne-400" panose="020B0503030303020204" pitchFamily="34" charset="0"/>
                <a:ea typeface="SamsungOne-400" panose="020B0503030303020204" pitchFamily="34" charset="0"/>
              </a:rPr>
              <a:t>Lập trình </a:t>
            </a:r>
            <a:r>
              <a:rPr lang="en-US" altLang="ko-KR" dirty="0">
                <a:solidFill>
                  <a:schemeClr val="bg1">
                    <a:lumMod val="65000"/>
                  </a:schemeClr>
                </a:solidFill>
                <a:latin typeface="SamsungOne-400" panose="020B0503030303020204" pitchFamily="34" charset="0"/>
                <a:ea typeface="SamsungOne-400" panose="020B0503030303020204" pitchFamily="34" charset="0"/>
              </a:rPr>
              <a:t>TCP/IP Socket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3.3. </a:t>
            </a:r>
            <a:r>
              <a:rPr lang="vi-VN" altLang="ko-KR" dirty="0">
                <a:solidFill>
                  <a:schemeClr val="bg1">
                    <a:lumMod val="65000"/>
                  </a:schemeClr>
                </a:solidFill>
                <a:latin typeface="SamsungOne-400" panose="020B0503030303020204" pitchFamily="34" charset="0"/>
                <a:ea typeface="SamsungOne-400" panose="020B0503030303020204" pitchFamily="34" charset="0"/>
              </a:rPr>
              <a:t>Lập trình </a:t>
            </a:r>
            <a:r>
              <a:rPr lang="en-US" altLang="ko-KR" dirty="0">
                <a:solidFill>
                  <a:schemeClr val="bg1">
                    <a:lumMod val="65000"/>
                  </a:schemeClr>
                </a:solidFill>
                <a:latin typeface="SamsungOne-400" panose="020B0503030303020204" pitchFamily="34" charset="0"/>
                <a:ea typeface="SamsungOne-400" panose="020B0503030303020204" pitchFamily="34" charset="0"/>
              </a:rPr>
              <a:t>UDP Socket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3.4. </a:t>
            </a:r>
            <a:r>
              <a:rPr lang="vi-VN" altLang="ko-KR" dirty="0">
                <a:solidFill>
                  <a:schemeClr val="bg1">
                    <a:lumMod val="65000"/>
                  </a:schemeClr>
                </a:solidFill>
                <a:latin typeface="SamsungOne-400" panose="020B0503030303020204" pitchFamily="34" charset="0"/>
                <a:ea typeface="SamsungOne-400" panose="020B0503030303020204" pitchFamily="34" charset="0"/>
              </a:rPr>
              <a:t>Lập trình đa hướng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05321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Bộ</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lặp</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và</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Cầu</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nối</a:t>
            </a:r>
            <a:endPar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bị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116477AB-E0D2-45DE-8B63-59D9AEAA2EB5}"/>
              </a:ext>
            </a:extLst>
          </p:cNvPr>
          <p:cNvSpPr/>
          <p:nvPr/>
        </p:nvSpPr>
        <p:spPr>
          <a:xfrm>
            <a:off x="712182" y="2393948"/>
            <a:ext cx="8487381" cy="1956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lặp</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lặp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hiệu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yếu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trong quá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hiệu</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Cầu nối tìm kiếm địa chỉ của một khung (frame) lưu thông trong mạng, chấp nhận frame nếu đó là frame của một địa chỉ trong cùng một mạng LAN, và gửi nó đến mạng LAN phù hợp thông qua cầu nối nếu cần gửi đến một mạng LAN đã kết nối.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lượng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8">
            <a:extLst>
              <a:ext uri="{FF2B5EF4-FFF2-40B4-BE49-F238E27FC236}">
                <a16:creationId xmlns:a16="http://schemas.microsoft.com/office/drawing/2014/main" id="{919A9B23-77A0-4F78-84B7-837E50DB8AE9}"/>
              </a:ext>
            </a:extLst>
          </p:cNvPr>
          <p:cNvSpPr/>
          <p:nvPr/>
        </p:nvSpPr>
        <p:spPr>
          <a:xfrm>
            <a:off x="580388" y="1944537"/>
            <a:ext cx="8619175"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Bộ lặp là một thiết bị mở rộng khoảng cách truyền dữ liệu của một mạng, và cầu nối là một thiết bị giúp kết </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nối hai hoặc nhiều mạng LAN với nhau để tạo thành một mạng.</a:t>
            </a:r>
          </a:p>
        </p:txBody>
      </p:sp>
    </p:spTree>
    <p:extLst>
      <p:ext uri="{BB962C8B-B14F-4D97-AF65-F5344CB8AC3E}">
        <p14:creationId xmlns:p14="http://schemas.microsoft.com/office/powerpoint/2010/main" val="8866700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Lập trình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Socket</a:t>
            </a:r>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là gì</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a:t>
            </a: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944537"/>
            <a:ext cx="8619175"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Lập trình ổ cắm là một điểm cuối của liên kết giao tiếp hai chiều giữa hai chương trình chạy trên (một nút trong) mạng máy tính. Một socket (máy chủ) lắng nghe trên một cổng và địa chỉ IP cụ thể, trong khi một ổ cắm khác (máy khách) kết nối với máy chủ lắng nghe để đạt được giao tiếp.</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The </a:t>
            </a:r>
            <a:r>
              <a:rPr lang="vi-VN" altLang="ko-KR" sz="1400" dirty="0">
                <a:solidFill>
                  <a:schemeClr val="tx1"/>
                </a:solidFill>
                <a:latin typeface="SamsungOne-400" panose="020B0503030303020204" pitchFamily="34" charset="0"/>
                <a:ea typeface="SamsungOne-400" panose="020B0503030303020204" pitchFamily="34" charset="0"/>
              </a:rPr>
              <a:t>cách socket gửi dữ liệu được kiểm soát bởi hai thuộc tính</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6" name="직사각형 5">
            <a:extLst>
              <a:ext uri="{FF2B5EF4-FFF2-40B4-BE49-F238E27FC236}">
                <a16:creationId xmlns:a16="http://schemas.microsoft.com/office/drawing/2014/main" id="{FA2DD6D0-AC0E-407F-8C41-4D384727F2C3}"/>
              </a:ext>
            </a:extLst>
          </p:cNvPr>
          <p:cNvSpPr/>
          <p:nvPr/>
        </p:nvSpPr>
        <p:spPr>
          <a:xfrm>
            <a:off x="712182" y="3019159"/>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SzPct val="120000"/>
              <a:buFont typeface="SamsungOne 400" panose="020B0503030303020204" pitchFamily="34" charset="0"/>
              <a:buChar char="‣"/>
              <a:defRP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họ địa chỉ, xác định giao thức lớp mạng được sử dụng; và</a:t>
            </a:r>
          </a:p>
          <a:p>
            <a:pPr marL="182563" indent="-182563">
              <a:spcAft>
                <a:spcPts val="800"/>
              </a:spcAft>
              <a:buClr>
                <a:srgbClr val="193EB0"/>
              </a:buClr>
              <a:buSzPct val="120000"/>
              <a:buFont typeface="SamsungOne 400" panose="020B0503030303020204" pitchFamily="34" charset="0"/>
              <a:buChar char="‣"/>
              <a:defRP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Loại socket xác định giao thức lớp vận chuyển được sử dụng.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0917696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Các loại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Socket</a:t>
            </a: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828526"/>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Tùy thuộc vào giao thức tầng vận chuyển được sử dụng, ổ cắm có thể là SOCK_DGRAM hoặc SOCK_STREAM.</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6" name="직사각형 5">
            <a:extLst>
              <a:ext uri="{FF2B5EF4-FFF2-40B4-BE49-F238E27FC236}">
                <a16:creationId xmlns:a16="http://schemas.microsoft.com/office/drawing/2014/main" id="{34C1D27F-8775-4BB4-BB6C-DAB0A506A838}"/>
              </a:ext>
            </a:extLst>
          </p:cNvPr>
          <p:cNvSpPr/>
          <p:nvPr/>
        </p:nvSpPr>
        <p:spPr>
          <a:xfrm>
            <a:off x="712182" y="2259413"/>
            <a:ext cx="8487381" cy="1971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400" b="1" dirty="0">
                <a:solidFill>
                  <a:srgbClr val="34339A"/>
                </a:solidFill>
                <a:latin typeface="SamsungOne-400" panose="020B0503030303020204" pitchFamily="34" charset="0"/>
                <a:ea typeface="SamsungOne-400" panose="020B0503030303020204" pitchFamily="34" charset="0"/>
              </a:rPr>
              <a:t>SOCK_DGRAM </a:t>
            </a:r>
            <a:r>
              <a:rPr lang="vi-VN" altLang="ko-KR" sz="1400" dirty="0">
                <a:solidFill>
                  <a:schemeClr val="tx1"/>
                </a:solidFill>
                <a:latin typeface="SamsungOne-400" panose="020B0503030303020204" pitchFamily="34" charset="0"/>
                <a:ea typeface="SamsungOne-400" panose="020B0503030303020204" pitchFamily="34" charset="0"/>
              </a:rPr>
              <a:t>để </a:t>
            </a:r>
            <a:r>
              <a:rPr lang="vi-VN" altLang="ko-KR" sz="1400" b="1" dirty="0">
                <a:solidFill>
                  <a:schemeClr val="tx1"/>
                </a:solidFill>
                <a:latin typeface="SamsungOne-400" panose="020B0503030303020204" pitchFamily="34" charset="0"/>
                <a:ea typeface="SamsungOne-400" panose="020B0503030303020204" pitchFamily="34" charset="0"/>
              </a:rPr>
              <a:t>vận chuyển gói dữ liệu hướng thông báo</a:t>
            </a:r>
            <a:r>
              <a:rPr lang="vi-VN" altLang="ko-KR" sz="1400" dirty="0">
                <a:solidFill>
                  <a:schemeClr val="tx1"/>
                </a:solidFill>
                <a:latin typeface="SamsungOne-400" panose="020B0503030303020204" pitchFamily="34" charset="0"/>
                <a:ea typeface="SamsungOne-400" panose="020B0503030303020204" pitchFamily="34" charset="0"/>
              </a:rPr>
              <a:t>: Các ổ cắm này thường được liên kết với Giao thức gói dữ liệu người dùng (UDP) cung cấp việc gửi các thông báo riêng lẻ không đáng tin cậy. Ổ cắm datagram thường được sử dụng khi thứ tự của các thông báo không quan trọng, chẳng hạn như khi gửi cùng một dữ liệu tới nhiều máy khách.</a:t>
            </a:r>
            <a:endParaRPr lang="en-US" altLang="ko-KR" sz="1400" dirty="0">
              <a:solidFill>
                <a:schemeClr val="tx1"/>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400" dirty="0">
                <a:solidFill>
                  <a:srgbClr val="34339A"/>
                </a:solidFill>
                <a:latin typeface="SamsungOne-400" panose="020B0503030303020204" pitchFamily="34" charset="0"/>
                <a:ea typeface="SamsungOne-400" panose="020B0503030303020204" pitchFamily="34" charset="0"/>
              </a:rPr>
              <a:t>SOCK_STREAM </a:t>
            </a:r>
            <a:r>
              <a:rPr lang="vi-VN" altLang="ko-KR" sz="1400" dirty="0">
                <a:solidFill>
                  <a:schemeClr val="tx1"/>
                </a:solidFill>
                <a:latin typeface="SamsungOne-400" panose="020B0503030303020204" pitchFamily="34" charset="0"/>
                <a:ea typeface="SamsungOne-400" panose="020B0503030303020204" pitchFamily="34" charset="0"/>
              </a:rPr>
              <a:t>dành cho </a:t>
            </a:r>
            <a:r>
              <a:rPr lang="vi-VN" altLang="ko-KR" sz="1400" b="1" dirty="0">
                <a:solidFill>
                  <a:schemeClr val="tx1"/>
                </a:solidFill>
                <a:latin typeface="SamsungOne-400" panose="020B0503030303020204" pitchFamily="34" charset="0"/>
                <a:ea typeface="SamsungOne-400" panose="020B0503030303020204" pitchFamily="34" charset="0"/>
              </a:rPr>
              <a:t>truyền tải theo hướng luồng </a:t>
            </a:r>
            <a:r>
              <a:rPr lang="vi-VN" altLang="ko-KR" sz="1400" dirty="0">
                <a:solidFill>
                  <a:schemeClr val="tx1"/>
                </a:solidFill>
                <a:latin typeface="SamsungOne-400" panose="020B0503030303020204" pitchFamily="34" charset="0"/>
                <a:ea typeface="SamsungOne-400" panose="020B0503030303020204" pitchFamily="34" charset="0"/>
              </a:rPr>
              <a:t>thường được liên kết với Giao thức điều khiển truyền dẫn (TCP): TCP cung cấp khả năng phân phối byte đáng tin cậy và có trật tự giữa hai máy chủ, với việc xử lý và kiểm soát lỗi, giúp ích cho việc triển khai các ứng dụng liên quan đến việc truyền một lượng lớn dữ liệu .</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8109098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Mô-đun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Socket</a:t>
            </a: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socket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cần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vi-VN" altLang="ko-KR" sz="1400" dirty="0">
                <a:solidFill>
                  <a:schemeClr val="tx1"/>
                </a:solidFill>
                <a:latin typeface="SamsungOne-400" panose="020B0503030303020204" pitchFamily="34" charset="0"/>
                <a:ea typeface="SamsungOne-400" panose="020B0503030303020204" pitchFamily="34" charset="0"/>
              </a:rPr>
              <a:t> socket</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 name="직사각형 1">
            <a:extLst>
              <a:ext uri="{FF2B5EF4-FFF2-40B4-BE49-F238E27FC236}">
                <a16:creationId xmlns:a16="http://schemas.microsoft.com/office/drawing/2014/main" id="{5663C987-B385-4276-A7E3-BDFEEC2F0ECA}"/>
              </a:ext>
            </a:extLst>
          </p:cNvPr>
          <p:cNvSpPr/>
          <p:nvPr/>
        </p:nvSpPr>
        <p:spPr>
          <a:xfrm>
            <a:off x="3606800" y="2392535"/>
            <a:ext cx="2114550" cy="438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SamsungOne-700" panose="020B0803030303020204" pitchFamily="34" charset="0"/>
                <a:ea typeface="SamsungOne-700" panose="020B0803030303020204" pitchFamily="34" charset="0"/>
              </a:rPr>
              <a:t>Socket</a:t>
            </a:r>
            <a:r>
              <a:rPr lang="vi-VN" altLang="ko-KR" sz="1600" dirty="0">
                <a:solidFill>
                  <a:schemeClr val="tx1"/>
                </a:solidFill>
                <a:latin typeface="SamsungOne-700" panose="020B0803030303020204" pitchFamily="34" charset="0"/>
                <a:ea typeface="SamsungOne-700" panose="020B0803030303020204" pitchFamily="34" charset="0"/>
              </a:rPr>
              <a:t> đầu vào</a:t>
            </a:r>
            <a:endParaRPr lang="ko-KR" altLang="en-US" sz="1600" dirty="0">
              <a:solidFill>
                <a:schemeClr val="tx1"/>
              </a:solidFill>
              <a:latin typeface="SamsungOne-700" panose="020B0803030303020204" pitchFamily="34" charset="0"/>
            </a:endParaRPr>
          </a:p>
        </p:txBody>
      </p:sp>
      <p:sp>
        <p:nvSpPr>
          <p:cNvPr id="7" name="직사각형 6">
            <a:extLst>
              <a:ext uri="{FF2B5EF4-FFF2-40B4-BE49-F238E27FC236}">
                <a16:creationId xmlns:a16="http://schemas.microsoft.com/office/drawing/2014/main" id="{478BD95B-38CA-4555-8F8E-46E897BB5A56}"/>
              </a:ext>
            </a:extLst>
          </p:cNvPr>
          <p:cNvSpPr/>
          <p:nvPr/>
        </p:nvSpPr>
        <p:spPr>
          <a:xfrm>
            <a:off x="712182" y="2923912"/>
            <a:ext cx="8487381" cy="2453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Cách chính để sử dụng mô-đun socket là thông qua hàm sockets() trả về một đối tượng socket m với các phương thức để thực hiện các lệnh gọi socket hệ thống khác nhau. Socket Python hỗ trợ một số họ địa chỉ theo giao thức lớp mạng.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AF_INET: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đây là loại phổ biến nhất và sử dụng IPv4 để đánh địa chỉ mạng. Hầu hết các mạng internet hiện được thực hiện bằng IPv4</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AF_INET6: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đây là thế hệ tiếp theo của giao thức internet sử dụng IPv6 và cung cấp một số tính năng không có sẵn trong IPv4.</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AF_UNIX: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đây là họ địa chỉ cho Unix Domain Sockets (UDS), một giao thức liên lạc giữa các quá trình có sẵn trên các hệ thống tuân thủ POSIX. Việc triển khai này cho phép truyền dữ liệu giữa các quy trình trên một hệ điều hành mà không cần thông qua mạng.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235521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dịch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vụ</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liên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quan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đến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mạng</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chức năng và phương thức của ổ cắm cung cấp quyền truy cập vào các tác vụ liên quan đến mạng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56EBC997-6711-431C-8801-F23CE046F480}"/>
              </a:ext>
            </a:extLst>
          </p:cNvPr>
          <p:cNvSpPr/>
          <p:nvPr/>
        </p:nvSpPr>
        <p:spPr>
          <a:xfrm>
            <a:off x="712182" y="217487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solidFill>
                <a:latin typeface="SamsungOne-400" panose="020B0503030303020204" pitchFamily="34" charset="0"/>
                <a:ea typeface="SamsungOne-400" panose="020B0503030303020204" pitchFamily="34" charset="0"/>
              </a:rPr>
              <a:t>gethostname</a:t>
            </a:r>
            <a:r>
              <a:rPr lang="en-US" altLang="ko-KR" sz="1300" b="1" dirty="0">
                <a:solidFill>
                  <a:schemeClr val="tx1"/>
                </a:solidFill>
                <a:latin typeface="SamsungOne-400" panose="020B0503030303020204" pitchFamily="34" charset="0"/>
                <a:ea typeface="SamsungOne-400" panose="020B0503030303020204" pitchFamily="34" charset="0"/>
              </a:rPr>
              <a:t>() : </a:t>
            </a:r>
            <a:r>
              <a:rPr lang="en-US" altLang="ko-KR" sz="1300" dirty="0" err="1">
                <a:solidFill>
                  <a:schemeClr val="tx1"/>
                </a:solidFill>
                <a:latin typeface="SamsungOne-400" panose="020B0503030303020204" pitchFamily="34" charset="0"/>
                <a:ea typeface="SamsungOne-400" panose="020B0503030303020204" pitchFamily="34" charset="0"/>
              </a:rPr>
              <a:t>để</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lấy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tên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chính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thức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của</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máy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chủ</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hiện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tại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02F886C0-17A2-4A31-BDC5-5C92DE9B2DE8}"/>
              </a:ext>
            </a:extLst>
          </p:cNvPr>
          <p:cNvGrpSpPr/>
          <p:nvPr/>
        </p:nvGrpSpPr>
        <p:grpSpPr>
          <a:xfrm>
            <a:off x="720120" y="2539395"/>
            <a:ext cx="6845300" cy="1606124"/>
            <a:chOff x="720120" y="2550555"/>
            <a:chExt cx="7487860" cy="1756890"/>
          </a:xfrm>
        </p:grpSpPr>
        <p:pic>
          <p:nvPicPr>
            <p:cNvPr id="11" name="그림 10">
              <a:extLst>
                <a:ext uri="{FF2B5EF4-FFF2-40B4-BE49-F238E27FC236}">
                  <a16:creationId xmlns:a16="http://schemas.microsoft.com/office/drawing/2014/main" id="{7DBF354F-0E3A-4A18-B02E-95A17BAD1CAB}"/>
                </a:ext>
              </a:extLst>
            </p:cNvPr>
            <p:cNvPicPr>
              <a:picLocks noChangeAspect="1"/>
            </p:cNvPicPr>
            <p:nvPr/>
          </p:nvPicPr>
          <p:blipFill>
            <a:blip r:embed="rId4"/>
            <a:stretch>
              <a:fillRect/>
            </a:stretch>
          </p:blipFill>
          <p:spPr>
            <a:xfrm>
              <a:off x="720120" y="2550555"/>
              <a:ext cx="7487860" cy="1756890"/>
            </a:xfrm>
            <a:prstGeom prst="rect">
              <a:avLst/>
            </a:prstGeom>
            <a:ln>
              <a:solidFill>
                <a:schemeClr val="tx1">
                  <a:lumMod val="50000"/>
                  <a:lumOff val="50000"/>
                </a:schemeClr>
              </a:solidFill>
            </a:ln>
          </p:spPr>
        </p:pic>
        <p:sp>
          <p:nvSpPr>
            <p:cNvPr id="12" name="직사각형 11">
              <a:extLst>
                <a:ext uri="{FF2B5EF4-FFF2-40B4-BE49-F238E27FC236}">
                  <a16:creationId xmlns:a16="http://schemas.microsoft.com/office/drawing/2014/main" id="{CDBB19A9-CF64-46AA-9782-2F556C3B96DA}"/>
                </a:ext>
              </a:extLst>
            </p:cNvPr>
            <p:cNvSpPr/>
            <p:nvPr/>
          </p:nvSpPr>
          <p:spPr>
            <a:xfrm>
              <a:off x="1059017" y="3349640"/>
              <a:ext cx="2931958" cy="498460"/>
            </a:xfrm>
            <a:prstGeom prst="rect">
              <a:avLst/>
            </a:prstGeom>
            <a:noFill/>
            <a:ln w="28575">
              <a:solidFill>
                <a:srgbClr val="D295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3" name="직사각형 12">
            <a:extLst>
              <a:ext uri="{FF2B5EF4-FFF2-40B4-BE49-F238E27FC236}">
                <a16:creationId xmlns:a16="http://schemas.microsoft.com/office/drawing/2014/main" id="{7E5EA6B2-95C4-4A07-9EF7-D66016FB1234}"/>
              </a:ext>
            </a:extLst>
          </p:cNvPr>
          <p:cNvSpPr/>
          <p:nvPr/>
        </p:nvSpPr>
        <p:spPr>
          <a:xfrm>
            <a:off x="712182" y="4407267"/>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solidFill>
                <a:latin typeface="SamsungOne-400" panose="020B0503030303020204" pitchFamily="34" charset="0"/>
                <a:ea typeface="SamsungOne-400" panose="020B0503030303020204" pitchFamily="34" charset="0"/>
              </a:rPr>
              <a:t>gethostbyname</a:t>
            </a:r>
            <a:r>
              <a:rPr lang="en-US" altLang="ko-KR" sz="1300" b="1" dirty="0">
                <a:solidFill>
                  <a:schemeClr val="tx1"/>
                </a:solidFill>
                <a:latin typeface="SamsungOne-400" panose="020B0503030303020204" pitchFamily="34" charset="0"/>
                <a:ea typeface="SamsungOne-400" panose="020B0503030303020204" pitchFamily="34" charset="0"/>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DNS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4" name="그림 13">
            <a:extLst>
              <a:ext uri="{FF2B5EF4-FFF2-40B4-BE49-F238E27FC236}">
                <a16:creationId xmlns:a16="http://schemas.microsoft.com/office/drawing/2014/main" id="{9D60855F-01AA-4042-99F1-54D2DC40C098}"/>
              </a:ext>
            </a:extLst>
          </p:cNvPr>
          <p:cNvPicPr>
            <a:picLocks noChangeAspect="1"/>
          </p:cNvPicPr>
          <p:nvPr/>
        </p:nvPicPr>
        <p:blipFill>
          <a:blip r:embed="rId5"/>
          <a:stretch>
            <a:fillRect/>
          </a:stretch>
        </p:blipFill>
        <p:spPr>
          <a:xfrm>
            <a:off x="720120" y="4946256"/>
            <a:ext cx="4356705" cy="638586"/>
          </a:xfrm>
          <a:prstGeom prst="rect">
            <a:avLst/>
          </a:prstGeom>
        </p:spPr>
      </p:pic>
      <p:sp>
        <p:nvSpPr>
          <p:cNvPr id="15" name="직사각형 14">
            <a:extLst>
              <a:ext uri="{FF2B5EF4-FFF2-40B4-BE49-F238E27FC236}">
                <a16:creationId xmlns:a16="http://schemas.microsoft.com/office/drawing/2014/main" id="{A80CE8F6-85DA-46C8-8458-E718BAAF5022}"/>
              </a:ext>
            </a:extLst>
          </p:cNvPr>
          <p:cNvSpPr/>
          <p:nvPr/>
        </p:nvSpPr>
        <p:spPr>
          <a:xfrm>
            <a:off x="1659092" y="4946256"/>
            <a:ext cx="3292320" cy="244869"/>
          </a:xfrm>
          <a:prstGeom prst="rect">
            <a:avLst/>
          </a:prstGeom>
          <a:noFill/>
          <a:ln w="28575">
            <a:solidFill>
              <a:srgbClr val="D295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25182939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chức năng và phương thức của ổ cắm cung cấp quyền truy cập vào các tác vụ liên quan đến mạng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56EBC997-6711-431C-8801-F23CE046F480}"/>
              </a:ext>
            </a:extLst>
          </p:cNvPr>
          <p:cNvSpPr/>
          <p:nvPr/>
        </p:nvSpPr>
        <p:spPr>
          <a:xfrm>
            <a:off x="712182" y="1751161"/>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solidFill>
                <a:latin typeface="SamsungOne-400" panose="020B0503030303020204" pitchFamily="34" charset="0"/>
                <a:ea typeface="SamsungOne-400" panose="020B0503030303020204" pitchFamily="34" charset="0"/>
              </a:rPr>
              <a:t>gethostbyname_ex</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3" name="그림 12">
            <a:extLst>
              <a:ext uri="{FF2B5EF4-FFF2-40B4-BE49-F238E27FC236}">
                <a16:creationId xmlns:a16="http://schemas.microsoft.com/office/drawing/2014/main" id="{5BDA9A7B-514E-43FB-9AF6-A55B97DEC23C}"/>
              </a:ext>
            </a:extLst>
          </p:cNvPr>
          <p:cNvPicPr>
            <a:picLocks noChangeAspect="1"/>
          </p:cNvPicPr>
          <p:nvPr/>
        </p:nvPicPr>
        <p:blipFill>
          <a:blip r:embed="rId4"/>
          <a:stretch>
            <a:fillRect/>
          </a:stretch>
        </p:blipFill>
        <p:spPr>
          <a:xfrm>
            <a:off x="712182" y="2111480"/>
            <a:ext cx="6702388" cy="1589475"/>
          </a:xfrm>
          <a:prstGeom prst="rect">
            <a:avLst/>
          </a:prstGeom>
        </p:spPr>
      </p:pic>
      <p:sp>
        <p:nvSpPr>
          <p:cNvPr id="12" name="직사각형 11">
            <a:extLst>
              <a:ext uri="{FF2B5EF4-FFF2-40B4-BE49-F238E27FC236}">
                <a16:creationId xmlns:a16="http://schemas.microsoft.com/office/drawing/2014/main" id="{CDBB19A9-CF64-46AA-9782-2F556C3B96DA}"/>
              </a:ext>
            </a:extLst>
          </p:cNvPr>
          <p:cNvSpPr/>
          <p:nvPr/>
        </p:nvSpPr>
        <p:spPr>
          <a:xfrm>
            <a:off x="3662120" y="2108039"/>
            <a:ext cx="3752450" cy="238552"/>
          </a:xfrm>
          <a:prstGeom prst="rect">
            <a:avLst/>
          </a:prstGeom>
          <a:noFill/>
          <a:ln w="28575">
            <a:solidFill>
              <a:srgbClr val="D295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직사각형 13">
            <a:extLst>
              <a:ext uri="{FF2B5EF4-FFF2-40B4-BE49-F238E27FC236}">
                <a16:creationId xmlns:a16="http://schemas.microsoft.com/office/drawing/2014/main" id="{86A46780-7EFF-4E78-B098-64338EC94F43}"/>
              </a:ext>
            </a:extLst>
          </p:cNvPr>
          <p:cNvSpPr/>
          <p:nvPr/>
        </p:nvSpPr>
        <p:spPr>
          <a:xfrm>
            <a:off x="712182" y="3875736"/>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solidFill>
                <a:latin typeface="SamsungOne-400" panose="020B0503030303020204" pitchFamily="34" charset="0"/>
                <a:ea typeface="SamsungOne-400" panose="020B0503030303020204" pitchFamily="34" charset="0"/>
              </a:rPr>
              <a:t>gethostbyaddr</a:t>
            </a:r>
            <a:r>
              <a:rPr lang="en-US" altLang="ko-KR" sz="1300" b="1" dirty="0">
                <a:solidFill>
                  <a:schemeClr val="tx1"/>
                </a:solidFill>
                <a:latin typeface="SamsungOne-400" panose="020B0503030303020204" pitchFamily="34" charset="0"/>
                <a:ea typeface="SamsungOne-400" panose="020B0503030303020204" pitchFamily="34" charset="0"/>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thực hiện tra cứu ngược tên miền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5" name="그림 14">
            <a:extLst>
              <a:ext uri="{FF2B5EF4-FFF2-40B4-BE49-F238E27FC236}">
                <a16:creationId xmlns:a16="http://schemas.microsoft.com/office/drawing/2014/main" id="{92136285-683A-4E64-9768-5C552629FEB8}"/>
              </a:ext>
            </a:extLst>
          </p:cNvPr>
          <p:cNvPicPr>
            <a:picLocks noChangeAspect="1"/>
          </p:cNvPicPr>
          <p:nvPr/>
        </p:nvPicPr>
        <p:blipFill>
          <a:blip r:embed="rId5"/>
          <a:stretch>
            <a:fillRect/>
          </a:stretch>
        </p:blipFill>
        <p:spPr>
          <a:xfrm>
            <a:off x="703263" y="4229975"/>
            <a:ext cx="5335587" cy="650681"/>
          </a:xfrm>
          <a:prstGeom prst="rect">
            <a:avLst/>
          </a:prstGeom>
        </p:spPr>
      </p:pic>
      <p:sp>
        <p:nvSpPr>
          <p:cNvPr id="16" name="직사각형 15">
            <a:extLst>
              <a:ext uri="{FF2B5EF4-FFF2-40B4-BE49-F238E27FC236}">
                <a16:creationId xmlns:a16="http://schemas.microsoft.com/office/drawing/2014/main" id="{8FA2B50B-2040-4EDB-BE9E-79D834198535}"/>
              </a:ext>
            </a:extLst>
          </p:cNvPr>
          <p:cNvSpPr/>
          <p:nvPr/>
        </p:nvSpPr>
        <p:spPr>
          <a:xfrm>
            <a:off x="1061795" y="4219576"/>
            <a:ext cx="3824530" cy="223838"/>
          </a:xfrm>
          <a:prstGeom prst="rect">
            <a:avLst/>
          </a:prstGeom>
          <a:noFill/>
          <a:ln w="28575">
            <a:solidFill>
              <a:srgbClr val="D295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37037885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chức năng và phương thức của ổ cắm cung cấp quyền truy cập vào các tác vụ liên quan đến mạng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56EBC997-6711-431C-8801-F23CE046F480}"/>
              </a:ext>
            </a:extLst>
          </p:cNvPr>
          <p:cNvSpPr/>
          <p:nvPr/>
        </p:nvSpPr>
        <p:spPr>
          <a:xfrm>
            <a:off x="712182" y="1751161"/>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solidFill>
                <a:latin typeface="SamsungOne-400" panose="020B0503030303020204" pitchFamily="34" charset="0"/>
                <a:ea typeface="SamsungOne-400" panose="020B0503030303020204" pitchFamily="34" charset="0"/>
              </a:rPr>
              <a:t>getfqdn</a:t>
            </a:r>
            <a:r>
              <a:rPr lang="en-US" altLang="ko-KR" sz="1300" b="1" dirty="0">
                <a:solidFill>
                  <a:schemeClr val="tx1"/>
                </a:solidFill>
                <a:latin typeface="SamsungOne-400" panose="020B0503030303020204" pitchFamily="34" charset="0"/>
                <a:ea typeface="SamsungOne-400" panose="020B0503030303020204" pitchFamily="34" charset="0"/>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EB21B85B-6FC6-4380-8C2B-67CA4683E1FF}"/>
              </a:ext>
            </a:extLst>
          </p:cNvPr>
          <p:cNvGrpSpPr/>
          <p:nvPr/>
        </p:nvGrpSpPr>
        <p:grpSpPr>
          <a:xfrm>
            <a:off x="712182" y="2111480"/>
            <a:ext cx="3951893" cy="1063009"/>
            <a:chOff x="712182" y="2111480"/>
            <a:chExt cx="3951893" cy="1063009"/>
          </a:xfrm>
        </p:grpSpPr>
        <p:pic>
          <p:nvPicPr>
            <p:cNvPr id="22" name="그림 21">
              <a:extLst>
                <a:ext uri="{FF2B5EF4-FFF2-40B4-BE49-F238E27FC236}">
                  <a16:creationId xmlns:a16="http://schemas.microsoft.com/office/drawing/2014/main" id="{C43F3FDF-FCC5-4563-98C2-96C380E7D534}"/>
                </a:ext>
              </a:extLst>
            </p:cNvPr>
            <p:cNvPicPr>
              <a:picLocks noChangeAspect="1"/>
            </p:cNvPicPr>
            <p:nvPr/>
          </p:nvPicPr>
          <p:blipFill>
            <a:blip r:embed="rId4"/>
            <a:stretch>
              <a:fillRect/>
            </a:stretch>
          </p:blipFill>
          <p:spPr>
            <a:xfrm>
              <a:off x="712182" y="2111480"/>
              <a:ext cx="3951893" cy="1063009"/>
            </a:xfrm>
            <a:prstGeom prst="rect">
              <a:avLst/>
            </a:prstGeom>
          </p:spPr>
        </p:pic>
        <p:sp>
          <p:nvSpPr>
            <p:cNvPr id="23" name="직사각형 22">
              <a:extLst>
                <a:ext uri="{FF2B5EF4-FFF2-40B4-BE49-F238E27FC236}">
                  <a16:creationId xmlns:a16="http://schemas.microsoft.com/office/drawing/2014/main" id="{D9599CE9-83AF-45B1-B8F0-A55AFD567E41}"/>
                </a:ext>
              </a:extLst>
            </p:cNvPr>
            <p:cNvSpPr/>
            <p:nvPr/>
          </p:nvSpPr>
          <p:spPr>
            <a:xfrm>
              <a:off x="1042745" y="2122274"/>
              <a:ext cx="3338755" cy="238552"/>
            </a:xfrm>
            <a:prstGeom prst="rect">
              <a:avLst/>
            </a:prstGeom>
            <a:noFill/>
            <a:ln w="28575">
              <a:solidFill>
                <a:srgbClr val="D295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7363AE85-ECDC-42A4-B5C4-F1F85D03925F}"/>
                </a:ext>
              </a:extLst>
            </p:cNvPr>
            <p:cNvSpPr/>
            <p:nvPr/>
          </p:nvSpPr>
          <p:spPr>
            <a:xfrm>
              <a:off x="1042745" y="2504658"/>
              <a:ext cx="1738555" cy="238552"/>
            </a:xfrm>
            <a:prstGeom prst="rect">
              <a:avLst/>
            </a:prstGeom>
            <a:noFill/>
            <a:ln w="28575">
              <a:solidFill>
                <a:srgbClr val="D295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9" name="직사각형 28">
            <a:extLst>
              <a:ext uri="{FF2B5EF4-FFF2-40B4-BE49-F238E27FC236}">
                <a16:creationId xmlns:a16="http://schemas.microsoft.com/office/drawing/2014/main" id="{70CB820B-7AE9-442F-84F1-06E8060776FF}"/>
              </a:ext>
            </a:extLst>
          </p:cNvPr>
          <p:cNvSpPr/>
          <p:nvPr/>
        </p:nvSpPr>
        <p:spPr>
          <a:xfrm>
            <a:off x="712182" y="3630849"/>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truy cập nhiều chức năng liên quan đến mạng hơn từ tài liệu python được tham chiếu trong https://docs.python.org/3/library/socket.html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038552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Lập trình </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Socket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err="1">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3.</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3.1. Socket</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Lập trình </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TCP/IP Socket</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3.3.</a:t>
            </a:r>
            <a:r>
              <a:rPr lang="vi-VN" altLang="ko-KR" dirty="0">
                <a:solidFill>
                  <a:schemeClr val="bg1">
                    <a:lumMod val="65000"/>
                  </a:schemeClr>
                </a:solidFill>
                <a:latin typeface="SamsungOne-400" panose="020B0503030303020204" pitchFamily="34" charset="0"/>
                <a:ea typeface="SamsungOne-400" panose="020B0503030303020204" pitchFamily="34" charset="0"/>
              </a:rPr>
              <a:t> Lập trình</a:t>
            </a:r>
            <a:r>
              <a:rPr lang="en-US" altLang="ko-KR" dirty="0">
                <a:solidFill>
                  <a:schemeClr val="bg1">
                    <a:lumMod val="65000"/>
                  </a:schemeClr>
                </a:solidFill>
                <a:latin typeface="SamsungOne-400" panose="020B0503030303020204" pitchFamily="34" charset="0"/>
                <a:ea typeface="SamsungOne-400" panose="020B0503030303020204" pitchFamily="34" charset="0"/>
              </a:rPr>
              <a:t> UDP Socket</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3.4. </a:t>
            </a:r>
            <a:r>
              <a:rPr lang="vi-VN" altLang="ko-KR" dirty="0">
                <a:solidFill>
                  <a:schemeClr val="bg1">
                    <a:lumMod val="65000"/>
                  </a:schemeClr>
                </a:solidFill>
                <a:latin typeface="SamsungOne-400" panose="020B0503030303020204" pitchFamily="34" charset="0"/>
                <a:ea typeface="SamsungOne-400" panose="020B0503030303020204" pitchFamily="34" charset="0"/>
              </a:rPr>
              <a:t>Lập trình đa hướng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911843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5A097F1B-1135-41C2-9454-74FEE31883C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Giao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tiếp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khách-máy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chủ</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TCP/IP</a:t>
            </a:r>
          </a:p>
        </p:txBody>
      </p:sp>
      <p:sp>
        <p:nvSpPr>
          <p:cNvPr id="15" name="직사각형 14">
            <a:extLst>
              <a:ext uri="{FF2B5EF4-FFF2-40B4-BE49-F238E27FC236}">
                <a16:creationId xmlns:a16="http://schemas.microsoft.com/office/drawing/2014/main" id="{123E22DE-E8D5-4323-8688-6C513916B857}"/>
              </a:ext>
            </a:extLst>
          </p:cNvPr>
          <p:cNvSpPr/>
          <p:nvPr/>
        </p:nvSpPr>
        <p:spPr>
          <a:xfrm>
            <a:off x="580388" y="1944537"/>
            <a:ext cx="8619175"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Socket có thể được cấu hình để hoạt động như một máy chủ hoặc máy khách, để đạt được giao tiếp hai chiều qua TCP bằng cách sử dụng họ </a:t>
            </a:r>
            <a:r>
              <a:rPr lang="vi-VN" altLang="ko-KR" sz="1400" dirty="0">
                <a:solidFill>
                  <a:srgbClr val="34339A"/>
                </a:solidFill>
                <a:latin typeface="SamsungOne-400" panose="020B0503030303020204" pitchFamily="34" charset="0"/>
                <a:ea typeface="SamsungOne-400" panose="020B0503030303020204" pitchFamily="34" charset="0"/>
              </a:rPr>
              <a:t>SOCK_STREAM</a:t>
            </a:r>
            <a:r>
              <a:rPr lang="vi-VN"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Chúng tôi sẽ triển khai một </a:t>
            </a:r>
            <a:r>
              <a:rPr lang="vi-VN" altLang="ko-KR" sz="1400" b="1" dirty="0">
                <a:solidFill>
                  <a:schemeClr val="tx1"/>
                </a:solidFill>
                <a:latin typeface="SamsungOne-400" panose="020B0503030303020204" pitchFamily="34" charset="0"/>
                <a:ea typeface="SamsungOne-400" panose="020B0503030303020204" pitchFamily="34" charset="0"/>
              </a:rPr>
              <a:t>ứng dụng echo </a:t>
            </a:r>
            <a:r>
              <a:rPr lang="vi-VN" altLang="ko-KR" sz="1400" dirty="0">
                <a:solidFill>
                  <a:schemeClr val="tx1"/>
                </a:solidFill>
                <a:latin typeface="SamsungOne-400" panose="020B0503030303020204" pitchFamily="34" charset="0"/>
                <a:ea typeface="SamsungOne-400" panose="020B0503030303020204" pitchFamily="34" charset="0"/>
              </a:rPr>
              <a:t>đơn giản nhận tất cả dữ liệu đến và gửi chúng trở lại người gửi. Vì vậy, chúng tôi sẽ triển khai cả socket máy khách và máy chủ. Hơn nữa, chúng tôi sẽ sử dụng địa chỉ loopback cục bộ 127.0.0.1 hoặc localhost cho các kết nối của chúng tôi.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984547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5A097F1B-1135-41C2-9454-74FEE31883C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 chủ Echo</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5" name="직사각형 14">
            <a:extLst>
              <a:ext uri="{FF2B5EF4-FFF2-40B4-BE49-F238E27FC236}">
                <a16:creationId xmlns:a16="http://schemas.microsoft.com/office/drawing/2014/main" id="{123E22DE-E8D5-4323-8688-6C513916B857}"/>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thiết lập máy chủ, cần thực hiện trình tự các phương thức </a:t>
            </a:r>
            <a:r>
              <a:rPr lang="vi-VN" altLang="ko-KR" sz="1400" dirty="0">
                <a:solidFill>
                  <a:srgbClr val="34339A"/>
                </a:solidFill>
                <a:latin typeface="SamsungOne-400" panose="020B0503030303020204" pitchFamily="34" charset="0"/>
                <a:ea typeface="SamsungOne-400" panose="020B0503030303020204" pitchFamily="34" charset="0"/>
              </a:rPr>
              <a:t>socket(), bind(), listen() và accept().</a:t>
            </a:r>
            <a:endParaRPr lang="en-US" altLang="ko-KR" sz="1400" dirty="0">
              <a:solidFill>
                <a:srgbClr val="34339A"/>
              </a:solidFill>
              <a:latin typeface="SamsungOne-400" panose="020B0503030303020204" pitchFamily="34" charset="0"/>
              <a:ea typeface="SamsungOne-400" panose="020B0503030303020204" pitchFamily="34" charset="0"/>
            </a:endParaRPr>
          </a:p>
        </p:txBody>
      </p:sp>
      <p:sp>
        <p:nvSpPr>
          <p:cNvPr id="6" name="직사각형 5">
            <a:extLst>
              <a:ext uri="{FF2B5EF4-FFF2-40B4-BE49-F238E27FC236}">
                <a16:creationId xmlns:a16="http://schemas.microsoft.com/office/drawing/2014/main" id="{70EB0946-671A-4EE4-B6D5-37C0005CA098}"/>
              </a:ext>
            </a:extLst>
          </p:cNvPr>
          <p:cNvSpPr/>
          <p:nvPr/>
        </p:nvSpPr>
        <p:spPr>
          <a:xfrm>
            <a:off x="712182" y="2174873"/>
            <a:ext cx="8487381" cy="2156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socket():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tạo một socket mới với họ địa chỉ và loại socket.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b="1" dirty="0">
                <a:solidFill>
                  <a:schemeClr val="tx1"/>
                </a:solidFill>
                <a:latin typeface="SamsungOne-400" panose="020B0503030303020204" pitchFamily="34" charset="0"/>
                <a:ea typeface="SamsungOne-400" panose="020B0503030303020204" pitchFamily="34" charset="0"/>
              </a:rPr>
              <a:t>bind(): </a:t>
            </a:r>
            <a:r>
              <a:rPr lang="vi-VN" altLang="ko-KR" sz="1300" dirty="0">
                <a:solidFill>
                  <a:schemeClr val="tx1"/>
                </a:solidFill>
                <a:latin typeface="SamsungOne-400" panose="020B0503030303020204" pitchFamily="34" charset="0"/>
                <a:ea typeface="SamsungOne-400" panose="020B0503030303020204" pitchFamily="34" charset="0"/>
              </a:rPr>
              <a:t>liên kết đối tượng socket của chúng ta với một địa chỉ cụ thể bao gồm máy chủ và số cổng.</a:t>
            </a:r>
          </a:p>
          <a:p>
            <a:pPr marL="182563" indent="-182563">
              <a:spcAft>
                <a:spcPts val="800"/>
              </a:spcAft>
              <a:buClr>
                <a:srgbClr val="193EB0"/>
              </a:buClr>
              <a:buFont typeface="SamsungOne 400" panose="020B0503030303020204" pitchFamily="34" charset="0"/>
              <a:buChar char="‣"/>
            </a:pPr>
            <a:r>
              <a:rPr lang="en-US" altLang="ko-KR" sz="1300" b="1" dirty="0">
                <a:solidFill>
                  <a:schemeClr val="tx1"/>
                </a:solidFill>
                <a:latin typeface="SamsungOne-400" panose="020B0503030303020204" pitchFamily="34" charset="0"/>
                <a:ea typeface="SamsungOne-400" panose="020B0503030303020204" pitchFamily="34" charset="0"/>
              </a:rPr>
              <a:t>listen()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cho phép máy chủ bắt đầu chấp nhận các kết nối và nhận một đối số, tồn đọng, là số lượng kết nối không được chấp nhận mà hệ thống có thể cho phép trước khi từ chối tất cả các kết nối mới.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chemeClr val="tx1"/>
                </a:solidFill>
                <a:latin typeface="SamsungOne-400" panose="020B0503030303020204" pitchFamily="34" charset="0"/>
                <a:ea typeface="SamsungOne-400" panose="020B0503030303020204" pitchFamily="34" charset="0"/>
              </a:rPr>
              <a:t>accept()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chấp nhận các kết nối đến và trả về một bộ (conn, địa chỉ) trong đó conn là một socket mới có thể được sử dụng để gửi và nhận tin nhắn từ kết nối và địa chỉ là địa chỉ được liên kết với socket ở đầu kia của kết nối.</a:t>
            </a:r>
          </a:p>
          <a:p>
            <a:pPr marL="182563" indent="-182563">
              <a:spcAft>
                <a:spcPts val="800"/>
              </a:spcAft>
              <a:buClr>
                <a:srgbClr val="193EB0"/>
              </a:buClr>
              <a:buFont typeface="SamsungOne 400" panose="020B0503030303020204" pitchFamily="34" charset="0"/>
              <a:buChar char="‣"/>
            </a:pPr>
            <a:r>
              <a:rPr lang="en-US" altLang="ko-KR" sz="1300" b="1" dirty="0">
                <a:solidFill>
                  <a:schemeClr val="tx1"/>
                </a:solidFill>
                <a:latin typeface="SamsungOne-400" panose="020B0503030303020204" pitchFamily="34" charset="0"/>
                <a:ea typeface="SamsungOne-400" panose="020B0503030303020204" pitchFamily="34" charset="0"/>
              </a:rPr>
              <a:t>close()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socket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9893746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7F1FE515-FE5B-46E4-9441-A1CA3FBE071B}"/>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~/rasp_ex/socket/echo_server.py (1)</a:t>
            </a:r>
          </a:p>
        </p:txBody>
      </p:sp>
      <p:sp>
        <p:nvSpPr>
          <p:cNvPr id="8" name="직사각형 7">
            <a:extLst>
              <a:ext uri="{FF2B5EF4-FFF2-40B4-BE49-F238E27FC236}">
                <a16:creationId xmlns:a16="http://schemas.microsoft.com/office/drawing/2014/main" id="{4DA8FFDF-4832-46D5-AB7A-F24112F3C1A1}"/>
              </a:ext>
            </a:extLst>
          </p:cNvPr>
          <p:cNvSpPr/>
          <p:nvPr/>
        </p:nvSpPr>
        <p:spPr>
          <a:xfrm>
            <a:off x="580389" y="1751161"/>
            <a:ext cx="3678876" cy="2653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Khởi tạo một đối tượng socket</a:t>
            </a:r>
            <a:r>
              <a:rPr lang="vi-VN" altLang="ko-KR" sz="1300" dirty="0">
                <a:solidFill>
                  <a:srgbClr val="34339A"/>
                </a:solidFill>
                <a:latin typeface="SamsungOne-400" panose="020B0503030303020204" pitchFamily="34" charset="0"/>
                <a:ea typeface="SamsungOne-400" panose="020B0503030303020204" pitchFamily="34" charset="0"/>
              </a:rPr>
              <a:t>, sock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bằng cách chuyển họ địa chỉ (</a:t>
            </a:r>
            <a:r>
              <a:rPr lang="vi-VN" altLang="ko-KR" sz="1300" dirty="0">
                <a:solidFill>
                  <a:srgbClr val="34339A"/>
                </a:solidFill>
                <a:latin typeface="SamsungOne-400" panose="020B0503030303020204" pitchFamily="34" charset="0"/>
                <a:ea typeface="SamsungOne-400" panose="020B0503030303020204" pitchFamily="34" charset="0"/>
              </a:rPr>
              <a:t>socket.AF_INET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và loại socket (</a:t>
            </a:r>
            <a:r>
              <a:rPr lang="vi-VN" altLang="ko-KR" sz="1300" dirty="0">
                <a:solidFill>
                  <a:srgbClr val="34339A"/>
                </a:solidFill>
                <a:latin typeface="SamsungOne-400" panose="020B0503030303020204" pitchFamily="34" charset="0"/>
                <a:ea typeface="SamsungOne-400" panose="020B0503030303020204" pitchFamily="34" charset="0"/>
              </a:rPr>
              <a:t>socket.SOCK_STREAM</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cho hàm </a:t>
            </a:r>
            <a:r>
              <a:rPr lang="vi-VN" altLang="ko-KR" sz="1300" dirty="0">
                <a:solidFill>
                  <a:srgbClr val="34339A"/>
                </a:solidFill>
                <a:latin typeface="SamsungOne-400" panose="020B0503030303020204" pitchFamily="34" charset="0"/>
                <a:ea typeface="SamsungOne-400" panose="020B0503030303020204" pitchFamily="34" charset="0"/>
              </a:rPr>
              <a:t>socket.socket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Liên kết đối tượng ổ cắm với địa chỉ của biểu mẫu </a:t>
            </a:r>
            <a:r>
              <a:rPr lang="vi-VN" altLang="ko-KR" sz="1300" dirty="0">
                <a:solidFill>
                  <a:srgbClr val="34339A"/>
                </a:solidFill>
                <a:latin typeface="SamsungOne-400" panose="020B0503030303020204" pitchFamily="34" charset="0"/>
                <a:ea typeface="SamsungOne-400" panose="020B0503030303020204" pitchFamily="34" charset="0"/>
              </a:rPr>
              <a:t>(‘192.168.0.3’, 999</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Nó liên kết đối tượng ổ cắm với 192.168.0.3 trên cổng 999, sử dụng phương thức bind().</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(192.168.0.3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Lắng nghe các kết nối đến với hồ sơ tồn đọng là 1</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4259265" y="1883990"/>
            <a:ext cx="4940298" cy="2630928"/>
            <a:chOff x="4259265" y="1883990"/>
            <a:chExt cx="4940298" cy="2630928"/>
          </a:xfrm>
        </p:grpSpPr>
        <p:grpSp>
          <p:nvGrpSpPr>
            <p:cNvPr id="2" name="그룹 1">
              <a:extLst>
                <a:ext uri="{FF2B5EF4-FFF2-40B4-BE49-F238E27FC236}">
                  <a16:creationId xmlns:a16="http://schemas.microsoft.com/office/drawing/2014/main" id="{B79B07FB-57CD-4C5A-B1DD-A0E00DCCBC39}"/>
                </a:ext>
              </a:extLst>
            </p:cNvPr>
            <p:cNvGrpSpPr/>
            <p:nvPr/>
          </p:nvGrpSpPr>
          <p:grpSpPr>
            <a:xfrm>
              <a:off x="4259265" y="1883990"/>
              <a:ext cx="4940298" cy="2630928"/>
              <a:chOff x="703263" y="2401702"/>
              <a:chExt cx="6438900" cy="3429000"/>
            </a:xfrm>
          </p:grpSpPr>
          <p:pic>
            <p:nvPicPr>
              <p:cNvPr id="9" name="그림 8">
                <a:extLst>
                  <a:ext uri="{FF2B5EF4-FFF2-40B4-BE49-F238E27FC236}">
                    <a16:creationId xmlns:a16="http://schemas.microsoft.com/office/drawing/2014/main" id="{163FD263-D61B-477B-BF28-1B9F0344F8B5}"/>
                  </a:ext>
                </a:extLst>
              </p:cNvPr>
              <p:cNvPicPr>
                <a:picLocks noChangeAspect="1"/>
              </p:cNvPicPr>
              <p:nvPr/>
            </p:nvPicPr>
            <p:blipFill>
              <a:blip r:embed="rId4"/>
              <a:stretch>
                <a:fillRect/>
              </a:stretch>
            </p:blipFill>
            <p:spPr>
              <a:xfrm>
                <a:off x="703263" y="2401702"/>
                <a:ext cx="6438900" cy="3429000"/>
              </a:xfrm>
              <a:prstGeom prst="rect">
                <a:avLst/>
              </a:prstGeom>
            </p:spPr>
          </p:pic>
          <p:sp>
            <p:nvSpPr>
              <p:cNvPr id="10" name="직사각형 9">
                <a:extLst>
                  <a:ext uri="{FF2B5EF4-FFF2-40B4-BE49-F238E27FC236}">
                    <a16:creationId xmlns:a16="http://schemas.microsoft.com/office/drawing/2014/main" id="{F6BFA3E5-D97C-421E-8BEB-8610FF35794B}"/>
                  </a:ext>
                </a:extLst>
              </p:cNvPr>
              <p:cNvSpPr/>
              <p:nvPr/>
            </p:nvSpPr>
            <p:spPr>
              <a:xfrm>
                <a:off x="2700095" y="3251040"/>
                <a:ext cx="4062655" cy="2797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 name="직사각형 12">
                <a:extLst>
                  <a:ext uri="{FF2B5EF4-FFF2-40B4-BE49-F238E27FC236}">
                    <a16:creationId xmlns:a16="http://schemas.microsoft.com/office/drawing/2014/main" id="{A7CF12EF-FD5B-453A-9129-37D6B2CB85F5}"/>
                  </a:ext>
                </a:extLst>
              </p:cNvPr>
              <p:cNvSpPr/>
              <p:nvPr/>
            </p:nvSpPr>
            <p:spPr>
              <a:xfrm>
                <a:off x="2986732" y="4116202"/>
                <a:ext cx="1997405" cy="2797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1" name="직사각형 10">
              <a:extLst>
                <a:ext uri="{FF2B5EF4-FFF2-40B4-BE49-F238E27FC236}">
                  <a16:creationId xmlns:a16="http://schemas.microsoft.com/office/drawing/2014/main" id="{A7CF12EF-FD5B-453A-9129-37D6B2CB85F5}"/>
                </a:ext>
              </a:extLst>
            </p:cNvPr>
            <p:cNvSpPr/>
            <p:nvPr/>
          </p:nvSpPr>
          <p:spPr>
            <a:xfrm>
              <a:off x="4707920" y="4071521"/>
              <a:ext cx="2581880" cy="4433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40064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Bộ định tuyến</a:t>
            </a:r>
          </a:p>
          <a:p>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bị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9" name="직사각형 8">
            <a:extLst>
              <a:ext uri="{FF2B5EF4-FFF2-40B4-BE49-F238E27FC236}">
                <a16:creationId xmlns:a16="http://schemas.microsoft.com/office/drawing/2014/main" id="{16DACD38-472C-4109-98A3-CA9069B18FEF}"/>
              </a:ext>
            </a:extLst>
          </p:cNvPr>
          <p:cNvSpPr/>
          <p:nvPr/>
        </p:nvSpPr>
        <p:spPr>
          <a:xfrm>
            <a:off x="712182" y="2174873"/>
            <a:ext cx="8487381" cy="2161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định tuyến định tuyến các gói dữ liệu theo địa chỉ logic của chúng (địa chỉ IP)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định tuyến có trách nhiệm kết nối mạng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định tuyến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định tuyến tìm kiếm các địa chỉ Internet đích của gói dữ liệu được truyền đến bộ định tuyến và xác định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lộ trình tiếp theo.</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Gói dữ liệu được chuyển tiếp giữa hai mạng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trở lên (Tầng 3 OIS)</a:t>
            </a:r>
          </a:p>
        </p:txBody>
      </p:sp>
      <p:grpSp>
        <p:nvGrpSpPr>
          <p:cNvPr id="10" name="그룹 9">
            <a:extLst>
              <a:ext uri="{FF2B5EF4-FFF2-40B4-BE49-F238E27FC236}">
                <a16:creationId xmlns:a16="http://schemas.microsoft.com/office/drawing/2014/main" id="{E52E5A78-2C6B-4563-8DA5-954B2EDD2BBF}"/>
              </a:ext>
            </a:extLst>
          </p:cNvPr>
          <p:cNvGrpSpPr/>
          <p:nvPr/>
        </p:nvGrpSpPr>
        <p:grpSpPr>
          <a:xfrm>
            <a:off x="2235201" y="4007631"/>
            <a:ext cx="5353594" cy="2277465"/>
            <a:chOff x="3073910" y="3789363"/>
            <a:chExt cx="5353594" cy="2277465"/>
          </a:xfrm>
        </p:grpSpPr>
        <p:pic>
          <p:nvPicPr>
            <p:cNvPr id="11" name="Picture 2">
              <a:extLst>
                <a:ext uri="{FF2B5EF4-FFF2-40B4-BE49-F238E27FC236}">
                  <a16:creationId xmlns:a16="http://schemas.microsoft.com/office/drawing/2014/main" id="{C597B4FF-F68F-4D2E-9AC1-AB22540FA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72"/>
            <a:stretch/>
          </p:blipFill>
          <p:spPr bwMode="auto">
            <a:xfrm>
              <a:off x="3465736" y="3789363"/>
              <a:ext cx="4961768" cy="227746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타원 11">
              <a:extLst>
                <a:ext uri="{FF2B5EF4-FFF2-40B4-BE49-F238E27FC236}">
                  <a16:creationId xmlns:a16="http://schemas.microsoft.com/office/drawing/2014/main" id="{73899A26-6585-403A-9773-C7592FB92FA2}"/>
                </a:ext>
              </a:extLst>
            </p:cNvPr>
            <p:cNvSpPr/>
            <p:nvPr/>
          </p:nvSpPr>
          <p:spPr>
            <a:xfrm>
              <a:off x="5264886" y="4128369"/>
              <a:ext cx="1144554" cy="1104369"/>
            </a:xfrm>
            <a:prstGeom prst="ellipse">
              <a:avLst/>
            </a:prstGeom>
            <a:solidFill>
              <a:srgbClr val="193EB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p>
              <a:pPr algn="ctr">
                <a:spcAft>
                  <a:spcPts val="0"/>
                </a:spcAft>
              </a:pPr>
              <a:r>
                <a:rPr lang="vi-VN" sz="1400" dirty="0">
                  <a:solidFill>
                    <a:schemeClr val="bg1"/>
                  </a:solidFill>
                  <a:latin typeface="Arial" panose="020B0503030303020204" pitchFamily="34" charset="0"/>
                  <a:ea typeface="SamsungOne-400" panose="020B0503030303020204" pitchFamily="34" charset="0"/>
                </a:rPr>
                <a:t>Mạng Internet</a:t>
              </a:r>
            </a:p>
          </p:txBody>
        </p:sp>
        <p:sp>
          <p:nvSpPr>
            <p:cNvPr id="13" name="TextBox 12">
              <a:extLst>
                <a:ext uri="{FF2B5EF4-FFF2-40B4-BE49-F238E27FC236}">
                  <a16:creationId xmlns:a16="http://schemas.microsoft.com/office/drawing/2014/main" id="{6885CF46-A2E1-4EC5-98FD-D0AC8A2A5A07}"/>
                </a:ext>
              </a:extLst>
            </p:cNvPr>
            <p:cNvSpPr txBox="1"/>
            <p:nvPr/>
          </p:nvSpPr>
          <p:spPr>
            <a:xfrm>
              <a:off x="3073910" y="4621314"/>
              <a:ext cx="1032900" cy="430887"/>
            </a:xfrm>
            <a:prstGeom prst="rect">
              <a:avLst/>
            </a:prstGeom>
            <a:solidFill>
              <a:schemeClr val="bg1"/>
            </a:solidFill>
          </p:spPr>
          <p:txBody>
            <a:bodyPr wrap="square" lIns="0" tIns="0" rIns="0" bIns="0" rtlCol="0">
              <a:spAutoFit/>
            </a:bodyPr>
            <a:lstStyle/>
            <a:p>
              <a:pPr algn="ctr"/>
              <a:r>
                <a:rPr lang="vi-VN" sz="1400" dirty="0">
                  <a:latin typeface="Arial" panose="020B0503030303020204" pitchFamily="34" charset="0"/>
                  <a:ea typeface="SamsungOne-400" panose="020B0503030303020204" pitchFamily="34" charset="0"/>
                </a:rPr>
                <a:t>Bộ định tuyến</a:t>
              </a:r>
            </a:p>
          </p:txBody>
        </p:sp>
        <p:sp>
          <p:nvSpPr>
            <p:cNvPr id="14" name="TextBox 13">
              <a:extLst>
                <a:ext uri="{FF2B5EF4-FFF2-40B4-BE49-F238E27FC236}">
                  <a16:creationId xmlns:a16="http://schemas.microsoft.com/office/drawing/2014/main" id="{98549A06-D451-4C06-BBFA-37FE3054CDD9}"/>
                </a:ext>
              </a:extLst>
            </p:cNvPr>
            <p:cNvSpPr txBox="1"/>
            <p:nvPr/>
          </p:nvSpPr>
          <p:spPr>
            <a:xfrm>
              <a:off x="3278572" y="5275364"/>
              <a:ext cx="828237" cy="646331"/>
            </a:xfrm>
            <a:prstGeom prst="rect">
              <a:avLst/>
            </a:prstGeom>
            <a:solidFill>
              <a:schemeClr val="bg1"/>
            </a:solidFill>
          </p:spPr>
          <p:txBody>
            <a:bodyPr wrap="square" lIns="0" tIns="0" rIns="0" bIns="0" rtlCol="0">
              <a:spAutoFit/>
            </a:bodyPr>
            <a:lstStyle/>
            <a:p>
              <a:pPr algn="ctr"/>
              <a:r>
                <a:rPr lang="vi-VN" sz="1400" dirty="0">
                  <a:latin typeface="Arial" panose="020B0503030303020204" pitchFamily="34" charset="0"/>
                  <a:ea typeface="SamsungOne-400" panose="020B0503030303020204" pitchFamily="34" charset="0"/>
                </a:rPr>
                <a:t>Bộ định tuyến</a:t>
              </a:r>
            </a:p>
            <a:p>
              <a:pPr algn="ctr"/>
              <a:endParaRPr lang="ko-KR" altLang="en-US" sz="1400" dirty="0">
                <a:latin typeface="SamsungOne-400" panose="020B0503030303020204" charset="0"/>
              </a:endParaRPr>
            </a:p>
          </p:txBody>
        </p:sp>
        <p:sp>
          <p:nvSpPr>
            <p:cNvPr id="15" name="TextBox 14">
              <a:extLst>
                <a:ext uri="{FF2B5EF4-FFF2-40B4-BE49-F238E27FC236}">
                  <a16:creationId xmlns:a16="http://schemas.microsoft.com/office/drawing/2014/main" id="{BE6BF5B4-2024-440C-B485-1474C02C29C5}"/>
                </a:ext>
              </a:extLst>
            </p:cNvPr>
            <p:cNvSpPr txBox="1"/>
            <p:nvPr/>
          </p:nvSpPr>
          <p:spPr>
            <a:xfrm>
              <a:off x="6377837" y="4331387"/>
              <a:ext cx="504046" cy="738664"/>
            </a:xfrm>
            <a:prstGeom prst="rect">
              <a:avLst/>
            </a:prstGeom>
            <a:solidFill>
              <a:schemeClr val="bg1"/>
            </a:solidFill>
          </p:spPr>
          <p:txBody>
            <a:bodyPr wrap="square" lIns="0" tIns="0" rIns="0" bIns="0" rtlCol="0">
              <a:spAutoFit/>
            </a:bodyPr>
            <a:lstStyle/>
            <a:p>
              <a:pPr algn="ctr"/>
              <a:r>
                <a:rPr lang="vi-VN" sz="1200" dirty="0">
                  <a:latin typeface="Arial" panose="020B0503030303020204" pitchFamily="34" charset="0"/>
                  <a:ea typeface="SamsungOne-400" panose="020B0503030303020204" pitchFamily="34" charset="0"/>
                </a:rPr>
                <a:t>Bộ định tuyến</a:t>
              </a:r>
            </a:p>
            <a:p>
              <a:pPr algn="ctr"/>
              <a:endParaRPr lang="ko-KR" altLang="en-US" sz="1200" dirty="0">
                <a:latin typeface="SamsungOne-400" panose="020B0503030303020204" charset="0"/>
              </a:endParaRPr>
            </a:p>
          </p:txBody>
        </p:sp>
        <p:sp>
          <p:nvSpPr>
            <p:cNvPr id="16" name="TextBox 15">
              <a:extLst>
                <a:ext uri="{FF2B5EF4-FFF2-40B4-BE49-F238E27FC236}">
                  <a16:creationId xmlns:a16="http://schemas.microsoft.com/office/drawing/2014/main" id="{3F3A4533-BF9D-4681-A7B0-46BA1188350A}"/>
                </a:ext>
              </a:extLst>
            </p:cNvPr>
            <p:cNvSpPr txBox="1"/>
            <p:nvPr/>
          </p:nvSpPr>
          <p:spPr>
            <a:xfrm>
              <a:off x="6074213" y="5410933"/>
              <a:ext cx="666795" cy="646331"/>
            </a:xfrm>
            <a:prstGeom prst="rect">
              <a:avLst/>
            </a:prstGeom>
            <a:solidFill>
              <a:schemeClr val="bg1"/>
            </a:solidFill>
          </p:spPr>
          <p:txBody>
            <a:bodyPr wrap="square" lIns="0" tIns="0" rIns="0" bIns="0" rtlCol="0">
              <a:spAutoFit/>
            </a:bodyPr>
            <a:lstStyle/>
            <a:p>
              <a:pPr algn="ctr"/>
              <a:r>
                <a:rPr lang="vi-VN" sz="1400" dirty="0">
                  <a:latin typeface="Arial" panose="020B0503030303020204" pitchFamily="34" charset="0"/>
                  <a:ea typeface="SamsungOne-400" panose="020B0503030303020204" pitchFamily="34" charset="0"/>
                </a:rPr>
                <a:t>Bộ định tuyến</a:t>
              </a:r>
            </a:p>
            <a:p>
              <a:pPr algn="ctr"/>
              <a:endParaRPr lang="ko-KR" altLang="en-US" sz="1400" dirty="0">
                <a:latin typeface="SamsungOne-400" panose="020B0503030303020204" charset="0"/>
              </a:endParaRPr>
            </a:p>
          </p:txBody>
        </p:sp>
      </p:grpSp>
      <p:sp>
        <p:nvSpPr>
          <p:cNvPr id="17" name="직사각형 16">
            <a:extLst>
              <a:ext uri="{FF2B5EF4-FFF2-40B4-BE49-F238E27FC236}">
                <a16:creationId xmlns:a16="http://schemas.microsoft.com/office/drawing/2014/main" id="{B8559E31-95F8-4585-A1C3-71C90857F822}"/>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Bộ định tuyến là một thiết bị kết nối các mạng như mạng LAN, MAN, và WAN với nhau.</a:t>
            </a:r>
          </a:p>
        </p:txBody>
      </p:sp>
    </p:spTree>
    <p:extLst>
      <p:ext uri="{BB962C8B-B14F-4D97-AF65-F5344CB8AC3E}">
        <p14:creationId xmlns:p14="http://schemas.microsoft.com/office/powerpoint/2010/main" val="12623013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7F1FE515-FE5B-46E4-9441-A1CA3FBE071B}"/>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~/rasp_ex/socket/echo_server.py (2)</a:t>
            </a:r>
          </a:p>
        </p:txBody>
      </p:sp>
      <p:sp>
        <p:nvSpPr>
          <p:cNvPr id="8" name="직사각형 7">
            <a:extLst>
              <a:ext uri="{FF2B5EF4-FFF2-40B4-BE49-F238E27FC236}">
                <a16:creationId xmlns:a16="http://schemas.microsoft.com/office/drawing/2014/main" id="{4DA8FFDF-4832-46D5-AB7A-F24112F3C1A1}"/>
              </a:ext>
            </a:extLst>
          </p:cNvPr>
          <p:cNvSpPr/>
          <p:nvPr/>
        </p:nvSpPr>
        <p:spPr>
          <a:xfrm>
            <a:off x="703263" y="1751161"/>
            <a:ext cx="3779837" cy="3253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Gọi </a:t>
            </a:r>
            <a:r>
              <a:rPr lang="vi-VN" altLang="ko-KR" sz="1300" dirty="0">
                <a:solidFill>
                  <a:srgbClr val="34339A"/>
                </a:solidFill>
                <a:latin typeface="SamsungOne-400" panose="020B0503030303020204" pitchFamily="34" charset="0"/>
                <a:ea typeface="SamsungOne-400" panose="020B0503030303020204" pitchFamily="34" charset="0"/>
              </a:rPr>
              <a:t>recv(16)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trên kết nối được trả về để nhận dữ liệu trên các khối 16.</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dữ liệu đã được nhận, thì hãy truyền dữ liệu đã nhận trở lại người gửi bằng cách gọi phương thức </a:t>
            </a:r>
            <a:r>
              <a:rPr lang="vi-VN" altLang="ko-KR" sz="1300" dirty="0">
                <a:solidFill>
                  <a:srgbClr val="34339A"/>
                </a:solidFill>
                <a:latin typeface="SamsungOne-400" panose="020B0503030303020204" pitchFamily="34" charset="0"/>
                <a:ea typeface="SamsungOne-400" panose="020B0503030303020204" pitchFamily="34" charset="0"/>
              </a:rPr>
              <a:t>sendall(data)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trên kết nối, nếu không, chúng tôi sẽ in ra một câu lệnh cho biết không có dữ liệu nào được nhận.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Cuối cùng, khi quá trình giao tiếp với máy khách hoàn tất (tất cả các đoạn tin nhắn đã được truyền đi), hãy gọi hàm </a:t>
            </a:r>
            <a:r>
              <a:rPr lang="vi-VN" altLang="ko-KR" sz="1300" dirty="0">
                <a:solidFill>
                  <a:srgbClr val="34339A"/>
                </a:solidFill>
                <a:latin typeface="SamsungOne-400" panose="020B0503030303020204" pitchFamily="34" charset="0"/>
                <a:ea typeface="SamsungOne-400" panose="020B0503030303020204" pitchFamily="34" charset="0"/>
              </a:rPr>
              <a:t>close()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trên đối tượng kết nối.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sử dụng khối </a:t>
            </a:r>
            <a:r>
              <a:rPr lang="vi-VN" altLang="ko-KR" sz="1300" dirty="0">
                <a:solidFill>
                  <a:srgbClr val="34339A"/>
                </a:solidFill>
                <a:latin typeface="SamsungOne-400" panose="020B0503030303020204" pitchFamily="34" charset="0"/>
                <a:ea typeface="SamsungOne-400" panose="020B0503030303020204" pitchFamily="34" charset="0"/>
              </a:rPr>
              <a:t>try/finally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đảm bảo rằng </a:t>
            </a:r>
            <a:r>
              <a:rPr lang="vi-VN" altLang="ko-KR" sz="1300" dirty="0">
                <a:solidFill>
                  <a:srgbClr val="34339A"/>
                </a:solidFill>
                <a:latin typeface="SamsungOne-400" panose="020B0503030303020204" pitchFamily="34" charset="0"/>
                <a:ea typeface="SamsungOne-400" panose="020B0503030303020204" pitchFamily="34" charset="0"/>
              </a:rPr>
              <a:t>close()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gọi ngay cả trong trường hợp có lỗi khi truyền tin nhắn.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FE2A0004-E788-4F69-BF32-FC91D40A4A3D}"/>
              </a:ext>
            </a:extLst>
          </p:cNvPr>
          <p:cNvGrpSpPr/>
          <p:nvPr/>
        </p:nvGrpSpPr>
        <p:grpSpPr>
          <a:xfrm>
            <a:off x="4664076" y="1883344"/>
            <a:ext cx="4535488" cy="4205036"/>
            <a:chOff x="6063610" y="3360419"/>
            <a:chExt cx="3135952" cy="2931681"/>
          </a:xfrm>
        </p:grpSpPr>
        <p:pic>
          <p:nvPicPr>
            <p:cNvPr id="11" name="그림 10">
              <a:extLst>
                <a:ext uri="{FF2B5EF4-FFF2-40B4-BE49-F238E27FC236}">
                  <a16:creationId xmlns:a16="http://schemas.microsoft.com/office/drawing/2014/main" id="{C81EAA1A-F5C3-4504-BCAE-C8422A7176A0}"/>
                </a:ext>
              </a:extLst>
            </p:cNvPr>
            <p:cNvPicPr>
              <a:picLocks noChangeAspect="1"/>
            </p:cNvPicPr>
            <p:nvPr/>
          </p:nvPicPr>
          <p:blipFill rotWithShape="1">
            <a:blip r:embed="rId4"/>
            <a:srcRect t="34099"/>
            <a:stretch/>
          </p:blipFill>
          <p:spPr>
            <a:xfrm>
              <a:off x="6063610" y="3360419"/>
              <a:ext cx="3135952" cy="2931681"/>
            </a:xfrm>
            <a:prstGeom prst="rect">
              <a:avLst/>
            </a:prstGeom>
          </p:spPr>
        </p:pic>
        <p:sp>
          <p:nvSpPr>
            <p:cNvPr id="12" name="직사각형 11">
              <a:extLst>
                <a:ext uri="{FF2B5EF4-FFF2-40B4-BE49-F238E27FC236}">
                  <a16:creationId xmlns:a16="http://schemas.microsoft.com/office/drawing/2014/main" id="{4BEECE02-BFDF-420B-9952-4533855587A1}"/>
                </a:ext>
              </a:extLst>
            </p:cNvPr>
            <p:cNvSpPr/>
            <p:nvPr/>
          </p:nvSpPr>
          <p:spPr>
            <a:xfrm>
              <a:off x="7626350" y="4610100"/>
              <a:ext cx="374650" cy="140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직사각형 13">
              <a:extLst>
                <a:ext uri="{FF2B5EF4-FFF2-40B4-BE49-F238E27FC236}">
                  <a16:creationId xmlns:a16="http://schemas.microsoft.com/office/drawing/2014/main" id="{1D980358-183A-4EBA-ABA9-65CE365C4E79}"/>
                </a:ext>
              </a:extLst>
            </p:cNvPr>
            <p:cNvSpPr/>
            <p:nvPr/>
          </p:nvSpPr>
          <p:spPr>
            <a:xfrm>
              <a:off x="7505700" y="5119825"/>
              <a:ext cx="615950" cy="1386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5" name="직사각형 14">
              <a:extLst>
                <a:ext uri="{FF2B5EF4-FFF2-40B4-BE49-F238E27FC236}">
                  <a16:creationId xmlns:a16="http://schemas.microsoft.com/office/drawing/2014/main" id="{C26F5A00-7DE4-484D-B892-6CC1CC0DE7C3}"/>
                </a:ext>
              </a:extLst>
            </p:cNvPr>
            <p:cNvSpPr/>
            <p:nvPr/>
          </p:nvSpPr>
          <p:spPr>
            <a:xfrm>
              <a:off x="7155180" y="6130606"/>
              <a:ext cx="350520" cy="1386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4497237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5A097F1B-1135-41C2-9454-74FEE31883C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 khách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Echo</a:t>
            </a:r>
          </a:p>
        </p:txBody>
      </p:sp>
      <p:sp>
        <p:nvSpPr>
          <p:cNvPr id="15" name="직사각형 14">
            <a:extLst>
              <a:ext uri="{FF2B5EF4-FFF2-40B4-BE49-F238E27FC236}">
                <a16:creationId xmlns:a16="http://schemas.microsoft.com/office/drawing/2014/main" id="{123E22DE-E8D5-4323-8688-6C513916B857}"/>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echo_client.py (1)</a:t>
            </a:r>
          </a:p>
        </p:txBody>
      </p:sp>
      <p:sp>
        <p:nvSpPr>
          <p:cNvPr id="6" name="직사각형 5">
            <a:extLst>
              <a:ext uri="{FF2B5EF4-FFF2-40B4-BE49-F238E27FC236}">
                <a16:creationId xmlns:a16="http://schemas.microsoft.com/office/drawing/2014/main" id="{70EB0946-671A-4EE4-B6D5-37C0005CA098}"/>
              </a:ext>
            </a:extLst>
          </p:cNvPr>
          <p:cNvSpPr/>
          <p:nvPr/>
        </p:nvSpPr>
        <p:spPr>
          <a:xfrm>
            <a:off x="712182" y="2174873"/>
            <a:ext cx="8487381"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máy 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máy khách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socket()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connect().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Khởi tạo một đối tượng socket như bên dưới trong máy chủ.</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 kết nối socket với cùng một địa chỉ mà máy chủ đang lắng nghe, trong trường hợp này là ('192.168.0.3', 999), sử dụng phương thức kết nối (địa chỉ).</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(192.168.0.3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địa chỉ IP 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a:t>
            </a:r>
          </a:p>
        </p:txBody>
      </p:sp>
      <p:pic>
        <p:nvPicPr>
          <p:cNvPr id="7" name="그림 6">
            <a:extLst>
              <a:ext uri="{FF2B5EF4-FFF2-40B4-BE49-F238E27FC236}">
                <a16:creationId xmlns:a16="http://schemas.microsoft.com/office/drawing/2014/main" id="{8640F2FA-C8DC-44DB-AAFE-BEB6FA8CFD4F}"/>
              </a:ext>
            </a:extLst>
          </p:cNvPr>
          <p:cNvPicPr>
            <a:picLocks noChangeAspect="1"/>
          </p:cNvPicPr>
          <p:nvPr/>
        </p:nvPicPr>
        <p:blipFill>
          <a:blip r:embed="rId4"/>
          <a:stretch>
            <a:fillRect/>
          </a:stretch>
        </p:blipFill>
        <p:spPr>
          <a:xfrm>
            <a:off x="712182" y="3646360"/>
            <a:ext cx="6962775" cy="2590800"/>
          </a:xfrm>
          <a:prstGeom prst="rect">
            <a:avLst/>
          </a:prstGeom>
        </p:spPr>
      </p:pic>
      <p:sp>
        <p:nvSpPr>
          <p:cNvPr id="8" name="직사각형 7">
            <a:extLst>
              <a:ext uri="{FF2B5EF4-FFF2-40B4-BE49-F238E27FC236}">
                <a16:creationId xmlns:a16="http://schemas.microsoft.com/office/drawing/2014/main" id="{DA70A64A-DF90-4F01-8202-CC623AC294E7}"/>
              </a:ext>
            </a:extLst>
          </p:cNvPr>
          <p:cNvSpPr/>
          <p:nvPr/>
        </p:nvSpPr>
        <p:spPr>
          <a:xfrm>
            <a:off x="2704060" y="4536909"/>
            <a:ext cx="4088455" cy="2531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 name="직사각형 8">
            <a:extLst>
              <a:ext uri="{FF2B5EF4-FFF2-40B4-BE49-F238E27FC236}">
                <a16:creationId xmlns:a16="http://schemas.microsoft.com/office/drawing/2014/main" id="{C7E1CA06-90C9-4EBB-B1B3-5A4B8BF3FF2B}"/>
              </a:ext>
            </a:extLst>
          </p:cNvPr>
          <p:cNvSpPr/>
          <p:nvPr/>
        </p:nvSpPr>
        <p:spPr>
          <a:xfrm>
            <a:off x="2999336" y="5387034"/>
            <a:ext cx="1952078" cy="2531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직사각형 9">
            <a:extLst>
              <a:ext uri="{FF2B5EF4-FFF2-40B4-BE49-F238E27FC236}">
                <a16:creationId xmlns:a16="http://schemas.microsoft.com/office/drawing/2014/main" id="{0B7F6856-BD52-43DE-9363-7C763A849D6D}"/>
              </a:ext>
            </a:extLst>
          </p:cNvPr>
          <p:cNvSpPr/>
          <p:nvPr/>
        </p:nvSpPr>
        <p:spPr>
          <a:xfrm>
            <a:off x="1865861" y="5974476"/>
            <a:ext cx="2220364" cy="2531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41792724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5A097F1B-1135-41C2-9454-74FEE31883C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 khách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Echo</a:t>
            </a:r>
          </a:p>
        </p:txBody>
      </p:sp>
      <p:sp>
        <p:nvSpPr>
          <p:cNvPr id="15" name="직사각형 14">
            <a:extLst>
              <a:ext uri="{FF2B5EF4-FFF2-40B4-BE49-F238E27FC236}">
                <a16:creationId xmlns:a16="http://schemas.microsoft.com/office/drawing/2014/main" id="{123E22DE-E8D5-4323-8688-6C513916B857}"/>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echo_client.py (2)</a:t>
            </a:r>
          </a:p>
        </p:txBody>
      </p:sp>
      <p:sp>
        <p:nvSpPr>
          <p:cNvPr id="6" name="직사각형 5">
            <a:extLst>
              <a:ext uri="{FF2B5EF4-FFF2-40B4-BE49-F238E27FC236}">
                <a16:creationId xmlns:a16="http://schemas.microsoft.com/office/drawing/2014/main" id="{70EB0946-671A-4EE4-B6D5-37C0005CA098}"/>
              </a:ext>
            </a:extLst>
          </p:cNvPr>
          <p:cNvSpPr/>
          <p:nvPr/>
        </p:nvSpPr>
        <p:spPr>
          <a:xfrm>
            <a:off x="712183" y="2174873"/>
            <a:ext cx="8487380"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khối </a:t>
            </a:r>
            <a:r>
              <a:rPr lang="vi-VN" altLang="ko-KR" sz="1300" dirty="0">
                <a:solidFill>
                  <a:srgbClr val="34339A"/>
                </a:solidFill>
                <a:latin typeface="SamsungOne-400" panose="020B0503030303020204" pitchFamily="34" charset="0"/>
                <a:ea typeface="SamsungOne-400" panose="020B0503030303020204" pitchFamily="34" charset="0"/>
              </a:rPr>
              <a:t>try/finally</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hãy soạn một tin nhắn dưới dạng chuỗi byte và sử dụng phương thức </a:t>
            </a:r>
            <a:r>
              <a:rPr lang="vi-VN" altLang="ko-KR" sz="1300" dirty="0">
                <a:solidFill>
                  <a:srgbClr val="34339A"/>
                </a:solidFill>
                <a:latin typeface="SamsungOne-400" panose="020B0503030303020204" pitchFamily="34" charset="0"/>
                <a:ea typeface="SamsungOne-400" panose="020B0503030303020204" pitchFamily="34" charset="0"/>
              </a:rPr>
              <a:t>sendall()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trên đối tượng ổ cắm với tin nhắn làm đối số.</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 thiết lập các biến </a:t>
            </a:r>
            <a:r>
              <a:rPr lang="vi-VN" altLang="ko-KR" sz="1300" dirty="0">
                <a:solidFill>
                  <a:srgbClr val="34339A"/>
                </a:solidFill>
                <a:latin typeface="SamsungOne-400" panose="020B0503030303020204" pitchFamily="34" charset="0"/>
                <a:ea typeface="SamsungOne-400" panose="020B0503030303020204" pitchFamily="34" charset="0"/>
              </a:rPr>
              <a:t>số tiền_nhận được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với giá trị ban đầu là 0 và </a:t>
            </a:r>
            <a:r>
              <a:rPr lang="vi-VN" altLang="ko-KR" sz="1300" dirty="0">
                <a:solidFill>
                  <a:srgbClr val="34339A"/>
                </a:solidFill>
                <a:latin typeface="SamsungOne-400" panose="020B0503030303020204" pitchFamily="34" charset="0"/>
                <a:ea typeface="SamsungOne-400" panose="020B0503030303020204" pitchFamily="34" charset="0"/>
              </a:rPr>
              <a:t>số tiền_kỳ vọng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độ dài của tin nhắn, để theo dõi các đoạn tin nhắn khi chúng được nhận.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57742028-22A9-41D8-9F81-3E5264AC4605}"/>
              </a:ext>
            </a:extLst>
          </p:cNvPr>
          <p:cNvGrpSpPr/>
          <p:nvPr/>
        </p:nvGrpSpPr>
        <p:grpSpPr>
          <a:xfrm>
            <a:off x="712183" y="3237948"/>
            <a:ext cx="5833174" cy="3052504"/>
            <a:chOff x="712183" y="3216844"/>
            <a:chExt cx="6107940" cy="3196290"/>
          </a:xfrm>
        </p:grpSpPr>
        <p:pic>
          <p:nvPicPr>
            <p:cNvPr id="18" name="그림 17">
              <a:extLst>
                <a:ext uri="{FF2B5EF4-FFF2-40B4-BE49-F238E27FC236}">
                  <a16:creationId xmlns:a16="http://schemas.microsoft.com/office/drawing/2014/main" id="{6ADADFC7-A639-463F-8B52-41842CAF115E}"/>
                </a:ext>
              </a:extLst>
            </p:cNvPr>
            <p:cNvPicPr>
              <a:picLocks noChangeAspect="1"/>
            </p:cNvPicPr>
            <p:nvPr/>
          </p:nvPicPr>
          <p:blipFill>
            <a:blip r:embed="rId4"/>
            <a:stretch>
              <a:fillRect/>
            </a:stretch>
          </p:blipFill>
          <p:spPr>
            <a:xfrm>
              <a:off x="712183" y="3216844"/>
              <a:ext cx="6107940" cy="3196290"/>
            </a:xfrm>
            <a:prstGeom prst="rect">
              <a:avLst/>
            </a:prstGeom>
          </p:spPr>
        </p:pic>
        <p:sp>
          <p:nvSpPr>
            <p:cNvPr id="20" name="직사각형 19">
              <a:extLst>
                <a:ext uri="{FF2B5EF4-FFF2-40B4-BE49-F238E27FC236}">
                  <a16:creationId xmlns:a16="http://schemas.microsoft.com/office/drawing/2014/main" id="{0AFE5CED-30B5-4B97-A207-A6729F79539F}"/>
                </a:ext>
              </a:extLst>
            </p:cNvPr>
            <p:cNvSpPr/>
            <p:nvPr/>
          </p:nvSpPr>
          <p:spPr>
            <a:xfrm>
              <a:off x="1096241" y="3227763"/>
              <a:ext cx="374420" cy="1478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95186530-FAEA-4398-96EC-9CAC9989239B}"/>
                </a:ext>
              </a:extLst>
            </p:cNvPr>
            <p:cNvSpPr/>
            <p:nvPr/>
          </p:nvSpPr>
          <p:spPr>
            <a:xfrm>
              <a:off x="1667740" y="3913563"/>
              <a:ext cx="984019" cy="1783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0B55BFA0-56E5-4CF1-9282-0C421DF7706E}"/>
                </a:ext>
              </a:extLst>
            </p:cNvPr>
            <p:cNvSpPr/>
            <p:nvPr/>
          </p:nvSpPr>
          <p:spPr>
            <a:xfrm>
              <a:off x="1721080" y="4986014"/>
              <a:ext cx="2081300" cy="1783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2" name="직사각형 11">
            <a:extLst>
              <a:ext uri="{FF2B5EF4-FFF2-40B4-BE49-F238E27FC236}">
                <a16:creationId xmlns:a16="http://schemas.microsoft.com/office/drawing/2014/main" id="{95186530-FAEA-4398-96EC-9CAC9989239B}"/>
              </a:ext>
            </a:extLst>
          </p:cNvPr>
          <p:cNvSpPr/>
          <p:nvPr/>
        </p:nvSpPr>
        <p:spPr>
          <a:xfrm>
            <a:off x="1345354" y="4415644"/>
            <a:ext cx="1143846" cy="1648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4224842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5A097F1B-1135-41C2-9454-74FEE31883C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 khách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Echo</a:t>
            </a:r>
          </a:p>
        </p:txBody>
      </p:sp>
      <p:sp>
        <p:nvSpPr>
          <p:cNvPr id="15" name="직사각형 14">
            <a:extLst>
              <a:ext uri="{FF2B5EF4-FFF2-40B4-BE49-F238E27FC236}">
                <a16:creationId xmlns:a16="http://schemas.microsoft.com/office/drawing/2014/main" id="{123E22DE-E8D5-4323-8688-6C513916B857}"/>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echo_client.py (3)</a:t>
            </a:r>
          </a:p>
        </p:txBody>
      </p:sp>
      <p:sp>
        <p:nvSpPr>
          <p:cNvPr id="6" name="직사각형 5">
            <a:extLst>
              <a:ext uri="{FF2B5EF4-FFF2-40B4-BE49-F238E27FC236}">
                <a16:creationId xmlns:a16="http://schemas.microsoft.com/office/drawing/2014/main" id="{70EB0946-671A-4EE4-B6D5-37C0005CA098}"/>
              </a:ext>
            </a:extLst>
          </p:cNvPr>
          <p:cNvSpPr/>
          <p:nvPr/>
        </p:nvSpPr>
        <p:spPr>
          <a:xfrm>
            <a:off x="712183" y="2174873"/>
            <a:ext cx="8487380"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Gọi </a:t>
            </a:r>
            <a:r>
              <a:rPr lang="vi-VN" altLang="ko-KR" sz="1300" dirty="0">
                <a:solidFill>
                  <a:srgbClr val="34339A"/>
                </a:solidFill>
                <a:latin typeface="SamsungOne-400" panose="020B0503030303020204" pitchFamily="34" charset="0"/>
                <a:ea typeface="SamsungOne-400" panose="020B0503030303020204" pitchFamily="34" charset="0"/>
              </a:rPr>
              <a:t>recv(16) </a:t>
            </a:r>
            <a:r>
              <a:rPr lang="vi-VN" altLang="ko-KR" sz="1300" dirty="0">
                <a:solidFill>
                  <a:schemeClr val="tx1"/>
                </a:solidFill>
                <a:latin typeface="SamsungOne-400" panose="020B0503030303020204" pitchFamily="34" charset="0"/>
                <a:ea typeface="SamsungOne-400" panose="020B0503030303020204" pitchFamily="34" charset="0"/>
              </a:rPr>
              <a:t>trên đối tượng socket cho phép nhận tin nhắn từ máy chủ theo khối 16 và nó tiếp tục được nhận cho đến khi </a:t>
            </a:r>
            <a:r>
              <a:rPr lang="vi-VN" altLang="ko-KR" sz="1300" dirty="0">
                <a:solidFill>
                  <a:srgbClr val="34339A"/>
                </a:solidFill>
                <a:latin typeface="SamsungOne-400" panose="020B0503030303020204" pitchFamily="34" charset="0"/>
                <a:ea typeface="SamsungOne-400" panose="020B0503030303020204" pitchFamily="34" charset="0"/>
              </a:rPr>
              <a:t>amount_received </a:t>
            </a:r>
            <a:r>
              <a:rPr lang="vi-VN" altLang="ko-KR" sz="1300" dirty="0">
                <a:solidFill>
                  <a:schemeClr val="tx1"/>
                </a:solidFill>
                <a:latin typeface="SamsungOne-400" panose="020B0503030303020204" pitchFamily="34" charset="0"/>
                <a:ea typeface="SamsungOne-400" panose="020B0503030303020204" pitchFamily="34" charset="0"/>
              </a:rPr>
              <a:t>bằng với lượng_kỳ vọng.</a:t>
            </a:r>
            <a:endParaRPr lang="en-US" altLang="ko-KR" sz="1300" dirty="0">
              <a:solidFill>
                <a:schemeClr val="tx1"/>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socket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EC53B8B3-7A1E-4D5F-9DBE-471AA640CD8A}"/>
              </a:ext>
            </a:extLst>
          </p:cNvPr>
          <p:cNvGrpSpPr/>
          <p:nvPr/>
        </p:nvGrpSpPr>
        <p:grpSpPr>
          <a:xfrm>
            <a:off x="712183" y="3037893"/>
            <a:ext cx="5833174" cy="3052504"/>
            <a:chOff x="712183" y="3216844"/>
            <a:chExt cx="6107940" cy="3196290"/>
          </a:xfrm>
        </p:grpSpPr>
        <p:pic>
          <p:nvPicPr>
            <p:cNvPr id="11" name="그림 10">
              <a:extLst>
                <a:ext uri="{FF2B5EF4-FFF2-40B4-BE49-F238E27FC236}">
                  <a16:creationId xmlns:a16="http://schemas.microsoft.com/office/drawing/2014/main" id="{09AE2DB6-88A3-485F-B4C8-67FE64A5C640}"/>
                </a:ext>
              </a:extLst>
            </p:cNvPr>
            <p:cNvPicPr>
              <a:picLocks noChangeAspect="1"/>
            </p:cNvPicPr>
            <p:nvPr/>
          </p:nvPicPr>
          <p:blipFill>
            <a:blip r:embed="rId4"/>
            <a:stretch>
              <a:fillRect/>
            </a:stretch>
          </p:blipFill>
          <p:spPr>
            <a:xfrm>
              <a:off x="712183" y="3216844"/>
              <a:ext cx="6107940" cy="3196290"/>
            </a:xfrm>
            <a:prstGeom prst="rect">
              <a:avLst/>
            </a:prstGeom>
          </p:spPr>
        </p:pic>
        <p:sp>
          <p:nvSpPr>
            <p:cNvPr id="16" name="직사각형 15">
              <a:extLst>
                <a:ext uri="{FF2B5EF4-FFF2-40B4-BE49-F238E27FC236}">
                  <a16:creationId xmlns:a16="http://schemas.microsoft.com/office/drawing/2014/main" id="{1B3F2200-EDA2-481F-8E52-6847E1983C4C}"/>
                </a:ext>
              </a:extLst>
            </p:cNvPr>
            <p:cNvSpPr/>
            <p:nvPr/>
          </p:nvSpPr>
          <p:spPr>
            <a:xfrm>
              <a:off x="1721080" y="4986014"/>
              <a:ext cx="2081300" cy="1783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6">
              <a:extLst>
                <a:ext uri="{FF2B5EF4-FFF2-40B4-BE49-F238E27FC236}">
                  <a16:creationId xmlns:a16="http://schemas.microsoft.com/office/drawing/2014/main" id="{6D16F0B2-F936-4E03-97A4-88FC3DB2FA5A}"/>
                </a:ext>
              </a:extLst>
            </p:cNvPr>
            <p:cNvSpPr/>
            <p:nvPr/>
          </p:nvSpPr>
          <p:spPr>
            <a:xfrm>
              <a:off x="2303487" y="5173639"/>
              <a:ext cx="515302" cy="1659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41862617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5A097F1B-1135-41C2-9454-74FEE31883C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Chạy máy chủ</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5" name="직사각형 14">
            <a:extLst>
              <a:ext uri="{FF2B5EF4-FFF2-40B4-BE49-F238E27FC236}">
                <a16:creationId xmlns:a16="http://schemas.microsoft.com/office/drawing/2014/main" id="{123E22DE-E8D5-4323-8688-6C513916B857}"/>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Raspberry Pi</a:t>
            </a:r>
          </a:p>
        </p:txBody>
      </p:sp>
      <p:sp>
        <p:nvSpPr>
          <p:cNvPr id="6" name="직사각형 5">
            <a:extLst>
              <a:ext uri="{FF2B5EF4-FFF2-40B4-BE49-F238E27FC236}">
                <a16:creationId xmlns:a16="http://schemas.microsoft.com/office/drawing/2014/main" id="{70EB0946-671A-4EE4-B6D5-37C0005CA098}"/>
              </a:ext>
            </a:extLst>
          </p:cNvPr>
          <p:cNvSpPr/>
          <p:nvPr/>
        </p:nvSpPr>
        <p:spPr>
          <a:xfrm>
            <a:off x="712183" y="2174873"/>
            <a:ext cx="848738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sudo</a:t>
            </a:r>
            <a:r>
              <a:rPr lang="en-US" altLang="ko-KR" sz="1300" dirty="0">
                <a:solidFill>
                  <a:schemeClr val="tx1"/>
                </a:solidFill>
                <a:latin typeface="SamsungOne-400" panose="020B0503030303020204" pitchFamily="34" charset="0"/>
                <a:ea typeface="SamsungOne-400" panose="020B0503030303020204" pitchFamily="34" charset="0"/>
              </a:rPr>
              <a:t> python3 ~/rasp_ex/socket/echo_server.py </a:t>
            </a: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Đợi máy khách kết nối</a:t>
            </a:r>
            <a:endParaRPr lang="en-US" altLang="ko-KR" sz="1300" dirty="0">
              <a:solidFill>
                <a:schemeClr val="tx1"/>
              </a:solidFill>
              <a:latin typeface="SamsungOne-400" panose="020B0503030303020204" pitchFamily="34" charset="0"/>
              <a:ea typeface="SamsungOne-400" panose="020B0503030303020204" pitchFamily="34" charset="0"/>
            </a:endParaRPr>
          </a:p>
        </p:txBody>
      </p:sp>
      <p:pic>
        <p:nvPicPr>
          <p:cNvPr id="12" name="그림 11">
            <a:extLst>
              <a:ext uri="{FF2B5EF4-FFF2-40B4-BE49-F238E27FC236}">
                <a16:creationId xmlns:a16="http://schemas.microsoft.com/office/drawing/2014/main" id="{5605C795-8BFC-4C76-8C06-5F7DCF0A05D4}"/>
              </a:ext>
            </a:extLst>
          </p:cNvPr>
          <p:cNvPicPr>
            <a:picLocks noChangeAspect="1"/>
          </p:cNvPicPr>
          <p:nvPr/>
        </p:nvPicPr>
        <p:blipFill>
          <a:blip r:embed="rId4"/>
          <a:stretch>
            <a:fillRect/>
          </a:stretch>
        </p:blipFill>
        <p:spPr>
          <a:xfrm>
            <a:off x="703263" y="3279272"/>
            <a:ext cx="6428132" cy="921990"/>
          </a:xfrm>
          <a:prstGeom prst="rect">
            <a:avLst/>
          </a:prstGeom>
        </p:spPr>
      </p:pic>
      <p:sp>
        <p:nvSpPr>
          <p:cNvPr id="13" name="직사각형 12">
            <a:extLst>
              <a:ext uri="{FF2B5EF4-FFF2-40B4-BE49-F238E27FC236}">
                <a16:creationId xmlns:a16="http://schemas.microsoft.com/office/drawing/2014/main" id="{F2159BCF-946F-4027-AE73-E05A1B02188E}"/>
              </a:ext>
            </a:extLst>
          </p:cNvPr>
          <p:cNvSpPr/>
          <p:nvPr/>
        </p:nvSpPr>
        <p:spPr>
          <a:xfrm>
            <a:off x="2612955" y="3279272"/>
            <a:ext cx="4450785" cy="2101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9" name="그룹 8"/>
          <p:cNvGrpSpPr/>
          <p:nvPr/>
        </p:nvGrpSpPr>
        <p:grpSpPr>
          <a:xfrm>
            <a:off x="712183" y="2864306"/>
            <a:ext cx="4611118" cy="294654"/>
            <a:chOff x="712183" y="2907678"/>
            <a:chExt cx="4611118" cy="294654"/>
          </a:xfrm>
        </p:grpSpPr>
        <p:sp>
          <p:nvSpPr>
            <p:cNvPr id="10" name="Rectangle 1">
              <a:extLst>
                <a:ext uri="{FF2B5EF4-FFF2-40B4-BE49-F238E27FC236}">
                  <a16:creationId xmlns:a16="http://schemas.microsoft.com/office/drawing/2014/main" id="{32C67E86-89A8-44ED-81C6-C086F73FAFDA}"/>
                </a:ext>
              </a:extLst>
            </p:cNvPr>
            <p:cNvSpPr>
              <a:spLocks noChangeArrowheads="1"/>
            </p:cNvSpPr>
            <p:nvPr/>
          </p:nvSpPr>
          <p:spPr bwMode="auto">
            <a:xfrm>
              <a:off x="754952" y="2907678"/>
              <a:ext cx="4568349"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python3 ~/rasp_ex/socket/echo_server_udp.py</a:t>
              </a:r>
            </a:p>
          </p:txBody>
        </p:sp>
        <p:sp>
          <p:nvSpPr>
            <p:cNvPr id="11" name="Rectangle 1">
              <a:extLst>
                <a:ext uri="{FF2B5EF4-FFF2-40B4-BE49-F238E27FC236}">
                  <a16:creationId xmlns:a16="http://schemas.microsoft.com/office/drawing/2014/main" id="{29D1CDDB-5D8B-4ED8-A4EF-757C68464E03}"/>
                </a:ext>
              </a:extLst>
            </p:cNvPr>
            <p:cNvSpPr>
              <a:spLocks noChangeArrowheads="1"/>
            </p:cNvSpPr>
            <p:nvPr/>
          </p:nvSpPr>
          <p:spPr bwMode="auto">
            <a:xfrm>
              <a:off x="712183" y="2907678"/>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664245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9" name="직사각형 8">
            <a:extLst>
              <a:ext uri="{FF2B5EF4-FFF2-40B4-BE49-F238E27FC236}">
                <a16:creationId xmlns:a16="http://schemas.microsoft.com/office/drawing/2014/main" id="{AB15FF65-6554-401E-AAFF-E7F6D8F0FC70}"/>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Windows (1)</a:t>
            </a:r>
          </a:p>
        </p:txBody>
      </p:sp>
      <p:sp>
        <p:nvSpPr>
          <p:cNvPr id="10" name="직사각형 9">
            <a:extLst>
              <a:ext uri="{FF2B5EF4-FFF2-40B4-BE49-F238E27FC236}">
                <a16:creationId xmlns:a16="http://schemas.microsoft.com/office/drawing/2014/main" id="{532F33A4-42A5-43E6-B79F-1D1FFB728EAB}"/>
              </a:ext>
            </a:extLst>
          </p:cNvPr>
          <p:cNvSpPr/>
          <p:nvPr/>
        </p:nvSpPr>
        <p:spPr>
          <a:xfrm>
            <a:off x="703263"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echo_client.py</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ví dụ này, echo_client.py được thực thi bằng PyCharm trong Windows.)</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1" name="그림 10">
            <a:extLst>
              <a:ext uri="{FF2B5EF4-FFF2-40B4-BE49-F238E27FC236}">
                <a16:creationId xmlns:a16="http://schemas.microsoft.com/office/drawing/2014/main" id="{7E6D11AB-CB6E-46EC-A7E1-890B0D42A5BF}"/>
              </a:ext>
            </a:extLst>
          </p:cNvPr>
          <p:cNvPicPr>
            <a:picLocks noChangeAspect="1"/>
          </p:cNvPicPr>
          <p:nvPr/>
        </p:nvPicPr>
        <p:blipFill>
          <a:blip r:embed="rId4"/>
          <a:stretch>
            <a:fillRect/>
          </a:stretch>
        </p:blipFill>
        <p:spPr>
          <a:xfrm>
            <a:off x="703264" y="2527344"/>
            <a:ext cx="7745412" cy="2863709"/>
          </a:xfrm>
          <a:prstGeom prst="rect">
            <a:avLst/>
          </a:prstGeom>
        </p:spPr>
      </p:pic>
      <p:sp>
        <p:nvSpPr>
          <p:cNvPr id="16" name="직사각형 15">
            <a:extLst>
              <a:ext uri="{FF2B5EF4-FFF2-40B4-BE49-F238E27FC236}">
                <a16:creationId xmlns:a16="http://schemas.microsoft.com/office/drawing/2014/main" id="{5FBCF761-E2FF-4957-BD76-9097039B1DA5}"/>
              </a:ext>
            </a:extLst>
          </p:cNvPr>
          <p:cNvSpPr/>
          <p:nvPr/>
        </p:nvSpPr>
        <p:spPr>
          <a:xfrm>
            <a:off x="703263" y="2799739"/>
            <a:ext cx="7745412" cy="19913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6593578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 Socket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9" name="직사각형 8">
            <a:extLst>
              <a:ext uri="{FF2B5EF4-FFF2-40B4-BE49-F238E27FC236}">
                <a16:creationId xmlns:a16="http://schemas.microsoft.com/office/drawing/2014/main" id="{AB15FF65-6554-401E-AAFF-E7F6D8F0FC70}"/>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Windows (2)</a:t>
            </a:r>
          </a:p>
        </p:txBody>
      </p:sp>
      <p:sp>
        <p:nvSpPr>
          <p:cNvPr id="10" name="직사각형 9">
            <a:extLst>
              <a:ext uri="{FF2B5EF4-FFF2-40B4-BE49-F238E27FC236}">
                <a16:creationId xmlns:a16="http://schemas.microsoft.com/office/drawing/2014/main" id="{532F33A4-42A5-43E6-B79F-1D1FFB728EAB}"/>
              </a:ext>
            </a:extLst>
          </p:cNvPr>
          <p:cNvSpPr/>
          <p:nvPr/>
        </p:nvSpPr>
        <p:spPr>
          <a:xfrm>
            <a:off x="703263" y="1751161"/>
            <a:ext cx="8496300"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Server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Windows Client.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Máy chủ Raspberry Pi nhận được thông báo tương tự sau khi Giao tiếp socket TCP/IP với Máy khách Windows.</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8" name="그림 7">
            <a:extLst>
              <a:ext uri="{FF2B5EF4-FFF2-40B4-BE49-F238E27FC236}">
                <a16:creationId xmlns:a16="http://schemas.microsoft.com/office/drawing/2014/main" id="{1DE06510-8938-41E6-A5E5-5D7CCEF5D274}"/>
              </a:ext>
            </a:extLst>
          </p:cNvPr>
          <p:cNvPicPr>
            <a:picLocks noChangeAspect="1"/>
          </p:cNvPicPr>
          <p:nvPr/>
        </p:nvPicPr>
        <p:blipFill>
          <a:blip r:embed="rId4"/>
          <a:stretch>
            <a:fillRect/>
          </a:stretch>
        </p:blipFill>
        <p:spPr>
          <a:xfrm>
            <a:off x="703263" y="2579690"/>
            <a:ext cx="5954712" cy="3661221"/>
          </a:xfrm>
          <a:prstGeom prst="rect">
            <a:avLst/>
          </a:prstGeom>
        </p:spPr>
      </p:pic>
      <p:sp>
        <p:nvSpPr>
          <p:cNvPr id="12" name="직사각형 11">
            <a:extLst>
              <a:ext uri="{FF2B5EF4-FFF2-40B4-BE49-F238E27FC236}">
                <a16:creationId xmlns:a16="http://schemas.microsoft.com/office/drawing/2014/main" id="{005623B9-3DD8-47CA-B464-973E70568A67}"/>
              </a:ext>
            </a:extLst>
          </p:cNvPr>
          <p:cNvSpPr/>
          <p:nvPr/>
        </p:nvSpPr>
        <p:spPr>
          <a:xfrm>
            <a:off x="703263" y="2755291"/>
            <a:ext cx="3779837" cy="32486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42186801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Socket Programming</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err="1">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3.</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3.1. Socket</a:t>
            </a: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3.2.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r>
              <a:rPr lang="en-US" altLang="ko-KR" dirty="0">
                <a:solidFill>
                  <a:schemeClr val="bg1">
                    <a:lumMod val="65000"/>
                  </a:schemeClr>
                </a:solidFill>
                <a:latin typeface="SamsungOne-400" panose="020B0503030303020204" pitchFamily="34" charset="0"/>
                <a:ea typeface="SamsungOne-400" panose="020B0503030303020204" pitchFamily="34" charset="0"/>
              </a:rPr>
              <a:t> TCP/IP Socket</a:t>
            </a:r>
          </a:p>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Lập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trình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UDP Socket </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3.4. </a:t>
            </a:r>
            <a:r>
              <a:rPr lang="vi-VN" altLang="ko-KR" dirty="0">
                <a:solidFill>
                  <a:schemeClr val="bg1">
                    <a:lumMod val="65000"/>
                  </a:schemeClr>
                </a:solidFill>
                <a:latin typeface="SamsungOne-400" panose="020B0503030303020204" pitchFamily="34" charset="0"/>
                <a:ea typeface="SamsungOne-400" panose="020B0503030303020204" pitchFamily="34" charset="0"/>
              </a:rPr>
              <a:t>Lập trình đa hướng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048908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UDP Socket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7898FB5C-26AB-4017-B4C2-E5689529F6BC}"/>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Giao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tiếp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khách-máy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chủ</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UDP</a:t>
            </a:r>
          </a:p>
        </p:txBody>
      </p:sp>
      <p:sp>
        <p:nvSpPr>
          <p:cNvPr id="8" name="직사각형 7">
            <a:extLst>
              <a:ext uri="{FF2B5EF4-FFF2-40B4-BE49-F238E27FC236}">
                <a16:creationId xmlns:a16="http://schemas.microsoft.com/office/drawing/2014/main" id="{C148149B-4513-4084-A64A-31B903503FEA}"/>
              </a:ext>
            </a:extLst>
          </p:cNvPr>
          <p:cNvSpPr/>
          <p:nvPr/>
        </p:nvSpPr>
        <p:spPr>
          <a:xfrm>
            <a:off x="580388" y="1944537"/>
            <a:ext cx="8619175"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Không giống như trường hợp truyền TCP truyền thông điệp theo cách có thứ tự, UDP hướng thông điệp và không yêu cầu kết nối lâu dài.</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Một thông báo trong trường hợp này phải nằm gọn trong một gói dữ liệu và việc gửi không được đảm bảo.</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033961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UDP Socket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7898FB5C-26AB-4017-B4C2-E5689529F6BC}"/>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 chủ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Echo</a:t>
            </a:r>
          </a:p>
        </p:txBody>
      </p:sp>
      <p:sp>
        <p:nvSpPr>
          <p:cNvPr id="8" name="직사각형 7">
            <a:extLst>
              <a:ext uri="{FF2B5EF4-FFF2-40B4-BE49-F238E27FC236}">
                <a16:creationId xmlns:a16="http://schemas.microsoft.com/office/drawing/2014/main" id="{C148149B-4513-4084-A64A-31B903503FE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a:solidFill>
                  <a:srgbClr val="34339A"/>
                </a:solidFill>
                <a:latin typeface="SamsungOne-400" panose="020B0503030303020204" pitchFamily="34" charset="0"/>
                <a:ea typeface="SamsungOne-400" panose="020B0503030303020204" pitchFamily="34" charset="0"/>
              </a:rPr>
              <a:t>socket()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a:solidFill>
                  <a:srgbClr val="34339A"/>
                </a:solidFill>
                <a:latin typeface="SamsungOne-400" panose="020B0503030303020204" pitchFamily="34" charset="0"/>
                <a:ea typeface="SamsungOne-400" panose="020B0503030303020204" pitchFamily="34" charset="0"/>
              </a:rPr>
              <a:t>bind() </a:t>
            </a:r>
            <a:r>
              <a:rPr lang="en-US" altLang="ko-KR" sz="1400" dirty="0" err="1">
                <a:solidFill>
                  <a:schemeClr val="tx1"/>
                </a:solidFill>
                <a:latin typeface="SamsungOne-400" panose="020B0503030303020204" pitchFamily="34" charset="0"/>
                <a:ea typeface="SamsungOne-400" panose="020B0503030303020204" pitchFamily="34" charset="0"/>
              </a:rPr>
              <a:t>vì</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lắng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nghe</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6" name="직사각형 5">
            <a:extLst>
              <a:ext uri="{FF2B5EF4-FFF2-40B4-BE49-F238E27FC236}">
                <a16:creationId xmlns:a16="http://schemas.microsoft.com/office/drawing/2014/main" id="{40F5915C-8FA5-4AE5-BD59-459A8435EA5A}"/>
              </a:ext>
            </a:extLst>
          </p:cNvPr>
          <p:cNvSpPr/>
          <p:nvPr/>
        </p:nvSpPr>
        <p:spPr>
          <a:xfrm>
            <a:off x="712183" y="2174873"/>
            <a:ext cx="8487380" cy="165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socket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nhắn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 chúng ta sẽ đọc các tin nhắn đến bằng phương thức </a:t>
            </a:r>
            <a:r>
              <a:rPr lang="vi-VN" altLang="ko-KR" sz="1300" dirty="0">
                <a:solidFill>
                  <a:srgbClr val="34339A"/>
                </a:solidFill>
                <a:latin typeface="SamsungOne-400" panose="020B0503030303020204" pitchFamily="34" charset="0"/>
                <a:ea typeface="SamsungOne-400" panose="020B0503030303020204" pitchFamily="34" charset="0"/>
              </a:rPr>
              <a:t>recvfrom()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gửi lại chúng bằng </a:t>
            </a:r>
            <a:r>
              <a:rPr lang="vi-VN" altLang="ko-KR" sz="1300" dirty="0">
                <a:solidFill>
                  <a:srgbClr val="34339A"/>
                </a:solidFill>
                <a:latin typeface="SamsungOne-400" panose="020B0503030303020204" pitchFamily="34" charset="0"/>
                <a:ea typeface="SamsungOne-400" panose="020B0503030303020204" pitchFamily="34" charset="0"/>
              </a:rPr>
              <a:t>sendto().</a:t>
            </a:r>
            <a:endParaRPr lang="en-US" altLang="ko-KR" sz="1300" dirty="0">
              <a:solidFill>
                <a:srgbClr val="34339A"/>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rgbClr val="34339A"/>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nhận dữ liệu từ một ổ cắm và trả về một bộ (</a:t>
            </a:r>
            <a:r>
              <a:rPr lang="vi-VN" altLang="ko-KR" sz="1300" dirty="0">
                <a:solidFill>
                  <a:srgbClr val="34339A"/>
                </a:solidFill>
                <a:latin typeface="SamsungOne-400" panose="020B0503030303020204" pitchFamily="34" charset="0"/>
                <a:ea typeface="SamsungOne-400" panose="020B0503030303020204" pitchFamily="34" charset="0"/>
              </a:rPr>
              <a:t>byte, địa chỉ</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trong đó byte là đối tượng byte chứa dữ liệu nhận được và </a:t>
            </a:r>
            <a:r>
              <a:rPr lang="vi-VN" altLang="ko-KR" sz="1300" dirty="0">
                <a:solidFill>
                  <a:srgbClr val="34339A"/>
                </a:solidFill>
                <a:latin typeface="SamsungOne-400" panose="020B0503030303020204" pitchFamily="34" charset="0"/>
                <a:ea typeface="SamsungOne-400" panose="020B0503030303020204" pitchFamily="34" charset="0"/>
              </a:rPr>
              <a:t>địa chỉ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địa chỉ của người gửi.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rgbClr val="34339A"/>
                </a:solidFill>
                <a:latin typeface="SamsungOne-400" panose="020B0503030303020204" pitchFamily="34" charset="0"/>
                <a:ea typeface="SamsungOne-400" panose="020B0503030303020204" pitchFamily="34" charset="0"/>
              </a:rPr>
              <a:t>sendto(byte, address)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gửi dữ liệu (được cung cấp bởi </a:t>
            </a:r>
            <a:r>
              <a:rPr lang="vi-VN" altLang="ko-KR" sz="1300" dirty="0">
                <a:solidFill>
                  <a:srgbClr val="34339A"/>
                </a:solidFill>
                <a:latin typeface="SamsungOne-400" panose="020B0503030303020204" pitchFamily="34" charset="0"/>
                <a:ea typeface="SamsungOne-400" panose="020B0503030303020204" pitchFamily="34" charset="0"/>
              </a:rPr>
              <a:t>byte</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đến một ổ cắm được liên kết với địa chỉ như được xác định bởi </a:t>
            </a:r>
            <a:r>
              <a:rPr lang="vi-VN" altLang="ko-KR" sz="1300" dirty="0">
                <a:solidFill>
                  <a:srgbClr val="34339A"/>
                </a:solidFill>
                <a:latin typeface="SamsungOne-400" panose="020B0503030303020204" pitchFamily="34" charset="0"/>
                <a:ea typeface="SamsungOne-400" panose="020B0503030303020204" pitchFamily="34" charset="0"/>
              </a:rPr>
              <a:t>địa chỉ.</a:t>
            </a:r>
            <a:endParaRPr lang="en-US" altLang="ko-KR" sz="1300" dirty="0">
              <a:solidFill>
                <a:srgbClr val="34339A"/>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611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Gateway</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bị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9" name="직사각형 8">
            <a:extLst>
              <a:ext uri="{FF2B5EF4-FFF2-40B4-BE49-F238E27FC236}">
                <a16:creationId xmlns:a16="http://schemas.microsoft.com/office/drawing/2014/main" id="{16DACD38-472C-4109-98A3-CA9069B18FEF}"/>
              </a:ext>
            </a:extLst>
          </p:cNvPr>
          <p:cNvSpPr/>
          <p:nvPr/>
        </p:nvSpPr>
        <p:spPr>
          <a:xfrm>
            <a:off x="712182" y="2174873"/>
            <a:ext cx="8487381"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Gateway</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Vai trò của Bộ chuyển đổi giao thức</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Kết nối hai mạng có giao thức khác nhau</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Ngày nay, gateway và bộ định tuyến được sử dụng đồng thời</a:t>
            </a:r>
          </a:p>
        </p:txBody>
      </p:sp>
      <p:grpSp>
        <p:nvGrpSpPr>
          <p:cNvPr id="2" name="그룹 1">
            <a:extLst>
              <a:ext uri="{FF2B5EF4-FFF2-40B4-BE49-F238E27FC236}">
                <a16:creationId xmlns:a16="http://schemas.microsoft.com/office/drawing/2014/main" id="{F6B1100E-10B4-4370-AA5B-8E4447A86B24}"/>
              </a:ext>
            </a:extLst>
          </p:cNvPr>
          <p:cNvGrpSpPr/>
          <p:nvPr/>
        </p:nvGrpSpPr>
        <p:grpSpPr>
          <a:xfrm>
            <a:off x="859704" y="3968625"/>
            <a:ext cx="4474738" cy="1558925"/>
            <a:chOff x="1004375" y="3554643"/>
            <a:chExt cx="4474738" cy="1558925"/>
          </a:xfrm>
        </p:grpSpPr>
        <p:pic>
          <p:nvPicPr>
            <p:cNvPr id="17" name="Picture 2">
              <a:extLst>
                <a:ext uri="{FF2B5EF4-FFF2-40B4-BE49-F238E27FC236}">
                  <a16:creationId xmlns:a16="http://schemas.microsoft.com/office/drawing/2014/main" id="{13E244E1-683D-4A10-9F25-399A6913F7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199"/>
            <a:stretch/>
          </p:blipFill>
          <p:spPr bwMode="auto">
            <a:xfrm>
              <a:off x="1004375" y="3554643"/>
              <a:ext cx="4474738" cy="155892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a:extLst>
                <a:ext uri="{FF2B5EF4-FFF2-40B4-BE49-F238E27FC236}">
                  <a16:creationId xmlns:a16="http://schemas.microsoft.com/office/drawing/2014/main" id="{B72C28D6-73E8-4CC2-B9D2-78FF15A03D75}"/>
                </a:ext>
              </a:extLst>
            </p:cNvPr>
            <p:cNvSpPr txBox="1"/>
            <p:nvPr/>
          </p:nvSpPr>
          <p:spPr>
            <a:xfrm>
              <a:off x="2827625" y="4523018"/>
              <a:ext cx="828237" cy="215444"/>
            </a:xfrm>
            <a:prstGeom prst="rect">
              <a:avLst/>
            </a:prstGeom>
            <a:solidFill>
              <a:schemeClr val="bg1"/>
            </a:solidFill>
          </p:spPr>
          <p:txBody>
            <a:bodyPr wrap="square" lIns="0" tIns="0" rIns="0" bIns="0" rtlCol="0">
              <a:spAutoFit/>
            </a:bodyPr>
            <a:lstStyle/>
            <a:p>
              <a:pPr algn="ctr"/>
              <a:r>
                <a:rPr lang="en-US" altLang="ko-KR" sz="1400" dirty="0">
                  <a:latin typeface="SamsungOne-400" panose="020B0503030303020204" charset="0"/>
                  <a:ea typeface="SamsungOne-400" panose="020B0503030303020204" charset="0"/>
                </a:rPr>
                <a:t>Gateway</a:t>
              </a:r>
              <a:endParaRPr lang="ko-KR" altLang="en-US" sz="1400" dirty="0">
                <a:latin typeface="SamsungOne-400" panose="020B0503030303020204" charset="0"/>
              </a:endParaRPr>
            </a:p>
          </p:txBody>
        </p:sp>
      </p:grpSp>
      <p:graphicFrame>
        <p:nvGraphicFramePr>
          <p:cNvPr id="20" name="표 4">
            <a:extLst>
              <a:ext uri="{FF2B5EF4-FFF2-40B4-BE49-F238E27FC236}">
                <a16:creationId xmlns:a16="http://schemas.microsoft.com/office/drawing/2014/main" id="{AA4AA41B-F1F2-42C6-9B7F-2DE799EBA120}"/>
              </a:ext>
            </a:extLst>
          </p:cNvPr>
          <p:cNvGraphicFramePr>
            <a:graphicFrameLocks noGrp="1"/>
          </p:cNvGraphicFramePr>
          <p:nvPr>
            <p:extLst>
              <p:ext uri="{D42A27DB-BD31-4B8C-83A1-F6EECF244321}">
                <p14:modId xmlns:p14="http://schemas.microsoft.com/office/powerpoint/2010/main" val="715940339"/>
              </p:ext>
            </p:extLst>
          </p:nvPr>
        </p:nvGraphicFramePr>
        <p:xfrm>
          <a:off x="5646761" y="3300760"/>
          <a:ext cx="1791588" cy="2591777"/>
        </p:xfrm>
        <a:graphic>
          <a:graphicData uri="http://schemas.openxmlformats.org/drawingml/2006/table">
            <a:tbl>
              <a:tblPr firstRow="1" bandRow="1">
                <a:effectLst/>
                <a:tableStyleId>{D113A9D2-9D6B-4929-AA2D-F23B5EE8CBE7}</a:tableStyleId>
              </a:tblPr>
              <a:tblGrid>
                <a:gridCol w="1791588">
                  <a:extLst>
                    <a:ext uri="{9D8B030D-6E8A-4147-A177-3AD203B41FA5}">
                      <a16:colId xmlns:a16="http://schemas.microsoft.com/office/drawing/2014/main" val="2310281091"/>
                    </a:ext>
                  </a:extLst>
                </a:gridCol>
              </a:tblGrid>
              <a:tr h="377185">
                <a:tc>
                  <a:txBody>
                    <a:bodyPr/>
                    <a:lstStyle/>
                    <a:p>
                      <a:pPr algn="ctr" latinLnBrk="1"/>
                      <a:r>
                        <a:rPr lang="vi-VN" sz="1400" b="0" dirty="0">
                          <a:latin typeface="Arial" panose="020B0503030303020204" pitchFamily="34" charset="0"/>
                          <a:ea typeface="SamsungOne-400" panose="020B0503030303020204" pitchFamily="34" charset="0"/>
                        </a:rPr>
                        <a:t>Tầng Ứng dụng</a:t>
                      </a:r>
                    </a:p>
                  </a:txBody>
                  <a:tcPr anchor="ctr">
                    <a:lnL w="6350" cap="flat" cmpd="sng" algn="ctr">
                      <a:noFill/>
                      <a:prstDash val="solid"/>
                      <a:miter lim="800000"/>
                    </a:lnL>
                    <a:lnR w="6350" cap="flat" cmpd="sng" algn="ctr">
                      <a:noFill/>
                      <a:prstDash val="solid"/>
                      <a:round/>
                      <a:headEnd type="none" w="med" len="med"/>
                      <a:tailEnd type="none" w="med" len="med"/>
                    </a:lnR>
                    <a:lnT w="6350" cap="flat" cmpd="sng" algn="ctr">
                      <a:noFill/>
                      <a:prstDash val="solid"/>
                      <a:miter lim="800000"/>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93EB0"/>
                    </a:solidFill>
                  </a:tcPr>
                </a:tc>
                <a:extLst>
                  <a:ext uri="{0D108BD9-81ED-4DB2-BD59-A6C34878D82A}">
                    <a16:rowId xmlns:a16="http://schemas.microsoft.com/office/drawing/2014/main" val="1589949800"/>
                  </a:ext>
                </a:extLst>
              </a:tr>
              <a:tr h="377185">
                <a:tc>
                  <a:txBody>
                    <a:bodyPr/>
                    <a:lstStyle/>
                    <a:p>
                      <a:pPr algn="ctr" latinLnBrk="1"/>
                      <a:r>
                        <a:rPr lang="vi-VN" sz="1400" b="0" dirty="0">
                          <a:solidFill>
                            <a:schemeClr val="tx1">
                              <a:lumMod val="85000"/>
                              <a:lumOff val="15000"/>
                            </a:schemeClr>
                          </a:solidFill>
                          <a:latin typeface="Arial" panose="020B0503030303020204" pitchFamily="34" charset="0"/>
                          <a:ea typeface="SamsungOne-400" panose="020B0503030303020204" pitchFamily="34" charset="0"/>
                        </a:rPr>
                        <a:t>Tầng trình diễn</a:t>
                      </a:r>
                    </a:p>
                  </a:txBody>
                  <a:tcPr anchor="ctr">
                    <a:lnL w="6350" cap="flat" cmpd="sng" algn="ctr">
                      <a:noFill/>
                      <a:prstDash val="solid"/>
                      <a:miter lim="800000"/>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36569373"/>
                  </a:ext>
                </a:extLst>
              </a:tr>
              <a:tr h="352926">
                <a:tc>
                  <a:txBody>
                    <a:bodyPr/>
                    <a:lstStyle/>
                    <a:p>
                      <a:pPr algn="ctr" latinLnBrk="1"/>
                      <a:r>
                        <a:rPr lang="vi-VN" sz="1400" b="0">
                          <a:latin typeface="Arial" panose="020B0503030303020204" pitchFamily="34" charset="0"/>
                          <a:ea typeface="SamsungOne-400" panose="020B0503030303020204" pitchFamily="34" charset="0"/>
                        </a:rPr>
                        <a:t>Tầng phiên</a:t>
                      </a:r>
                    </a:p>
                  </a:txBody>
                  <a:tcPr anchor="ctr">
                    <a:lnL w="6350" cap="flat" cmpd="sng" algn="ctr">
                      <a:noFill/>
                      <a:prstDash val="solid"/>
                      <a:miter lim="800000"/>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93EB0"/>
                    </a:solidFill>
                  </a:tcPr>
                </a:tc>
                <a:extLst>
                  <a:ext uri="{0D108BD9-81ED-4DB2-BD59-A6C34878D82A}">
                    <a16:rowId xmlns:a16="http://schemas.microsoft.com/office/drawing/2014/main" val="352088562"/>
                  </a:ext>
                </a:extLst>
              </a:tr>
              <a:tr h="377185">
                <a:tc>
                  <a:txBody>
                    <a:bodyPr/>
                    <a:lstStyle/>
                    <a:p>
                      <a:pPr algn="ctr" latinLnBrk="1"/>
                      <a:r>
                        <a:rPr lang="vi-VN" sz="1400" b="0">
                          <a:solidFill>
                            <a:schemeClr val="tx1">
                              <a:lumMod val="85000"/>
                              <a:lumOff val="15000"/>
                            </a:schemeClr>
                          </a:solidFill>
                          <a:latin typeface="Arial" panose="020B0503030303020204" pitchFamily="34" charset="0"/>
                          <a:ea typeface="SamsungOne-400" panose="020B0503030303020204" pitchFamily="34" charset="0"/>
                        </a:rPr>
                        <a:t>Tầng giao vận</a:t>
                      </a:r>
                    </a:p>
                  </a:txBody>
                  <a:tcPr anchor="ctr">
                    <a:lnL w="6350" cap="flat" cmpd="sng" algn="ctr">
                      <a:noFill/>
                      <a:prstDash val="solid"/>
                      <a:miter lim="800000"/>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91657408"/>
                  </a:ext>
                </a:extLst>
              </a:tr>
              <a:tr h="377185">
                <a:tc>
                  <a:txBody>
                    <a:bodyPr/>
                    <a:lstStyle/>
                    <a:p>
                      <a:pPr algn="ctr" latinLnBrk="1"/>
                      <a:r>
                        <a:rPr lang="vi-VN" sz="1400" b="0">
                          <a:latin typeface="Arial" panose="020B0503030303020204" pitchFamily="34" charset="0"/>
                          <a:ea typeface="SamsungOne-400" panose="020B0503030303020204" pitchFamily="34" charset="0"/>
                        </a:rPr>
                        <a:t>Tầng Mạng</a:t>
                      </a:r>
                    </a:p>
                  </a:txBody>
                  <a:tcPr anchor="ctr">
                    <a:lnL w="6350" cap="flat" cmpd="sng" algn="ctr">
                      <a:noFill/>
                      <a:prstDash val="solid"/>
                      <a:miter lim="800000"/>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193EB0"/>
                    </a:solidFill>
                  </a:tcPr>
                </a:tc>
                <a:extLst>
                  <a:ext uri="{0D108BD9-81ED-4DB2-BD59-A6C34878D82A}">
                    <a16:rowId xmlns:a16="http://schemas.microsoft.com/office/drawing/2014/main" val="1826127671"/>
                  </a:ext>
                </a:extLst>
              </a:tr>
              <a:tr h="377185">
                <a:tc>
                  <a:txBody>
                    <a:bodyPr/>
                    <a:lstStyle/>
                    <a:p>
                      <a:pPr algn="ctr" latinLnBrk="1"/>
                      <a:r>
                        <a:rPr lang="vi-VN" sz="1200" b="0" dirty="0">
                          <a:solidFill>
                            <a:schemeClr val="tx1">
                              <a:lumMod val="85000"/>
                              <a:lumOff val="15000"/>
                            </a:schemeClr>
                          </a:solidFill>
                          <a:latin typeface="Arial" panose="020B0503030303020204" pitchFamily="34" charset="0"/>
                          <a:ea typeface="SamsungOne-400" panose="020B0503030303020204" pitchFamily="34" charset="0"/>
                        </a:rPr>
                        <a:t>Tầng Liên kết dữ liệu</a:t>
                      </a:r>
                    </a:p>
                  </a:txBody>
                  <a:tcPr anchor="ctr">
                    <a:lnL w="6350" cap="flat" cmpd="sng" algn="ctr">
                      <a:noFill/>
                      <a:prstDash val="solid"/>
                      <a:miter lim="800000"/>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26118988"/>
                  </a:ext>
                </a:extLst>
              </a:tr>
              <a:tr h="352926">
                <a:tc>
                  <a:txBody>
                    <a:bodyPr/>
                    <a:lstStyle/>
                    <a:p>
                      <a:pPr algn="ctr" latinLnBrk="1"/>
                      <a:r>
                        <a:rPr lang="vi-VN" sz="1400" b="0" dirty="0">
                          <a:latin typeface="Arial" panose="020B0503030303020204" pitchFamily="34" charset="0"/>
                          <a:ea typeface="SamsungOne-400" panose="020B0503030303020204" pitchFamily="34" charset="0"/>
                        </a:rPr>
                        <a:t>Tầng Vật lý</a:t>
                      </a:r>
                    </a:p>
                  </a:txBody>
                  <a:tcPr anchor="ctr">
                    <a:lnL w="6350" cap="flat" cmpd="sng" algn="ctr">
                      <a:noFill/>
                      <a:prstDash val="solid"/>
                      <a:miter lim="800000"/>
                    </a:lnL>
                    <a:lnR w="6350" cap="flat" cmpd="sng" algn="ctr">
                      <a:noFill/>
                      <a:prstDash val="solid"/>
                      <a:round/>
                      <a:headEnd type="none" w="med" len="med"/>
                      <a:tailEnd type="none" w="med" len="med"/>
                    </a:lnR>
                    <a:lnT>
                      <a:noFill/>
                    </a:lnT>
                    <a:lnB w="6350" cap="flat" cmpd="sng" algn="ctr">
                      <a:noFill/>
                      <a:prstDash val="solid"/>
                      <a:miter lim="800000"/>
                    </a:lnB>
                    <a:lnTlToBr w="12700" cmpd="sng">
                      <a:noFill/>
                      <a:prstDash val="solid"/>
                    </a:lnTlToBr>
                    <a:lnBlToTr w="12700" cmpd="sng">
                      <a:noFill/>
                      <a:prstDash val="solid"/>
                    </a:lnBlToTr>
                    <a:solidFill>
                      <a:srgbClr val="193EB0"/>
                    </a:solidFill>
                  </a:tcPr>
                </a:tc>
                <a:extLst>
                  <a:ext uri="{0D108BD9-81ED-4DB2-BD59-A6C34878D82A}">
                    <a16:rowId xmlns:a16="http://schemas.microsoft.com/office/drawing/2014/main" val="3935020571"/>
                  </a:ext>
                </a:extLst>
              </a:tr>
            </a:tbl>
          </a:graphicData>
        </a:graphic>
      </p:graphicFrame>
      <p:sp>
        <p:nvSpPr>
          <p:cNvPr id="22" name="TextBox 21">
            <a:extLst>
              <a:ext uri="{FF2B5EF4-FFF2-40B4-BE49-F238E27FC236}">
                <a16:creationId xmlns:a16="http://schemas.microsoft.com/office/drawing/2014/main" id="{68E52AC6-B5E5-4D98-81B4-6EEF80ED5C8E}"/>
              </a:ext>
            </a:extLst>
          </p:cNvPr>
          <p:cNvSpPr txBox="1"/>
          <p:nvPr/>
        </p:nvSpPr>
        <p:spPr>
          <a:xfrm>
            <a:off x="6080257" y="6034412"/>
            <a:ext cx="2976030" cy="215444"/>
          </a:xfrm>
          <a:prstGeom prst="rect">
            <a:avLst/>
          </a:prstGeom>
          <a:solidFill>
            <a:schemeClr val="bg1"/>
          </a:solidFill>
        </p:spPr>
        <p:txBody>
          <a:bodyPr wrap="square" lIns="0" tIns="0" rIns="0" bIns="0" rtlCol="0">
            <a:spAutoFit/>
          </a:bodyPr>
          <a:lstStyle/>
          <a:p>
            <a:pPr algn="ctr"/>
            <a:r>
              <a:rPr lang="vi-VN" sz="1400" dirty="0">
                <a:latin typeface="Arial" panose="020B0803030303020204" pitchFamily="34" charset="0"/>
                <a:ea typeface="SamsungOne-700" panose="020B0803030303020204" pitchFamily="34" charset="0"/>
              </a:rPr>
              <a:t>Mô hình OSI và các Thiết bị đi kèm</a:t>
            </a:r>
          </a:p>
        </p:txBody>
      </p:sp>
      <p:grpSp>
        <p:nvGrpSpPr>
          <p:cNvPr id="23" name="그룹 22">
            <a:extLst>
              <a:ext uri="{FF2B5EF4-FFF2-40B4-BE49-F238E27FC236}">
                <a16:creationId xmlns:a16="http://schemas.microsoft.com/office/drawing/2014/main" id="{060C523E-2437-409D-AA11-E9DC92FF0ACD}"/>
              </a:ext>
            </a:extLst>
          </p:cNvPr>
          <p:cNvGrpSpPr/>
          <p:nvPr/>
        </p:nvGrpSpPr>
        <p:grpSpPr>
          <a:xfrm>
            <a:off x="7551421" y="3300760"/>
            <a:ext cx="1791588" cy="2570585"/>
            <a:chOff x="7739461" y="3167370"/>
            <a:chExt cx="1604563" cy="2570585"/>
          </a:xfrm>
        </p:grpSpPr>
        <p:sp>
          <p:nvSpPr>
            <p:cNvPr id="24" name="직사각형 23">
              <a:extLst>
                <a:ext uri="{FF2B5EF4-FFF2-40B4-BE49-F238E27FC236}">
                  <a16:creationId xmlns:a16="http://schemas.microsoft.com/office/drawing/2014/main" id="{378902E3-BA0D-48E0-8E72-C873D0727A8F}"/>
                </a:ext>
              </a:extLst>
            </p:cNvPr>
            <p:cNvSpPr/>
            <p:nvPr/>
          </p:nvSpPr>
          <p:spPr>
            <a:xfrm>
              <a:off x="7739623" y="3167370"/>
              <a:ext cx="1604401" cy="2570585"/>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E1FD48C7-3E86-4913-A710-014B145C4EF7}"/>
                </a:ext>
              </a:extLst>
            </p:cNvPr>
            <p:cNvSpPr/>
            <p:nvPr/>
          </p:nvSpPr>
          <p:spPr>
            <a:xfrm>
              <a:off x="7739461" y="4699000"/>
              <a:ext cx="1406114" cy="1038955"/>
            </a:xfrm>
            <a:prstGeom prst="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0277D637-CD88-4A9F-A0ED-BA83A51B7E7F}"/>
                </a:ext>
              </a:extLst>
            </p:cNvPr>
            <p:cNvSpPr/>
            <p:nvPr/>
          </p:nvSpPr>
          <p:spPr>
            <a:xfrm>
              <a:off x="7739461" y="5023317"/>
              <a:ext cx="1135032" cy="7146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549849A9-89AC-40F3-AED9-703D6AF8B4B0}"/>
                </a:ext>
              </a:extLst>
            </p:cNvPr>
            <p:cNvSpPr/>
            <p:nvPr/>
          </p:nvSpPr>
          <p:spPr>
            <a:xfrm>
              <a:off x="7739461" y="5380636"/>
              <a:ext cx="939800" cy="3573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31" name="TextBox 30">
              <a:extLst>
                <a:ext uri="{FF2B5EF4-FFF2-40B4-BE49-F238E27FC236}">
                  <a16:creationId xmlns:a16="http://schemas.microsoft.com/office/drawing/2014/main" id="{C6D3F74E-3232-4BB8-96F4-797A48A205CA}"/>
                </a:ext>
              </a:extLst>
            </p:cNvPr>
            <p:cNvSpPr txBox="1"/>
            <p:nvPr/>
          </p:nvSpPr>
          <p:spPr>
            <a:xfrm>
              <a:off x="7807197" y="5453857"/>
              <a:ext cx="828237" cy="215444"/>
            </a:xfrm>
            <a:prstGeom prst="rect">
              <a:avLst/>
            </a:prstGeom>
            <a:noFill/>
          </p:spPr>
          <p:txBody>
            <a:bodyPr wrap="square" lIns="0" tIns="0" rIns="0" bIns="0" rtlCol="0">
              <a:spAutoFit/>
            </a:bodyPr>
            <a:lstStyle/>
            <a:p>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Repeater</a:t>
              </a:r>
            </a:p>
          </p:txBody>
        </p:sp>
        <p:sp>
          <p:nvSpPr>
            <p:cNvPr id="32" name="TextBox 31">
              <a:extLst>
                <a:ext uri="{FF2B5EF4-FFF2-40B4-BE49-F238E27FC236}">
                  <a16:creationId xmlns:a16="http://schemas.microsoft.com/office/drawing/2014/main" id="{CBE88E1D-1510-48F8-A9FC-BBF7A378F72E}"/>
                </a:ext>
              </a:extLst>
            </p:cNvPr>
            <p:cNvSpPr txBox="1"/>
            <p:nvPr/>
          </p:nvSpPr>
          <p:spPr>
            <a:xfrm>
              <a:off x="7807197" y="5116946"/>
              <a:ext cx="828237" cy="215444"/>
            </a:xfrm>
            <a:prstGeom prst="rect">
              <a:avLst/>
            </a:prstGeom>
            <a:noFill/>
          </p:spPr>
          <p:txBody>
            <a:bodyPr wrap="square" lIns="0" tIns="0" rIns="0" bIns="0" rtlCol="0">
              <a:spAutoFit/>
            </a:bodyPr>
            <a:lstStyle/>
            <a:p>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Bridge</a:t>
              </a:r>
            </a:p>
          </p:txBody>
        </p:sp>
        <p:sp>
          <p:nvSpPr>
            <p:cNvPr id="33" name="TextBox 32">
              <a:extLst>
                <a:ext uri="{FF2B5EF4-FFF2-40B4-BE49-F238E27FC236}">
                  <a16:creationId xmlns:a16="http://schemas.microsoft.com/office/drawing/2014/main" id="{BC3A87C7-64D0-470A-A953-243D989D3C92}"/>
                </a:ext>
              </a:extLst>
            </p:cNvPr>
            <p:cNvSpPr txBox="1"/>
            <p:nvPr/>
          </p:nvSpPr>
          <p:spPr>
            <a:xfrm>
              <a:off x="7807197" y="4776520"/>
              <a:ext cx="828237" cy="215444"/>
            </a:xfrm>
            <a:prstGeom prst="rect">
              <a:avLst/>
            </a:prstGeom>
            <a:noFill/>
          </p:spPr>
          <p:txBody>
            <a:bodyPr wrap="square" lIns="0" tIns="0" rIns="0" bIns="0" rtlCol="0">
              <a:spAutoFit/>
            </a:bodyPr>
            <a:lstStyle/>
            <a:p>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Router</a:t>
              </a:r>
            </a:p>
          </p:txBody>
        </p:sp>
        <p:sp>
          <p:nvSpPr>
            <p:cNvPr id="34" name="TextBox 33">
              <a:extLst>
                <a:ext uri="{FF2B5EF4-FFF2-40B4-BE49-F238E27FC236}">
                  <a16:creationId xmlns:a16="http://schemas.microsoft.com/office/drawing/2014/main" id="{E869E02B-3722-44DA-87C4-1CF1408297F4}"/>
                </a:ext>
              </a:extLst>
            </p:cNvPr>
            <p:cNvSpPr txBox="1"/>
            <p:nvPr/>
          </p:nvSpPr>
          <p:spPr>
            <a:xfrm>
              <a:off x="7807197" y="3279979"/>
              <a:ext cx="828237" cy="215444"/>
            </a:xfrm>
            <a:prstGeom prst="rect">
              <a:avLst/>
            </a:prstGeom>
            <a:noFill/>
          </p:spPr>
          <p:txBody>
            <a:bodyPr wrap="square" lIns="0" tIns="0" rIns="0" bIns="0" rtlCol="0">
              <a:spAutoFit/>
            </a:bodyPr>
            <a:lstStyle/>
            <a:p>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Gateway</a:t>
              </a:r>
            </a:p>
          </p:txBody>
        </p:sp>
      </p:grpSp>
      <p:sp>
        <p:nvSpPr>
          <p:cNvPr id="36" name="직사각형 35">
            <a:extLst>
              <a:ext uri="{FF2B5EF4-FFF2-40B4-BE49-F238E27FC236}">
                <a16:creationId xmlns:a16="http://schemas.microsoft.com/office/drawing/2014/main" id="{5F2DCCE5-B900-4467-8012-C17DACD198FD}"/>
              </a:ext>
            </a:extLst>
          </p:cNvPr>
          <p:cNvSpPr/>
          <p:nvPr/>
        </p:nvSpPr>
        <p:spPr>
          <a:xfrm>
            <a:off x="580388" y="1944537"/>
            <a:ext cx="909932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Gateway là một điểm kết nối của một mạng và có chức năng như một cổng vào hoặc cổng ra của một mạng khác.</a:t>
            </a:r>
          </a:p>
        </p:txBody>
      </p:sp>
      <p:grpSp>
        <p:nvGrpSpPr>
          <p:cNvPr id="28" name="그룹 28">
            <a:extLst>
              <a:ext uri="{FF2B5EF4-FFF2-40B4-BE49-F238E27FC236}">
                <a16:creationId xmlns:a16="http://schemas.microsoft.com/office/drawing/2014/main" id="{64622B7B-2955-4216-B490-0E3DCF8679AB}"/>
              </a:ext>
            </a:extLst>
          </p:cNvPr>
          <p:cNvGrpSpPr/>
          <p:nvPr/>
        </p:nvGrpSpPr>
        <p:grpSpPr>
          <a:xfrm>
            <a:off x="7490005" y="3167370"/>
            <a:ext cx="1854020" cy="2570585"/>
            <a:chOff x="7739461" y="3167370"/>
            <a:chExt cx="1604563" cy="2570585"/>
          </a:xfrm>
        </p:grpSpPr>
        <p:sp>
          <p:nvSpPr>
            <p:cNvPr id="29" name="직사각형 32">
              <a:extLst>
                <a:ext uri="{FF2B5EF4-FFF2-40B4-BE49-F238E27FC236}">
                  <a16:creationId xmlns:a16="http://schemas.microsoft.com/office/drawing/2014/main" id="{E36AB919-694F-4079-BA70-DD18F21F6983}"/>
                </a:ext>
              </a:extLst>
            </p:cNvPr>
            <p:cNvSpPr/>
            <p:nvPr/>
          </p:nvSpPr>
          <p:spPr>
            <a:xfrm>
              <a:off x="7739623" y="3167370"/>
              <a:ext cx="1604401" cy="2570585"/>
            </a:xfrm>
            <a:prstGeom prst="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31">
              <a:extLst>
                <a:ext uri="{FF2B5EF4-FFF2-40B4-BE49-F238E27FC236}">
                  <a16:creationId xmlns:a16="http://schemas.microsoft.com/office/drawing/2014/main" id="{06A6E4AC-F66E-40FD-B7FC-E9ACFD68D857}"/>
                </a:ext>
              </a:extLst>
            </p:cNvPr>
            <p:cNvSpPr/>
            <p:nvPr/>
          </p:nvSpPr>
          <p:spPr>
            <a:xfrm>
              <a:off x="7739461" y="4699000"/>
              <a:ext cx="1406114" cy="1038955"/>
            </a:xfrm>
            <a:prstGeom prst="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0">
              <a:extLst>
                <a:ext uri="{FF2B5EF4-FFF2-40B4-BE49-F238E27FC236}">
                  <a16:creationId xmlns:a16="http://schemas.microsoft.com/office/drawing/2014/main" id="{F0983088-B709-4F60-8BDE-0E50733B4958}"/>
                </a:ext>
              </a:extLst>
            </p:cNvPr>
            <p:cNvSpPr/>
            <p:nvPr/>
          </p:nvSpPr>
          <p:spPr>
            <a:xfrm>
              <a:off x="7739461" y="5023317"/>
              <a:ext cx="1135032" cy="7146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21">
              <a:extLst>
                <a:ext uri="{FF2B5EF4-FFF2-40B4-BE49-F238E27FC236}">
                  <a16:creationId xmlns:a16="http://schemas.microsoft.com/office/drawing/2014/main" id="{AA31766C-1C0A-446E-B72C-C476F1A2BBF9}"/>
                </a:ext>
              </a:extLst>
            </p:cNvPr>
            <p:cNvSpPr/>
            <p:nvPr/>
          </p:nvSpPr>
          <p:spPr>
            <a:xfrm>
              <a:off x="7739461" y="5380636"/>
              <a:ext cx="939800" cy="3573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p>
          </p:txBody>
        </p:sp>
        <p:sp>
          <p:nvSpPr>
            <p:cNvPr id="38" name="TextBox 37">
              <a:extLst>
                <a:ext uri="{FF2B5EF4-FFF2-40B4-BE49-F238E27FC236}">
                  <a16:creationId xmlns:a16="http://schemas.microsoft.com/office/drawing/2014/main" id="{4526D507-7248-40BD-B40D-27346A6E2296}"/>
                </a:ext>
              </a:extLst>
            </p:cNvPr>
            <p:cNvSpPr txBox="1"/>
            <p:nvPr/>
          </p:nvSpPr>
          <p:spPr>
            <a:xfrm>
              <a:off x="7807197" y="5453857"/>
              <a:ext cx="828237" cy="169277"/>
            </a:xfrm>
            <a:prstGeom prst="rect">
              <a:avLst/>
            </a:prstGeom>
            <a:noFill/>
          </p:spPr>
          <p:txBody>
            <a:bodyPr wrap="square" lIns="0" tIns="0" rIns="0" bIns="0" rtlCol="0">
              <a:spAutoFit/>
            </a:bodyPr>
            <a:lstStyle/>
            <a:p>
              <a:r>
                <a:rPr lang="vi-VN" sz="1100">
                  <a:latin typeface="Arial" panose="020B0503030303020204" pitchFamily="34" charset="0"/>
                  <a:ea typeface="SamsungOne-400" panose="020B0503030303020204" pitchFamily="34" charset="0"/>
                </a:rPr>
                <a:t>Bộ lặp</a:t>
              </a:r>
            </a:p>
          </p:txBody>
        </p:sp>
        <p:sp>
          <p:nvSpPr>
            <p:cNvPr id="39" name="TextBox 38">
              <a:extLst>
                <a:ext uri="{FF2B5EF4-FFF2-40B4-BE49-F238E27FC236}">
                  <a16:creationId xmlns:a16="http://schemas.microsoft.com/office/drawing/2014/main" id="{5468AE48-4E0D-479E-81C9-C89B89C6DB4C}"/>
                </a:ext>
              </a:extLst>
            </p:cNvPr>
            <p:cNvSpPr txBox="1"/>
            <p:nvPr/>
          </p:nvSpPr>
          <p:spPr>
            <a:xfrm>
              <a:off x="7807197" y="5116946"/>
              <a:ext cx="828237" cy="169277"/>
            </a:xfrm>
            <a:prstGeom prst="rect">
              <a:avLst/>
            </a:prstGeom>
            <a:noFill/>
          </p:spPr>
          <p:txBody>
            <a:bodyPr wrap="square" lIns="0" tIns="0" rIns="0" bIns="0" rtlCol="0">
              <a:spAutoFit/>
            </a:bodyPr>
            <a:lstStyle/>
            <a:p>
              <a:r>
                <a:rPr lang="vi-VN" sz="1100">
                  <a:latin typeface="Arial" panose="020B0503030303020204" pitchFamily="34" charset="0"/>
                  <a:ea typeface="SamsungOne-400" panose="020B0503030303020204" pitchFamily="34" charset="0"/>
                </a:rPr>
                <a:t>Cầu nối</a:t>
              </a:r>
            </a:p>
          </p:txBody>
        </p:sp>
        <p:sp>
          <p:nvSpPr>
            <p:cNvPr id="41" name="TextBox 40">
              <a:extLst>
                <a:ext uri="{FF2B5EF4-FFF2-40B4-BE49-F238E27FC236}">
                  <a16:creationId xmlns:a16="http://schemas.microsoft.com/office/drawing/2014/main" id="{5ECB374C-6D7D-4B6E-A4B4-20807D3B5736}"/>
                </a:ext>
              </a:extLst>
            </p:cNvPr>
            <p:cNvSpPr txBox="1"/>
            <p:nvPr/>
          </p:nvSpPr>
          <p:spPr>
            <a:xfrm>
              <a:off x="7807197" y="4776520"/>
              <a:ext cx="828237" cy="169277"/>
            </a:xfrm>
            <a:prstGeom prst="rect">
              <a:avLst/>
            </a:prstGeom>
            <a:noFill/>
          </p:spPr>
          <p:txBody>
            <a:bodyPr wrap="square" lIns="0" tIns="0" rIns="0" bIns="0" rtlCol="0">
              <a:spAutoFit/>
            </a:bodyPr>
            <a:lstStyle/>
            <a:p>
              <a:r>
                <a:rPr lang="vi-VN" sz="1100">
                  <a:latin typeface="Arial" panose="020B0503030303020204" pitchFamily="34" charset="0"/>
                  <a:ea typeface="SamsungOne-400" panose="020B0503030303020204" pitchFamily="34" charset="0"/>
                </a:rPr>
                <a:t>Bộ định tuyến</a:t>
              </a:r>
            </a:p>
          </p:txBody>
        </p:sp>
        <p:sp>
          <p:nvSpPr>
            <p:cNvPr id="42" name="TextBox 41">
              <a:extLst>
                <a:ext uri="{FF2B5EF4-FFF2-40B4-BE49-F238E27FC236}">
                  <a16:creationId xmlns:a16="http://schemas.microsoft.com/office/drawing/2014/main" id="{6CA1543B-12CE-4414-BFF2-0004699DAE6C}"/>
                </a:ext>
              </a:extLst>
            </p:cNvPr>
            <p:cNvSpPr txBox="1"/>
            <p:nvPr/>
          </p:nvSpPr>
          <p:spPr>
            <a:xfrm>
              <a:off x="7807197" y="3279979"/>
              <a:ext cx="828237" cy="169277"/>
            </a:xfrm>
            <a:prstGeom prst="rect">
              <a:avLst/>
            </a:prstGeom>
            <a:noFill/>
          </p:spPr>
          <p:txBody>
            <a:bodyPr wrap="square" lIns="0" tIns="0" rIns="0" bIns="0" rtlCol="0">
              <a:spAutoFit/>
            </a:bodyPr>
            <a:lstStyle/>
            <a:p>
              <a:r>
                <a:rPr lang="vi-VN" sz="1100">
                  <a:latin typeface="Arial" panose="020B0503030303020204" pitchFamily="34" charset="0"/>
                  <a:ea typeface="SamsungOne-400" panose="020B0503030303020204" pitchFamily="34" charset="0"/>
                </a:rPr>
                <a:t>Gateway</a:t>
              </a:r>
            </a:p>
          </p:txBody>
        </p:sp>
      </p:grpSp>
    </p:spTree>
    <p:extLst>
      <p:ext uri="{BB962C8B-B14F-4D97-AF65-F5344CB8AC3E}">
        <p14:creationId xmlns:p14="http://schemas.microsoft.com/office/powerpoint/2010/main" val="37722331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UDP Socket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9" name="직사각형 8">
            <a:extLst>
              <a:ext uri="{FF2B5EF4-FFF2-40B4-BE49-F238E27FC236}">
                <a16:creationId xmlns:a16="http://schemas.microsoft.com/office/drawing/2014/main" id="{8BB9D38A-661F-435A-8978-72BFE3D72CA2}"/>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~/rasp_ex/socket/echo_server_udp.py</a:t>
            </a:r>
          </a:p>
        </p:txBody>
      </p:sp>
      <p:sp>
        <p:nvSpPr>
          <p:cNvPr id="10" name="직사각형 9">
            <a:extLst>
              <a:ext uri="{FF2B5EF4-FFF2-40B4-BE49-F238E27FC236}">
                <a16:creationId xmlns:a16="http://schemas.microsoft.com/office/drawing/2014/main" id="{E3907DA5-5F53-4A09-A0BF-72CDD176D65A}"/>
              </a:ext>
            </a:extLst>
          </p:cNvPr>
          <p:cNvSpPr/>
          <p:nvPr/>
        </p:nvSpPr>
        <p:spPr>
          <a:xfrm>
            <a:off x="703263" y="1751161"/>
            <a:ext cx="3977332" cy="4059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một đối tượng ổ cắm bằng cách sử 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socket.socket</a:t>
            </a:r>
            <a:r>
              <a:rPr lang="en-US" altLang="ko-KR" sz="1300" dirty="0">
                <a:solidFill>
                  <a:srgbClr val="34339A"/>
                </a:solidFill>
                <a:latin typeface="SamsungOne-400" panose="020B0503030303020204" pitchFamily="34" charset="0"/>
                <a:ea typeface="SamsungOne-400" panose="020B0503030303020204" pitchFamily="34" charset="0"/>
              </a:rPr>
              <a:t>(</a:t>
            </a:r>
            <a:r>
              <a:rPr lang="en-US" altLang="ko-KR" sz="1300" dirty="0" err="1">
                <a:solidFill>
                  <a:srgbClr val="34339A"/>
                </a:solidFill>
                <a:latin typeface="SamsungOne-400" panose="020B0503030303020204" pitchFamily="34" charset="0"/>
                <a:ea typeface="SamsungOne-400" panose="020B0503030303020204" pitchFamily="34" charset="0"/>
              </a:rPr>
              <a:t>socket.AF_INET,socket.SOCK</a:t>
            </a:r>
            <a:r>
              <a:rPr lang="en-US" altLang="ko-KR" sz="1300" dirty="0">
                <a:solidFill>
                  <a:srgbClr val="34339A"/>
                </a:solidFill>
                <a:latin typeface="SamsungOne-400" panose="020B0503030303020204" pitchFamily="34" charset="0"/>
                <a:ea typeface="SamsungOne-400" panose="020B0503030303020204" pitchFamily="34" charset="0"/>
              </a:rPr>
              <a:t>_</a:t>
            </a:r>
            <a:br>
              <a:rPr lang="en-US" altLang="ko-KR" sz="1300" dirty="0">
                <a:solidFill>
                  <a:srgbClr val="34339A"/>
                </a:solidFill>
                <a:latin typeface="SamsungOne-400" panose="020B0503030303020204" pitchFamily="34" charset="0"/>
                <a:ea typeface="SamsungOne-400" panose="020B0503030303020204" pitchFamily="34" charset="0"/>
              </a:rPr>
            </a:br>
            <a:r>
              <a:rPr lang="en-US" altLang="ko-KR" sz="1300" dirty="0">
                <a:solidFill>
                  <a:srgbClr val="34339A"/>
                </a:solidFill>
                <a:latin typeface="SamsungOne-400" panose="020B0503030303020204" pitchFamily="34" charset="0"/>
                <a:ea typeface="SamsungOne-400" panose="020B0503030303020204" pitchFamily="34" charset="0"/>
              </a:rPr>
              <a:t>DGRAM)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Xin lưu ý rằng ở đây chúng tôi sử 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socket.socket_DGRAM</a:t>
            </a:r>
            <a:r>
              <a:rPr lang="en-US" altLang="ko-KR" sz="1300" dirty="0">
                <a:solidFill>
                  <a:srgbClr val="FF0000"/>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ổ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cắm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đang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UDP.</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ổ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cắm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34339A"/>
                </a:solidFill>
                <a:latin typeface="SamsungOne-400" panose="020B0503030303020204" pitchFamily="34" charset="0"/>
                <a:ea typeface="SamsungOne-400" panose="020B0503030303020204" pitchFamily="34" charset="0"/>
              </a:rPr>
              <a:t>'192.168.0.3', 999</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nhắn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(192.168.0.3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địa chỉ IP 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một tin nhắn đến, hãy tiếp tục đọc nó bằng </a:t>
            </a:r>
            <a:r>
              <a:rPr lang="vi-VN" altLang="ko-KR" sz="1300" dirty="0">
                <a:solidFill>
                  <a:srgbClr val="34339A"/>
                </a:solidFill>
                <a:latin typeface="SamsungOne-400" panose="020B0503030303020204" pitchFamily="34" charset="0"/>
                <a:ea typeface="SamsungOne-400" panose="020B0503030303020204" pitchFamily="34" charset="0"/>
              </a:rPr>
              <a:t>recvfrom(4096),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đó 4096 là số byte sẽ được đọc và giải nén giá trị trả về thành </a:t>
            </a:r>
            <a:r>
              <a:rPr lang="vi-VN" altLang="ko-KR" sz="1300" dirty="0">
                <a:solidFill>
                  <a:srgbClr val="34339A"/>
                </a:solidFill>
                <a:latin typeface="SamsungOne-400" panose="020B0503030303020204" pitchFamily="34" charset="0"/>
                <a:ea typeface="SamsungOne-400" panose="020B0503030303020204" pitchFamily="34" charset="0"/>
              </a:rPr>
              <a:t>dữ liệu và địa chỉ</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Tại thời điểm này, chúng ta có thể in ra độ dài của </a:t>
            </a:r>
            <a:r>
              <a:rPr lang="vi-VN" altLang="ko-KR" sz="1300" dirty="0">
                <a:solidFill>
                  <a:srgbClr val="34339A"/>
                </a:solidFill>
                <a:latin typeface="SamsungOne-400" panose="020B0503030303020204" pitchFamily="34" charset="0"/>
                <a:ea typeface="SamsungOne-400" panose="020B0503030303020204" pitchFamily="34" charset="0"/>
              </a:rPr>
              <a:t>dữ liệu</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một số dữ liệu được nhận, hãy gửi lại cho người gửi bằng phương </a:t>
            </a:r>
            <a:r>
              <a:rPr lang="vi-VN" altLang="ko-KR" sz="1300" dirty="0">
                <a:solidFill>
                  <a:srgbClr val="34339A"/>
                </a:solidFill>
                <a:latin typeface="SamsungOne-400" panose="020B0503030303020204" pitchFamily="34" charset="0"/>
                <a:ea typeface="SamsungOne-400" panose="020B0503030303020204" pitchFamily="34" charset="0"/>
              </a:rPr>
              <a:t>thức sendto()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in ra độ dài của giá trị trả về — là dữ liệu đã gửi.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1" name="그림 10">
            <a:extLst>
              <a:ext uri="{FF2B5EF4-FFF2-40B4-BE49-F238E27FC236}">
                <a16:creationId xmlns:a16="http://schemas.microsoft.com/office/drawing/2014/main" id="{F1381B50-4A58-46F1-9451-158BDC093511}"/>
              </a:ext>
            </a:extLst>
          </p:cNvPr>
          <p:cNvPicPr>
            <a:picLocks noChangeAspect="1"/>
          </p:cNvPicPr>
          <p:nvPr/>
        </p:nvPicPr>
        <p:blipFill>
          <a:blip r:embed="rId4"/>
          <a:stretch>
            <a:fillRect/>
          </a:stretch>
        </p:blipFill>
        <p:spPr>
          <a:xfrm>
            <a:off x="4762829" y="1643100"/>
            <a:ext cx="4618038" cy="4489946"/>
          </a:xfrm>
          <a:prstGeom prst="rect">
            <a:avLst/>
          </a:prstGeom>
        </p:spPr>
      </p:pic>
      <p:sp>
        <p:nvSpPr>
          <p:cNvPr id="12" name="직사각형 11">
            <a:extLst>
              <a:ext uri="{FF2B5EF4-FFF2-40B4-BE49-F238E27FC236}">
                <a16:creationId xmlns:a16="http://schemas.microsoft.com/office/drawing/2014/main" id="{EF0E45CD-91DE-473C-BA0D-97F249B191F4}"/>
              </a:ext>
            </a:extLst>
          </p:cNvPr>
          <p:cNvSpPr/>
          <p:nvPr/>
        </p:nvSpPr>
        <p:spPr>
          <a:xfrm>
            <a:off x="5699455" y="2248515"/>
            <a:ext cx="3321049" cy="213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 name="직사각형 12">
            <a:extLst>
              <a:ext uri="{FF2B5EF4-FFF2-40B4-BE49-F238E27FC236}">
                <a16:creationId xmlns:a16="http://schemas.microsoft.com/office/drawing/2014/main" id="{93D605F5-9824-4EE9-B6B9-6416F3CAF8B9}"/>
              </a:ext>
            </a:extLst>
          </p:cNvPr>
          <p:cNvSpPr/>
          <p:nvPr/>
        </p:nvSpPr>
        <p:spPr>
          <a:xfrm>
            <a:off x="6361124" y="2853930"/>
            <a:ext cx="1455420" cy="213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직사각형 13">
            <a:extLst>
              <a:ext uri="{FF2B5EF4-FFF2-40B4-BE49-F238E27FC236}">
                <a16:creationId xmlns:a16="http://schemas.microsoft.com/office/drawing/2014/main" id="{966BBE87-85DA-4715-8201-13CB0189C964}"/>
              </a:ext>
            </a:extLst>
          </p:cNvPr>
          <p:cNvSpPr/>
          <p:nvPr/>
        </p:nvSpPr>
        <p:spPr>
          <a:xfrm>
            <a:off x="6917384" y="4068774"/>
            <a:ext cx="975360" cy="213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5" name="직사각형 14">
            <a:extLst>
              <a:ext uri="{FF2B5EF4-FFF2-40B4-BE49-F238E27FC236}">
                <a16:creationId xmlns:a16="http://schemas.microsoft.com/office/drawing/2014/main" id="{D7E26E5F-518C-4D9B-B49D-721D2B84B5B6}"/>
              </a:ext>
            </a:extLst>
          </p:cNvPr>
          <p:cNvSpPr/>
          <p:nvPr/>
        </p:nvSpPr>
        <p:spPr>
          <a:xfrm>
            <a:off x="6022034" y="4675173"/>
            <a:ext cx="1150620" cy="213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직사각형 15">
            <a:extLst>
              <a:ext uri="{FF2B5EF4-FFF2-40B4-BE49-F238E27FC236}">
                <a16:creationId xmlns:a16="http://schemas.microsoft.com/office/drawing/2014/main" id="{CE66EBA5-8A88-455B-8828-01FF9ACBB120}"/>
              </a:ext>
            </a:extLst>
          </p:cNvPr>
          <p:cNvSpPr/>
          <p:nvPr/>
        </p:nvSpPr>
        <p:spPr>
          <a:xfrm>
            <a:off x="6244918" y="5478092"/>
            <a:ext cx="1842135" cy="213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20323158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UDP Socket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CC1F5DDE-BD25-423E-85AB-F89C0F940E3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 khách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Echo</a:t>
            </a:r>
          </a:p>
        </p:txBody>
      </p:sp>
      <p:sp>
        <p:nvSpPr>
          <p:cNvPr id="8" name="직사각형 7">
            <a:extLst>
              <a:ext uri="{FF2B5EF4-FFF2-40B4-BE49-F238E27FC236}">
                <a16:creationId xmlns:a16="http://schemas.microsoft.com/office/drawing/2014/main" id="{F4FF417B-027D-459D-BE30-7B13ECF3B192}"/>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echo_client_udp.py</a:t>
            </a:r>
          </a:p>
        </p:txBody>
      </p:sp>
      <p:sp>
        <p:nvSpPr>
          <p:cNvPr id="12" name="직사각형 11">
            <a:extLst>
              <a:ext uri="{FF2B5EF4-FFF2-40B4-BE49-F238E27FC236}">
                <a16:creationId xmlns:a16="http://schemas.microsoft.com/office/drawing/2014/main" id="{B7F7EF2C-3905-4A04-A7C0-510502F2D079}"/>
              </a:ext>
            </a:extLst>
          </p:cNvPr>
          <p:cNvSpPr/>
          <p:nvPr/>
        </p:nvSpPr>
        <p:spPr>
          <a:xfrm>
            <a:off x="712183" y="2174873"/>
            <a:ext cx="3770917" cy="3156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Máy khách này tương tự như máy chủ, chỉ khác là nó không liên kết socket với bất kỳ địa chỉ nào. Thay vào đó, nó sử dụng sendto() để gửi tin nhắn đến địa chỉ của máy chủ.</a:t>
            </a:r>
            <a:endParaRPr lang="en-US" altLang="ko-KR" sz="1300" dirty="0">
              <a:solidFill>
                <a:schemeClr val="tx1"/>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Khởi tạo một đối tượng sock như bạn đã làm trong máy chủ.</a:t>
            </a: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Sau đó, soạn tin nhắn dưới dạng chuỗi byte và xác định server_address là một bộ của máy chủ lưu trữ và số cổng được liên kết với máy chủ mà chúng tôi muốn gửi tin nhắn đến.</a:t>
            </a: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Bên trong khối try/finally, gửi tin nhắn và đợi phản hồi, in dữ liệu trong cả hai trường hợp.</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Cuối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cùng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đánh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dấu</a:t>
            </a:r>
            <a:r>
              <a:rPr lang="en-US" altLang="ko-KR" sz="1300" dirty="0">
                <a:solidFill>
                  <a:schemeClr val="tx1"/>
                </a:solidFill>
                <a:latin typeface="SamsungOne-400" panose="020B0503030303020204" pitchFamily="34" charset="0"/>
                <a:ea typeface="SamsungOne-400" panose="020B0503030303020204" pitchFamily="34" charset="0"/>
              </a:rPr>
              <a:t> </a:t>
            </a:r>
            <a:r>
              <a:rPr lang="vi-VN" altLang="ko-KR" sz="1300" dirty="0">
                <a:solidFill>
                  <a:schemeClr val="tx1"/>
                </a:solidFill>
                <a:latin typeface="SamsungOne-400" panose="020B0503030303020204" pitchFamily="34" charset="0"/>
                <a:ea typeface="SamsungOne-400" panose="020B0503030303020204" pitchFamily="34" charset="0"/>
              </a:rPr>
              <a:t>socket </a:t>
            </a:r>
            <a:r>
              <a:rPr lang="en-US" altLang="ko-KR" sz="1300" dirty="0" err="1">
                <a:solidFill>
                  <a:schemeClr val="tx1"/>
                </a:solidFill>
                <a:latin typeface="SamsungOne-400" panose="020B0503030303020204" pitchFamily="34" charset="0"/>
                <a:ea typeface="SamsungOne-400" panose="020B0503030303020204" pitchFamily="34" charset="0"/>
              </a:rPr>
              <a:t>là</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đã</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đóng</a:t>
            </a:r>
            <a:r>
              <a:rPr lang="en-US" altLang="ko-KR" sz="1300" dirty="0">
                <a:solidFill>
                  <a:schemeClr val="tx1"/>
                </a:solidFill>
                <a:latin typeface="SamsungOne-400" panose="020B0503030303020204" pitchFamily="34" charset="0"/>
                <a:ea typeface="SamsungOne-400" panose="020B0503030303020204" pitchFamily="34" charset="0"/>
              </a:rPr>
              <a:t>.</a:t>
            </a:r>
          </a:p>
        </p:txBody>
      </p:sp>
      <p:pic>
        <p:nvPicPr>
          <p:cNvPr id="13" name="그림 12">
            <a:extLst>
              <a:ext uri="{FF2B5EF4-FFF2-40B4-BE49-F238E27FC236}">
                <a16:creationId xmlns:a16="http://schemas.microsoft.com/office/drawing/2014/main" id="{F1B1DDC4-8470-4D2B-9C61-5BB6134D9889}"/>
              </a:ext>
            </a:extLst>
          </p:cNvPr>
          <p:cNvPicPr>
            <a:picLocks noChangeAspect="1"/>
          </p:cNvPicPr>
          <p:nvPr/>
        </p:nvPicPr>
        <p:blipFill>
          <a:blip r:embed="rId4"/>
          <a:stretch>
            <a:fillRect/>
          </a:stretch>
        </p:blipFill>
        <p:spPr>
          <a:xfrm>
            <a:off x="4400550" y="2112356"/>
            <a:ext cx="4799013" cy="4252290"/>
          </a:xfrm>
          <a:prstGeom prst="rect">
            <a:avLst/>
          </a:prstGeom>
        </p:spPr>
      </p:pic>
      <p:sp>
        <p:nvSpPr>
          <p:cNvPr id="14" name="직사각형 13">
            <a:extLst>
              <a:ext uri="{FF2B5EF4-FFF2-40B4-BE49-F238E27FC236}">
                <a16:creationId xmlns:a16="http://schemas.microsoft.com/office/drawing/2014/main" id="{5F36300F-4D80-42E2-BA57-320E6CD88B9E}"/>
              </a:ext>
            </a:extLst>
          </p:cNvPr>
          <p:cNvSpPr/>
          <p:nvPr/>
        </p:nvSpPr>
        <p:spPr>
          <a:xfrm>
            <a:off x="5624943" y="4340021"/>
            <a:ext cx="2480370" cy="2154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35041937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UDP Socket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CC1F5DDE-BD25-423E-85AB-F89C0F940E3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Chạy máy chủ</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8" name="직사각형 7">
            <a:extLst>
              <a:ext uri="{FF2B5EF4-FFF2-40B4-BE49-F238E27FC236}">
                <a16:creationId xmlns:a16="http://schemas.microsoft.com/office/drawing/2014/main" id="{F4FF417B-027D-459D-BE30-7B13ECF3B192}"/>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Raspberry Pi</a:t>
            </a:r>
          </a:p>
        </p:txBody>
      </p:sp>
      <p:sp>
        <p:nvSpPr>
          <p:cNvPr id="12" name="직사각형 11">
            <a:extLst>
              <a:ext uri="{FF2B5EF4-FFF2-40B4-BE49-F238E27FC236}">
                <a16:creationId xmlns:a16="http://schemas.microsoft.com/office/drawing/2014/main" id="{B7F7EF2C-3905-4A04-A7C0-510502F2D079}"/>
              </a:ext>
            </a:extLst>
          </p:cNvPr>
          <p:cNvSpPr/>
          <p:nvPr/>
        </p:nvSpPr>
        <p:spPr>
          <a:xfrm>
            <a:off x="712183" y="2174873"/>
            <a:ext cx="848738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D2Coding" panose="020B0609020101020101" pitchFamily="49" charset="-127"/>
                <a:ea typeface="D2Coding" panose="020B0609020101020101" pitchFamily="49" charset="-127"/>
              </a:rPr>
              <a:t>sudo</a:t>
            </a:r>
            <a:r>
              <a:rPr lang="en-US" altLang="ko-KR" sz="1300" dirty="0">
                <a:solidFill>
                  <a:schemeClr val="tx1">
                    <a:lumMod val="85000"/>
                    <a:lumOff val="15000"/>
                  </a:schemeClr>
                </a:solidFill>
                <a:latin typeface="D2Coding" panose="020B0609020101020101" pitchFamily="49" charset="-127"/>
                <a:ea typeface="D2Coding" panose="020B0609020101020101" pitchFamily="49" charset="-127"/>
              </a:rPr>
              <a:t> python3 ~/rasp_ex/socket/echo_server_udp.py</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Đợi máy khách kết nối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831991DC-B44D-4FBD-B334-73C176F447F4}"/>
              </a:ext>
            </a:extLst>
          </p:cNvPr>
          <p:cNvGrpSpPr/>
          <p:nvPr/>
        </p:nvGrpSpPr>
        <p:grpSpPr>
          <a:xfrm>
            <a:off x="714097" y="2877859"/>
            <a:ext cx="6582053" cy="987982"/>
            <a:chOff x="714097" y="2837839"/>
            <a:chExt cx="6582053" cy="987982"/>
          </a:xfrm>
        </p:grpSpPr>
        <p:pic>
          <p:nvPicPr>
            <p:cNvPr id="9" name="그림 8">
              <a:extLst>
                <a:ext uri="{FF2B5EF4-FFF2-40B4-BE49-F238E27FC236}">
                  <a16:creationId xmlns:a16="http://schemas.microsoft.com/office/drawing/2014/main" id="{0F4AA41B-F222-4684-AD2C-195FF6663FBB}"/>
                </a:ext>
              </a:extLst>
            </p:cNvPr>
            <p:cNvPicPr>
              <a:picLocks noChangeAspect="1"/>
            </p:cNvPicPr>
            <p:nvPr/>
          </p:nvPicPr>
          <p:blipFill>
            <a:blip r:embed="rId4"/>
            <a:stretch>
              <a:fillRect/>
            </a:stretch>
          </p:blipFill>
          <p:spPr>
            <a:xfrm>
              <a:off x="714097" y="2839427"/>
              <a:ext cx="6582053" cy="986394"/>
            </a:xfrm>
            <a:prstGeom prst="rect">
              <a:avLst/>
            </a:prstGeom>
          </p:spPr>
        </p:pic>
        <p:sp>
          <p:nvSpPr>
            <p:cNvPr id="10" name="직사각형 9">
              <a:extLst>
                <a:ext uri="{FF2B5EF4-FFF2-40B4-BE49-F238E27FC236}">
                  <a16:creationId xmlns:a16="http://schemas.microsoft.com/office/drawing/2014/main" id="{02B6571C-E1F5-424B-BA27-48810AFAAF0D}"/>
                </a:ext>
              </a:extLst>
            </p:cNvPr>
            <p:cNvSpPr/>
            <p:nvPr/>
          </p:nvSpPr>
          <p:spPr>
            <a:xfrm>
              <a:off x="2505075" y="2837839"/>
              <a:ext cx="4600575" cy="208241"/>
            </a:xfrm>
            <a:prstGeom prst="rect">
              <a:avLst/>
            </a:prstGeom>
            <a:noFill/>
            <a:ln w="28575">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3012212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UDP Socket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1" name="직사각형 10">
            <a:extLst>
              <a:ext uri="{FF2B5EF4-FFF2-40B4-BE49-F238E27FC236}">
                <a16:creationId xmlns:a16="http://schemas.microsoft.com/office/drawing/2014/main" id="{D3B8FCDE-2153-43FE-9437-B80071BDACE9}"/>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Windows (1)</a:t>
            </a:r>
          </a:p>
        </p:txBody>
      </p:sp>
      <p:sp>
        <p:nvSpPr>
          <p:cNvPr id="13" name="직사각형 12">
            <a:extLst>
              <a:ext uri="{FF2B5EF4-FFF2-40B4-BE49-F238E27FC236}">
                <a16:creationId xmlns:a16="http://schemas.microsoft.com/office/drawing/2014/main" id="{B8E1FC26-6FF3-4ABC-AB1F-C04FA119ED13}"/>
              </a:ext>
            </a:extLst>
          </p:cNvPr>
          <p:cNvSpPr/>
          <p:nvPr/>
        </p:nvSpPr>
        <p:spPr>
          <a:xfrm>
            <a:off x="703264"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echo_client_udp.py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PyCharm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echo_client_udp.py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Windows.)</a:t>
            </a:r>
          </a:p>
        </p:txBody>
      </p:sp>
      <p:pic>
        <p:nvPicPr>
          <p:cNvPr id="14" name="그림 13">
            <a:extLst>
              <a:ext uri="{FF2B5EF4-FFF2-40B4-BE49-F238E27FC236}">
                <a16:creationId xmlns:a16="http://schemas.microsoft.com/office/drawing/2014/main" id="{2061CC4D-B583-43D3-B85F-E2BEDBC1414E}"/>
              </a:ext>
            </a:extLst>
          </p:cNvPr>
          <p:cNvPicPr>
            <a:picLocks noChangeAspect="1"/>
          </p:cNvPicPr>
          <p:nvPr/>
        </p:nvPicPr>
        <p:blipFill>
          <a:blip r:embed="rId4"/>
          <a:stretch>
            <a:fillRect/>
          </a:stretch>
        </p:blipFill>
        <p:spPr>
          <a:xfrm>
            <a:off x="703264" y="2452227"/>
            <a:ext cx="7858125" cy="2057400"/>
          </a:xfrm>
          <a:prstGeom prst="rect">
            <a:avLst/>
          </a:prstGeom>
        </p:spPr>
      </p:pic>
      <p:sp>
        <p:nvSpPr>
          <p:cNvPr id="15" name="직사각형 14">
            <a:extLst>
              <a:ext uri="{FF2B5EF4-FFF2-40B4-BE49-F238E27FC236}">
                <a16:creationId xmlns:a16="http://schemas.microsoft.com/office/drawing/2014/main" id="{31500CC8-9FA1-42C3-97BF-9EBE5163FD4A}"/>
              </a:ext>
            </a:extLst>
          </p:cNvPr>
          <p:cNvSpPr/>
          <p:nvPr/>
        </p:nvSpPr>
        <p:spPr>
          <a:xfrm>
            <a:off x="722314" y="2760431"/>
            <a:ext cx="5830886" cy="11257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직사각형 15">
            <a:extLst>
              <a:ext uri="{FF2B5EF4-FFF2-40B4-BE49-F238E27FC236}">
                <a16:creationId xmlns:a16="http://schemas.microsoft.com/office/drawing/2014/main" id="{98F9CEA6-5B6E-4E1E-9E60-695E0036B2FF}"/>
              </a:ext>
            </a:extLst>
          </p:cNvPr>
          <p:cNvSpPr/>
          <p:nvPr/>
        </p:nvSpPr>
        <p:spPr>
          <a:xfrm>
            <a:off x="6411762" y="2452228"/>
            <a:ext cx="1787827" cy="2552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11989892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UDP Socket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1" name="직사각형 10">
            <a:extLst>
              <a:ext uri="{FF2B5EF4-FFF2-40B4-BE49-F238E27FC236}">
                <a16:creationId xmlns:a16="http://schemas.microsoft.com/office/drawing/2014/main" id="{D3B8FCDE-2153-43FE-9437-B80071BDACE9}"/>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Windows (2)</a:t>
            </a:r>
          </a:p>
        </p:txBody>
      </p:sp>
      <p:sp>
        <p:nvSpPr>
          <p:cNvPr id="13" name="직사각형 12">
            <a:extLst>
              <a:ext uri="{FF2B5EF4-FFF2-40B4-BE49-F238E27FC236}">
                <a16:creationId xmlns:a16="http://schemas.microsoft.com/office/drawing/2014/main" id="{B8E1FC26-6FF3-4ABC-AB1F-C04FA119ED13}"/>
              </a:ext>
            </a:extLst>
          </p:cNvPr>
          <p:cNvSpPr/>
          <p:nvPr/>
        </p:nvSpPr>
        <p:spPr>
          <a:xfrm>
            <a:off x="703264"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ta có thể kiểm tra giao tiếp giữa máy chủ Raspberry Pi và máy khách Windows.</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Máy chủ Raspberry Pi nhận được thông báo tương tự sau khi Giao tiếp ổ cắm UDP giữa Máy khách Windows.</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9" name="그림 8">
            <a:extLst>
              <a:ext uri="{FF2B5EF4-FFF2-40B4-BE49-F238E27FC236}">
                <a16:creationId xmlns:a16="http://schemas.microsoft.com/office/drawing/2014/main" id="{AD0E199A-E0AE-40A7-AB70-0085E217670B}"/>
              </a:ext>
            </a:extLst>
          </p:cNvPr>
          <p:cNvPicPr>
            <a:picLocks noChangeAspect="1"/>
          </p:cNvPicPr>
          <p:nvPr/>
        </p:nvPicPr>
        <p:blipFill>
          <a:blip r:embed="rId4"/>
          <a:stretch>
            <a:fillRect/>
          </a:stretch>
        </p:blipFill>
        <p:spPr>
          <a:xfrm>
            <a:off x="703264" y="2528888"/>
            <a:ext cx="7078864" cy="2188860"/>
          </a:xfrm>
          <a:prstGeom prst="rect">
            <a:avLst/>
          </a:prstGeom>
        </p:spPr>
      </p:pic>
      <p:sp>
        <p:nvSpPr>
          <p:cNvPr id="10" name="직사각형 9">
            <a:extLst>
              <a:ext uri="{FF2B5EF4-FFF2-40B4-BE49-F238E27FC236}">
                <a16:creationId xmlns:a16="http://schemas.microsoft.com/office/drawing/2014/main" id="{BED13B37-C7EE-4D35-836E-0CB190C8C7D6}"/>
              </a:ext>
            </a:extLst>
          </p:cNvPr>
          <p:cNvSpPr/>
          <p:nvPr/>
        </p:nvSpPr>
        <p:spPr>
          <a:xfrm>
            <a:off x="2677574" y="2533752"/>
            <a:ext cx="4978094" cy="2266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 name="직사각형 11">
            <a:extLst>
              <a:ext uri="{FF2B5EF4-FFF2-40B4-BE49-F238E27FC236}">
                <a16:creationId xmlns:a16="http://schemas.microsoft.com/office/drawing/2014/main" id="{68B09AAC-D7D0-43BB-8660-9C08E9E4A259}"/>
              </a:ext>
            </a:extLst>
          </p:cNvPr>
          <p:cNvSpPr/>
          <p:nvPr/>
        </p:nvSpPr>
        <p:spPr>
          <a:xfrm>
            <a:off x="703263" y="3151214"/>
            <a:ext cx="5537181" cy="9463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9742190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Socket Programming</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err="1">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3.</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3.1. Socket</a:t>
            </a: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3.2. </a:t>
            </a:r>
            <a:r>
              <a:rPr lang="vi-VN" altLang="ko-KR" dirty="0">
                <a:solidFill>
                  <a:schemeClr val="bg1">
                    <a:lumMod val="65000"/>
                  </a:schemeClr>
                </a:solidFill>
                <a:latin typeface="SamsungOne-400" panose="020B0503030303020204" pitchFamily="34" charset="0"/>
                <a:ea typeface="SamsungOne-400" panose="020B0503030303020204" pitchFamily="34" charset="0"/>
              </a:rPr>
              <a:t>Lập trình </a:t>
            </a:r>
            <a:r>
              <a:rPr lang="en-US" altLang="ko-KR" dirty="0">
                <a:solidFill>
                  <a:schemeClr val="bg1">
                    <a:lumMod val="65000"/>
                  </a:schemeClr>
                </a:solidFill>
                <a:latin typeface="SamsungOne-400" panose="020B0503030303020204" pitchFamily="34" charset="0"/>
                <a:ea typeface="SamsungOne-400" panose="020B0503030303020204" pitchFamily="34" charset="0"/>
              </a:rPr>
              <a:t>TCP/IP Socket </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3.3.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r>
              <a:rPr lang="en-US" altLang="ko-KR" dirty="0">
                <a:solidFill>
                  <a:schemeClr val="bg1">
                    <a:lumMod val="65000"/>
                  </a:schemeClr>
                </a:solidFill>
                <a:latin typeface="SamsungOne-400" panose="020B0503030303020204" pitchFamily="34" charset="0"/>
                <a:ea typeface="SamsungOne-400" panose="020B0503030303020204" pitchFamily="34" charset="0"/>
              </a:rPr>
              <a:t> UDP Socket </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3.4.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Lập trình đa hướng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6859009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Lập trình đa hướng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3517E82A-F734-4FD4-9657-70C9A9D1175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Đa hướng </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5" name="직사각형 14">
            <a:extLst>
              <a:ext uri="{FF2B5EF4-FFF2-40B4-BE49-F238E27FC236}">
                <a16:creationId xmlns:a16="http://schemas.microsoft.com/office/drawing/2014/main" id="{1075D30F-5BA8-4E0C-B1FE-12F20B31E6E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đa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DE3F5BF1-8497-4E1D-9D64-36A99D8DC24C}"/>
              </a:ext>
            </a:extLst>
          </p:cNvPr>
          <p:cNvSpPr/>
          <p:nvPr/>
        </p:nvSpPr>
        <p:spPr>
          <a:xfrm>
            <a:off x="712183" y="2174873"/>
            <a:ext cx="8487380" cy="2858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xử lý nhiều máy khách, việc duy trì một số kết nối điểm-điểm có thể gây khó khăn cho các ứng dụng do nhu cầu xử lý và băng thông tăng lên. Đây là nơi các tin nhắn phát đa hướng xuất hiện.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Với phát đa hướng, các tin nhắn được gửi đến nhiều điểm cuối cùng một lúc.</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pháp này đạt được hiệu quả cao hơn do việc gửi tin nhắn đến tất cả người nhận được ủy quyền cho cơ sở hạ tầng mạng.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Tin nhắn multicast được gửi bằng UDP, vì TCP đảm nhận một cặp điểm cuối giao tiếp.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Địa chỉ dành cho tin nhắn phát đa hướng, được xác định là nhóm phát đa hướng, là một tập hợp con của địa chỉ IPv4, thường nằm trong khoảng từ 224.0.0.0 đến 239.255.255.255.</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bộ định tuyến và chuyển mạch mạng coi các địa chỉ trong phạm vi này là đặc biệt vì chúng được dành riêng cho phát đa hướng, đảm bảo các thông báo gửi đến nhóm được phân phối tới tất cả các máy khách tham gia nhóm.</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0681467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Lập trình đa hướng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3517E82A-F734-4FD4-9657-70C9A9D1175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Gửi tin nhắn đa hướng</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5" name="직사각형 14">
            <a:extLst>
              <a:ext uri="{FF2B5EF4-FFF2-40B4-BE49-F238E27FC236}">
                <a16:creationId xmlns:a16="http://schemas.microsoft.com/office/drawing/2014/main" id="{1075D30F-5BA8-4E0C-B1FE-12F20B31E6E5}"/>
              </a:ext>
            </a:extLst>
          </p:cNvPr>
          <p:cNvSpPr/>
          <p:nvPr/>
        </p:nvSpPr>
        <p:spPr>
          <a:xfrm>
            <a:off x="452055" y="1931506"/>
            <a:ext cx="874750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gửi tin nhắn, chúng tôi sử dụng phương thức </a:t>
            </a:r>
            <a:r>
              <a:rPr lang="vi-VN" altLang="ko-KR" sz="1400" dirty="0">
                <a:solidFill>
                  <a:srgbClr val="34339A"/>
                </a:solidFill>
                <a:latin typeface="SamsungOne-400" panose="020B0503030303020204" pitchFamily="34" charset="0"/>
                <a:ea typeface="SamsungOne-400" panose="020B0503030303020204" pitchFamily="34" charset="0"/>
              </a:rPr>
              <a:t>sendto() </a:t>
            </a:r>
            <a:r>
              <a:rPr lang="vi-VN" altLang="ko-KR" sz="1400" dirty="0">
                <a:solidFill>
                  <a:schemeClr val="tx1"/>
                </a:solidFill>
                <a:latin typeface="SamsungOne-400" panose="020B0503030303020204" pitchFamily="34" charset="0"/>
                <a:ea typeface="SamsungOne-400" panose="020B0503030303020204" pitchFamily="34" charset="0"/>
              </a:rPr>
              <a:t>thông thường với nhóm phát đa hướng làm địa chỉ</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DE3F5BF1-8497-4E1D-9D64-36A99D8DC24C}"/>
              </a:ext>
            </a:extLst>
          </p:cNvPr>
          <p:cNvSpPr/>
          <p:nvPr/>
        </p:nvSpPr>
        <p:spPr>
          <a:xfrm>
            <a:off x="712183" y="2174873"/>
            <a:ext cx="8487380"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tôi cũng cần chỉ định giá trị Thời gian tồn tại (TTL) để xác định khoảng cách mà tin nhắn sẽ được phát từ người gửi.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TTL mặc định là 1, sẽ dẫn đến các tin nhắn chỉ được gửi đến các máy chủ trong mạng cục bộ.</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ta sẽ sử dụng </a:t>
            </a:r>
            <a:r>
              <a:rPr lang="vi-VN" altLang="ko-KR" sz="1300" dirty="0">
                <a:solidFill>
                  <a:srgbClr val="34339A"/>
                </a:solidFill>
                <a:latin typeface="SamsungOne-400" panose="020B0503030303020204" pitchFamily="34" charset="0"/>
                <a:ea typeface="SamsungOne-400" panose="020B0503030303020204" pitchFamily="34" charset="0"/>
              </a:rPr>
              <a:t>setsockopt()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với tùy chọn </a:t>
            </a:r>
            <a:r>
              <a:rPr lang="vi-VN" altLang="ko-KR" sz="1300" dirty="0">
                <a:solidFill>
                  <a:srgbClr val="34339A"/>
                </a:solidFill>
                <a:latin typeface="SamsungOne-400" panose="020B0503030303020204" pitchFamily="34" charset="0"/>
                <a:ea typeface="SamsungOne-400" panose="020B0503030303020204" pitchFamily="34" charset="0"/>
              </a:rPr>
              <a:t>IP_MULTICAST_TTL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đặt </a:t>
            </a:r>
            <a:r>
              <a:rPr lang="vi-VN" altLang="ko-KR" sz="1300" dirty="0">
                <a:solidFill>
                  <a:srgbClr val="34339A"/>
                </a:solidFill>
                <a:latin typeface="SamsungOne-400" panose="020B0503030303020204" pitchFamily="34" charset="0"/>
                <a:ea typeface="SamsungOne-400" panose="020B0503030303020204" pitchFamily="34" charset="0"/>
              </a:rPr>
              <a:t>TTL</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sẽ được đóng gói thành một byte đơn.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tôi cũng sẽ đặt giá trị thời gian chờ trên ổ cắm, để ngăn nó chờ phản hồi vô thời hạn, vì chúng tôi không biết có bao nhiêu phản hồi mà chúng tôi mong đợi nhận được từ mạng.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358009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Lập trình đa hướng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EAE7994D-3489-4A97-B0C2-67B899934C0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multicast_sender.py (1)</a:t>
            </a:r>
          </a:p>
        </p:txBody>
      </p:sp>
      <p:sp>
        <p:nvSpPr>
          <p:cNvPr id="8" name="직사각형 7">
            <a:extLst>
              <a:ext uri="{FF2B5EF4-FFF2-40B4-BE49-F238E27FC236}">
                <a16:creationId xmlns:a16="http://schemas.microsoft.com/office/drawing/2014/main" id="{795DF3CF-72A7-4B24-8748-8FDEE104DD5E}"/>
              </a:ext>
            </a:extLst>
          </p:cNvPr>
          <p:cNvSpPr/>
          <p:nvPr/>
        </p:nvSpPr>
        <p:spPr>
          <a:xfrm>
            <a:off x="703264" y="1751161"/>
            <a:ext cx="3487736" cy="3356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socket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socket.SOCK_DGRAM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soạn hoặc nhắn tin dưới dạng chuỗi byte và liên kết socket của chúng tôi với địa chỉ nhóm phát đa hướng </a:t>
            </a:r>
            <a:r>
              <a:rPr lang="en-US" altLang="ko-KR" sz="1300" dirty="0">
                <a:solidFill>
                  <a:schemeClr val="tx1"/>
                </a:solidFill>
                <a:latin typeface="SamsungOne-400" panose="020B0503030303020204" pitchFamily="34" charset="0"/>
                <a:ea typeface="SamsungOne-400" panose="020B0503030303020204" pitchFamily="34" charset="0"/>
              </a:rPr>
              <a:t>(</a:t>
            </a:r>
            <a:r>
              <a:rPr lang="en-US" altLang="ko-KR" sz="1300" dirty="0">
                <a:solidFill>
                  <a:srgbClr val="34339A"/>
                </a:solidFill>
                <a:latin typeface="SamsungOne-400" panose="020B0503030303020204" pitchFamily="34" charset="0"/>
                <a:ea typeface="SamsungOne-400" panose="020B0503030303020204" pitchFamily="34" charset="0"/>
              </a:rPr>
              <a:t>‘224.10.10.10’, 10000</a:t>
            </a:r>
            <a:r>
              <a:rPr lang="en-US" altLang="ko-KR" sz="1300" dirty="0">
                <a:solidFill>
                  <a:schemeClr val="tx1"/>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0,2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sock.settimeout</a:t>
            </a:r>
            <a:r>
              <a:rPr lang="en-US" altLang="ko-KR" sz="1300" dirty="0">
                <a:solidFill>
                  <a:srgbClr val="34339A"/>
                </a:solidFill>
                <a:latin typeface="SamsungOne-400" panose="020B0503030303020204" pitchFamily="34" charset="0"/>
                <a:ea typeface="SamsungOne-400" panose="020B0503030303020204" pitchFamily="34" charset="0"/>
              </a:rPr>
              <a:t>(0.2)</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mô-đun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34339A"/>
                </a:solidFill>
                <a:latin typeface="SamsungOne-400" panose="020B0503030303020204" pitchFamily="34" charset="0"/>
                <a:ea typeface="SamsungOne-400" panose="020B0503030303020204" pitchFamily="34" charset="0"/>
              </a:rPr>
              <a:t>struct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gói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byte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byte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ttl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Sử dụng </a:t>
            </a:r>
            <a:r>
              <a:rPr lang="vi-VN" altLang="ko-KR" sz="1300" dirty="0">
                <a:solidFill>
                  <a:srgbClr val="34339A"/>
                </a:solidFill>
                <a:latin typeface="SamsungOne-400" panose="020B0503030303020204" pitchFamily="34" charset="0"/>
                <a:ea typeface="SamsungOne-400" panose="020B0503030303020204" pitchFamily="34" charset="0"/>
              </a:rPr>
              <a:t>setsockopt(), </a:t>
            </a:r>
            <a:r>
              <a:rPr lang="vi-VN" altLang="ko-KR" sz="1300" dirty="0">
                <a:solidFill>
                  <a:schemeClr val="tx1"/>
                </a:solidFill>
                <a:latin typeface="SamsungOne-400" panose="020B0503030303020204" pitchFamily="34" charset="0"/>
                <a:ea typeface="SamsungOne-400" panose="020B0503030303020204" pitchFamily="34" charset="0"/>
              </a:rPr>
              <a:t>đặt tùy chọn </a:t>
            </a:r>
            <a:r>
              <a:rPr lang="vi-VN" altLang="ko-KR" sz="1300" dirty="0">
                <a:solidFill>
                  <a:srgbClr val="34339A"/>
                </a:solidFill>
                <a:latin typeface="SamsungOne-400" panose="020B0503030303020204" pitchFamily="34" charset="0"/>
                <a:ea typeface="SamsungOne-400" panose="020B0503030303020204" pitchFamily="34" charset="0"/>
              </a:rPr>
              <a:t>IP_MULTICAST_TTL </a:t>
            </a:r>
            <a:r>
              <a:rPr lang="vi-VN" altLang="ko-KR" sz="1300" dirty="0">
                <a:solidFill>
                  <a:schemeClr val="tx1"/>
                </a:solidFill>
                <a:latin typeface="SamsungOne-400" panose="020B0503030303020204" pitchFamily="34" charset="0"/>
                <a:ea typeface="SamsungOne-400" panose="020B0503030303020204" pitchFamily="34" charset="0"/>
              </a:rPr>
              <a:t>của ổ cắm thành ttl mà bạn vừa tạo ở trên và gửi tin nhắn bằng </a:t>
            </a:r>
            <a:r>
              <a:rPr lang="vi-VN" altLang="ko-KR" sz="1300" dirty="0">
                <a:solidFill>
                  <a:srgbClr val="34339A"/>
                </a:solidFill>
                <a:latin typeface="SamsungOne-400" panose="020B0503030303020204" pitchFamily="34" charset="0"/>
                <a:ea typeface="SamsungOne-400" panose="020B0503030303020204" pitchFamily="34" charset="0"/>
              </a:rPr>
              <a:t>sendto().</a:t>
            </a:r>
          </a:p>
          <a:p>
            <a:pPr marL="182563" indent="-182563">
              <a:spcAft>
                <a:spcPts val="800"/>
              </a:spcAft>
              <a:buClr>
                <a:srgbClr val="193EB0"/>
              </a:buClr>
              <a:buFont typeface="SamsungOne 400" panose="020B0503030303020204" pitchFamily="34" charset="0"/>
              <a:buChar char="‣"/>
            </a:pPr>
            <a:endParaRPr lang="en-US" altLang="ko-KR" sz="1300" dirty="0">
              <a:solidFill>
                <a:srgbClr val="34339A"/>
              </a:solidFill>
              <a:latin typeface="SamsungOne-400" panose="020B0503030303020204" pitchFamily="34" charset="0"/>
              <a:ea typeface="SamsungOne-400" panose="020B0503030303020204" pitchFamily="34" charset="0"/>
            </a:endParaRPr>
          </a:p>
        </p:txBody>
      </p:sp>
      <p:pic>
        <p:nvPicPr>
          <p:cNvPr id="9" name="그림 8">
            <a:extLst>
              <a:ext uri="{FF2B5EF4-FFF2-40B4-BE49-F238E27FC236}">
                <a16:creationId xmlns:a16="http://schemas.microsoft.com/office/drawing/2014/main" id="{6E240779-F0AE-4001-A3F3-554F6DEA1262}"/>
              </a:ext>
            </a:extLst>
          </p:cNvPr>
          <p:cNvPicPr>
            <a:picLocks noChangeAspect="1"/>
          </p:cNvPicPr>
          <p:nvPr/>
        </p:nvPicPr>
        <p:blipFill>
          <a:blip r:embed="rId4"/>
          <a:stretch>
            <a:fillRect/>
          </a:stretch>
        </p:blipFill>
        <p:spPr>
          <a:xfrm>
            <a:off x="4191000" y="1871755"/>
            <a:ext cx="5008562" cy="3476850"/>
          </a:xfrm>
          <a:prstGeom prst="rect">
            <a:avLst/>
          </a:prstGeom>
        </p:spPr>
      </p:pic>
      <p:sp>
        <p:nvSpPr>
          <p:cNvPr id="10" name="직사각형 9">
            <a:extLst>
              <a:ext uri="{FF2B5EF4-FFF2-40B4-BE49-F238E27FC236}">
                <a16:creationId xmlns:a16="http://schemas.microsoft.com/office/drawing/2014/main" id="{2F5535ED-8ECB-4E90-932B-ED55D61A612F}"/>
              </a:ext>
            </a:extLst>
          </p:cNvPr>
          <p:cNvSpPr/>
          <p:nvPr/>
        </p:nvSpPr>
        <p:spPr>
          <a:xfrm>
            <a:off x="7191375" y="3315660"/>
            <a:ext cx="1292968" cy="1990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직사각형 10">
            <a:extLst>
              <a:ext uri="{FF2B5EF4-FFF2-40B4-BE49-F238E27FC236}">
                <a16:creationId xmlns:a16="http://schemas.microsoft.com/office/drawing/2014/main" id="{56D04880-BDAA-46FB-A053-E01C01536330}"/>
              </a:ext>
            </a:extLst>
          </p:cNvPr>
          <p:cNvSpPr/>
          <p:nvPr/>
        </p:nvSpPr>
        <p:spPr>
          <a:xfrm>
            <a:off x="5898407" y="2706060"/>
            <a:ext cx="1654918" cy="1990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 name="직사각형 11">
            <a:extLst>
              <a:ext uri="{FF2B5EF4-FFF2-40B4-BE49-F238E27FC236}">
                <a16:creationId xmlns:a16="http://schemas.microsoft.com/office/drawing/2014/main" id="{F6C96B98-6F41-4029-B8AF-6B42EA8F47BA}"/>
              </a:ext>
            </a:extLst>
          </p:cNvPr>
          <p:cNvSpPr/>
          <p:nvPr/>
        </p:nvSpPr>
        <p:spPr>
          <a:xfrm>
            <a:off x="5038726" y="5138110"/>
            <a:ext cx="4048124" cy="2104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 name="직사각형 12">
            <a:extLst>
              <a:ext uri="{FF2B5EF4-FFF2-40B4-BE49-F238E27FC236}">
                <a16:creationId xmlns:a16="http://schemas.microsoft.com/office/drawing/2014/main" id="{25EB2EF9-DEAB-4549-89A0-D9ADBC7C0B1A}"/>
              </a:ext>
            </a:extLst>
          </p:cNvPr>
          <p:cNvSpPr/>
          <p:nvPr/>
        </p:nvSpPr>
        <p:spPr>
          <a:xfrm>
            <a:off x="5095082" y="4927615"/>
            <a:ext cx="1353343" cy="2104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6">
            <a:extLst>
              <a:ext uri="{FF2B5EF4-FFF2-40B4-BE49-F238E27FC236}">
                <a16:creationId xmlns:a16="http://schemas.microsoft.com/office/drawing/2014/main" id="{0DB43098-1CA9-47B5-BEDC-F746B4DC1A33}"/>
              </a:ext>
            </a:extLst>
          </p:cNvPr>
          <p:cNvSpPr/>
          <p:nvPr/>
        </p:nvSpPr>
        <p:spPr>
          <a:xfrm>
            <a:off x="4664075" y="4115922"/>
            <a:ext cx="1470025" cy="2104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23965607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Lập trình đa hướng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EAE7994D-3489-4A97-B0C2-67B899934C0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multicast_sender.py (2)</a:t>
            </a:r>
          </a:p>
        </p:txBody>
      </p:sp>
      <p:sp>
        <p:nvSpPr>
          <p:cNvPr id="8" name="직사각형 7">
            <a:extLst>
              <a:ext uri="{FF2B5EF4-FFF2-40B4-BE49-F238E27FC236}">
                <a16:creationId xmlns:a16="http://schemas.microsoft.com/office/drawing/2014/main" id="{795DF3CF-72A7-4B24-8748-8FDEE104DD5E}"/>
              </a:ext>
            </a:extLst>
          </p:cNvPr>
          <p:cNvSpPr/>
          <p:nvPr/>
        </p:nvSpPr>
        <p:spPr>
          <a:xfrm>
            <a:off x="4846639" y="1808311"/>
            <a:ext cx="4668836"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 chờ phản hồi từ các máy chủ khác trên mạng, miễn là thời gian chờ chưa hết và in ra các phản hồi.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4" name="그림 13">
            <a:extLst>
              <a:ext uri="{FF2B5EF4-FFF2-40B4-BE49-F238E27FC236}">
                <a16:creationId xmlns:a16="http://schemas.microsoft.com/office/drawing/2014/main" id="{09AAD363-A2DD-4954-BC65-083DCAC1E04C}"/>
              </a:ext>
            </a:extLst>
          </p:cNvPr>
          <p:cNvPicPr>
            <a:picLocks noChangeAspect="1"/>
          </p:cNvPicPr>
          <p:nvPr/>
        </p:nvPicPr>
        <p:blipFill>
          <a:blip r:embed="rId4"/>
          <a:stretch>
            <a:fillRect/>
          </a:stretch>
        </p:blipFill>
        <p:spPr>
          <a:xfrm>
            <a:off x="580388" y="1850717"/>
            <a:ext cx="4144012" cy="4410915"/>
          </a:xfrm>
          <a:prstGeom prst="rect">
            <a:avLst/>
          </a:prstGeom>
        </p:spPr>
      </p:pic>
    </p:spTree>
    <p:extLst>
      <p:ext uri="{BB962C8B-B14F-4D97-AF65-F5344CB8AC3E}">
        <p14:creationId xmlns:p14="http://schemas.microsoft.com/office/powerpoint/2010/main" val="4293697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Tìm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hiểu</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Mạng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3740912" cy="176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Thiết</a:t>
            </a:r>
            <a:r>
              <a:rPr lang="en-US" altLang="ko-KR" dirty="0">
                <a:solidFill>
                  <a:srgbClr val="A6A6A6"/>
                </a:solidFill>
                <a:latin typeface="SamsungOne-400" panose="020B0503030303020204" pitchFamily="34" charset="0"/>
                <a:ea typeface="SamsungOne-400" panose="020B0503030303020204" pitchFamily="34" charset="0"/>
              </a:rPr>
              <a:t> bị </a:t>
            </a:r>
            <a:r>
              <a:rPr lang="en-US" altLang="ko-KR" dirty="0" err="1">
                <a:solidFill>
                  <a:srgbClr val="A6A6A6"/>
                </a:solidFill>
                <a:latin typeface="SamsungOne-400" panose="020B0503030303020204" pitchFamily="34" charset="0"/>
                <a:ea typeface="SamsungOne-400" panose="020B0503030303020204" pitchFamily="34" charset="0"/>
              </a:rPr>
              <a:t>Mạng</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a:p>
            <a:pPr marL="176213" indent="-176213">
              <a:spcAft>
                <a:spcPts val="1000"/>
              </a:spcAft>
              <a:buSzPct val="120000"/>
              <a:buBlip>
                <a:blip r:embed="rId3"/>
              </a:buBlip>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1.2.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Chuyển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đổi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Phương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của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ko-KR" altLang="en-US" dirty="0">
              <a:solidFill>
                <a:schemeClr val="bg1">
                  <a:lumMod val="65000"/>
                </a:schemeClr>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2E7E222D-FE82-4F2C-984B-EA54E636054B}"/>
              </a:ext>
            </a:extLst>
          </p:cNvPr>
          <p:cNvSpPr/>
          <p:nvPr/>
        </p:nvSpPr>
        <p:spPr>
          <a:xfrm>
            <a:off x="5107800" y="4003778"/>
            <a:ext cx="3877703" cy="13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1.5. </a:t>
            </a:r>
            <a:r>
              <a:rPr lang="vi-VN" dirty="0">
                <a:solidFill>
                  <a:schemeClr val="bg1">
                    <a:lumMod val="65000"/>
                  </a:schemeClr>
                </a:solidFill>
                <a:latin typeface="SamsungOne-400" panose="020B0503030303020204" pitchFamily="34" charset="0"/>
                <a:ea typeface="SamsungOne-400" panose="020B0503030303020204" pitchFamily="34" charset="0"/>
              </a:rPr>
              <a:t>Phân loại và Tính năng của giao tiếp có dây </a:t>
            </a:r>
            <a:endParaRPr lang="en-US" dirty="0">
              <a:solidFill>
                <a:schemeClr val="bg1">
                  <a:lumMod val="65000"/>
                </a:schemeClr>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Cấu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trúc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liên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1.7.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ko-KR" altLang="en-US"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287978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Lập trình đa hướng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3517E82A-F734-4FD4-9657-70C9A9D1175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Nhận tin nhắn đa hướng</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5" name="직사각형 14">
            <a:extLst>
              <a:ext uri="{FF2B5EF4-FFF2-40B4-BE49-F238E27FC236}">
                <a16:creationId xmlns:a16="http://schemas.microsoft.com/office/drawing/2014/main" id="{1075D30F-5BA8-4E0C-B1FE-12F20B31E6E5}"/>
              </a:ext>
            </a:extLst>
          </p:cNvPr>
          <p:cNvSpPr/>
          <p:nvPr/>
        </p:nvSpPr>
        <p:spPr>
          <a:xfrm>
            <a:off x="580388" y="1944537"/>
            <a:ext cx="8619175"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nhận tin nhắn, sau khi tạo ổ cắm thông thường của chúng tôi và liên kết nó với một cổng, bạn cần thêm nó vào nhóm phát đa hướng.</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Điều này có thể được thực hiện bằng cách sử dụng </a:t>
            </a:r>
            <a:r>
              <a:rPr lang="vi-VN" altLang="ko-KR" sz="1400" dirty="0">
                <a:solidFill>
                  <a:srgbClr val="34339A"/>
                </a:solidFill>
                <a:latin typeface="SamsungOne-400" panose="020B0503030303020204" pitchFamily="34" charset="0"/>
                <a:ea typeface="SamsungOne-400" panose="020B0503030303020204" pitchFamily="34" charset="0"/>
              </a:rPr>
              <a:t>setsockopts() </a:t>
            </a:r>
            <a:r>
              <a:rPr lang="vi-VN" altLang="ko-KR" sz="1400" dirty="0">
                <a:solidFill>
                  <a:schemeClr val="tx1"/>
                </a:solidFill>
                <a:latin typeface="SamsungOne-400" panose="020B0503030303020204" pitchFamily="34" charset="0"/>
                <a:ea typeface="SamsungOne-400" panose="020B0503030303020204" pitchFamily="34" charset="0"/>
              </a:rPr>
              <a:t>để đặt tùy chọn </a:t>
            </a:r>
            <a:r>
              <a:rPr lang="vi-VN" altLang="ko-KR" sz="1400" dirty="0">
                <a:solidFill>
                  <a:srgbClr val="34339A"/>
                </a:solidFill>
                <a:latin typeface="SamsungOne-400" panose="020B0503030303020204" pitchFamily="34" charset="0"/>
                <a:ea typeface="SamsungOne-400" panose="020B0503030303020204" pitchFamily="34" charset="0"/>
              </a:rPr>
              <a:t>IP_ADD_MEMBERSHIP</a:t>
            </a:r>
            <a:r>
              <a:rPr lang="vi-VN" altLang="ko-KR" sz="1400" dirty="0">
                <a:solidFill>
                  <a:schemeClr val="tx1"/>
                </a:solidFill>
                <a:latin typeface="SamsungOne-400" panose="020B0503030303020204" pitchFamily="34" charset="0"/>
                <a:ea typeface="SamsungOne-400" panose="020B0503030303020204" pitchFamily="34" charset="0"/>
              </a:rPr>
              <a:t>, tùy chọn này sẽ được đóng gói thành một biểu diễn 8 byte của nhóm phát đa hướng và giao diện mạng mà máy chủ sẽ lắng nghe các kết nối.</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rgbClr val="34339A"/>
                </a:solidFill>
                <a:latin typeface="SamsungOne-400" panose="020B0503030303020204" pitchFamily="34" charset="0"/>
                <a:ea typeface="SamsungOne-400" panose="020B0503030303020204" pitchFamily="34" charset="0"/>
              </a:rPr>
              <a:t>socket.inet_aton() </a:t>
            </a:r>
            <a:r>
              <a:rPr lang="vi-VN" altLang="ko-KR" sz="1400" dirty="0">
                <a:solidFill>
                  <a:schemeClr val="tx1"/>
                </a:solidFill>
                <a:latin typeface="SamsungOne-400" panose="020B0503030303020204" pitchFamily="34" charset="0"/>
                <a:ea typeface="SamsungOne-400" panose="020B0503030303020204" pitchFamily="34" charset="0"/>
              </a:rPr>
              <a:t>nên được sử dụng để chuyển đổi địa chỉ IPv4 của nhóm phát đa hướng từ định dạng chuỗi bốn chấm </a:t>
            </a:r>
            <a:r>
              <a:rPr lang="vi-VN" altLang="ko-KR" sz="1400" dirty="0">
                <a:solidFill>
                  <a:srgbClr val="34339A"/>
                </a:solidFill>
                <a:latin typeface="SamsungOne-400" panose="020B0503030303020204" pitchFamily="34" charset="0"/>
                <a:ea typeface="SamsungOne-400" panose="020B0503030303020204" pitchFamily="34" charset="0"/>
              </a:rPr>
              <a:t>(‘224.10.10.10’) </a:t>
            </a:r>
            <a:r>
              <a:rPr lang="vi-VN" altLang="ko-KR" sz="1400" dirty="0">
                <a:solidFill>
                  <a:schemeClr val="tx1"/>
                </a:solidFill>
                <a:latin typeface="SamsungOne-400" panose="020B0503030303020204" pitchFamily="34" charset="0"/>
                <a:ea typeface="SamsungOne-400" panose="020B0503030303020204" pitchFamily="34" charset="0"/>
              </a:rPr>
              <a:t>sang định dạng nhị phân đóng gói 32 bit.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1697894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Lập trình đa hướng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28318AE3-053C-4E4C-8964-DFF2F131794E}"/>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multicast_receiver.py (1)</a:t>
            </a:r>
          </a:p>
        </p:txBody>
      </p:sp>
      <p:sp>
        <p:nvSpPr>
          <p:cNvPr id="7" name="직사각형 6">
            <a:extLst>
              <a:ext uri="{FF2B5EF4-FFF2-40B4-BE49-F238E27FC236}">
                <a16:creationId xmlns:a16="http://schemas.microsoft.com/office/drawing/2014/main" id="{A42A1AA3-107B-4A96-9E9B-BB3496F83010}"/>
              </a:ext>
            </a:extLst>
          </p:cNvPr>
          <p:cNvSpPr/>
          <p:nvPr/>
        </p:nvSpPr>
        <p:spPr>
          <a:xfrm>
            <a:off x="5390494" y="1883245"/>
            <a:ext cx="4077506" cy="1345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Để thêm socket vào nhóm phát đa hướng, hãy sử dụng </a:t>
            </a:r>
            <a:r>
              <a:rPr lang="vi-VN" altLang="ko-KR" sz="1300" dirty="0">
                <a:solidFill>
                  <a:srgbClr val="34339A"/>
                </a:solidFill>
                <a:latin typeface="SamsungOne-400" panose="020B0503030303020204" pitchFamily="34" charset="0"/>
                <a:ea typeface="SamsungOne-400" panose="020B0503030303020204" pitchFamily="34" charset="0"/>
              </a:rPr>
              <a:t>struct</a:t>
            </a:r>
            <a:r>
              <a:rPr lang="vi-VN" altLang="ko-KR" sz="1300" dirty="0">
                <a:solidFill>
                  <a:srgbClr val="FF0000"/>
                </a:solidFill>
                <a:latin typeface="SamsungOne-400" panose="020B0503030303020204" pitchFamily="34" charset="0"/>
                <a:ea typeface="SamsungOne-400" panose="020B0503030303020204" pitchFamily="34" charset="0"/>
              </a:rPr>
              <a:t> </a:t>
            </a:r>
            <a:r>
              <a:rPr lang="vi-VN" altLang="ko-KR" sz="1300" dirty="0">
                <a:solidFill>
                  <a:schemeClr val="tx1"/>
                </a:solidFill>
                <a:latin typeface="SamsungOne-400" panose="020B0503030303020204" pitchFamily="34" charset="0"/>
                <a:ea typeface="SamsungOne-400" panose="020B0503030303020204" pitchFamily="34" charset="0"/>
              </a:rPr>
              <a:t>để đóng gói địa chỉ nhóm do </a:t>
            </a:r>
            <a:r>
              <a:rPr lang="vi-VN" altLang="ko-KR" sz="1300" dirty="0">
                <a:solidFill>
                  <a:srgbClr val="34339A"/>
                </a:solidFill>
                <a:latin typeface="SamsungOne-400" panose="020B0503030303020204" pitchFamily="34" charset="0"/>
                <a:ea typeface="SamsungOne-400" panose="020B0503030303020204" pitchFamily="34" charset="0"/>
              </a:rPr>
              <a:t>socket.inet_aton(multicast_group) </a:t>
            </a:r>
            <a:r>
              <a:rPr lang="vi-VN" altLang="ko-KR" sz="1300" dirty="0">
                <a:solidFill>
                  <a:schemeClr val="tx1"/>
                </a:solidFill>
                <a:latin typeface="SamsungOne-400" panose="020B0503030303020204" pitchFamily="34" charset="0"/>
                <a:ea typeface="SamsungOne-400" panose="020B0503030303020204" pitchFamily="34" charset="0"/>
              </a:rPr>
              <a:t>cung cấp và giao diện mạng do </a:t>
            </a:r>
            <a:r>
              <a:rPr lang="vi-VN" altLang="ko-KR" sz="1300" dirty="0">
                <a:solidFill>
                  <a:srgbClr val="34339A"/>
                </a:solidFill>
                <a:latin typeface="SamsungOne-400" panose="020B0503030303020204" pitchFamily="34" charset="0"/>
                <a:ea typeface="SamsungOne-400" panose="020B0503030303020204" pitchFamily="34" charset="0"/>
              </a:rPr>
              <a:t>socket.INADDR_ANY</a:t>
            </a:r>
            <a:r>
              <a:rPr lang="vi-VN" altLang="ko-KR" sz="1300" dirty="0">
                <a:solidFill>
                  <a:schemeClr val="tx1"/>
                </a:solidFill>
                <a:latin typeface="SamsungOne-400" panose="020B0503030303020204" pitchFamily="34" charset="0"/>
                <a:ea typeface="SamsungOne-400" panose="020B0503030303020204" pitchFamily="34" charset="0"/>
              </a:rPr>
              <a:t> cung cấp thành một biểu diễn 8 byte, sau đó chúng tôi đặt thành </a:t>
            </a:r>
            <a:r>
              <a:rPr lang="vi-VN" altLang="ko-KR" sz="1300" dirty="0">
                <a:solidFill>
                  <a:srgbClr val="34339A"/>
                </a:solidFill>
                <a:latin typeface="SamsungOne-400" panose="020B0503030303020204" pitchFamily="34" charset="0"/>
                <a:ea typeface="SamsungOne-400" panose="020B0503030303020204" pitchFamily="34" charset="0"/>
              </a:rPr>
              <a:t>IP_ADD_MEMBERSHIP </a:t>
            </a:r>
            <a:r>
              <a:rPr lang="vi-VN" altLang="ko-KR" sz="1300" dirty="0">
                <a:solidFill>
                  <a:schemeClr val="tx1"/>
                </a:solidFill>
                <a:latin typeface="SamsungOne-400" panose="020B0503030303020204" pitchFamily="34" charset="0"/>
                <a:ea typeface="SamsungOne-400" panose="020B0503030303020204" pitchFamily="34" charset="0"/>
              </a:rPr>
              <a:t>của socket.</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58958EC2-F414-4269-AC5B-5A0499DB8709}"/>
              </a:ext>
            </a:extLst>
          </p:cNvPr>
          <p:cNvGrpSpPr/>
          <p:nvPr/>
        </p:nvGrpSpPr>
        <p:grpSpPr>
          <a:xfrm>
            <a:off x="580388" y="1863501"/>
            <a:ext cx="4629787" cy="4398298"/>
            <a:chOff x="4483099" y="1863501"/>
            <a:chExt cx="4716461" cy="4480638"/>
          </a:xfrm>
        </p:grpSpPr>
        <p:pic>
          <p:nvPicPr>
            <p:cNvPr id="8" name="그림 7">
              <a:extLst>
                <a:ext uri="{FF2B5EF4-FFF2-40B4-BE49-F238E27FC236}">
                  <a16:creationId xmlns:a16="http://schemas.microsoft.com/office/drawing/2014/main" id="{8C47336B-3F9B-4897-93BD-5149C25A19D2}"/>
                </a:ext>
              </a:extLst>
            </p:cNvPr>
            <p:cNvPicPr>
              <a:picLocks noChangeAspect="1"/>
            </p:cNvPicPr>
            <p:nvPr/>
          </p:nvPicPr>
          <p:blipFill>
            <a:blip r:embed="rId4"/>
            <a:stretch>
              <a:fillRect/>
            </a:stretch>
          </p:blipFill>
          <p:spPr>
            <a:xfrm>
              <a:off x="4483099" y="1863501"/>
              <a:ext cx="4716461" cy="4480638"/>
            </a:xfrm>
            <a:prstGeom prst="rect">
              <a:avLst/>
            </a:prstGeom>
          </p:spPr>
        </p:pic>
        <p:sp>
          <p:nvSpPr>
            <p:cNvPr id="9" name="직사각형 8">
              <a:extLst>
                <a:ext uri="{FF2B5EF4-FFF2-40B4-BE49-F238E27FC236}">
                  <a16:creationId xmlns:a16="http://schemas.microsoft.com/office/drawing/2014/main" id="{F5FF1452-0824-42B3-BE51-E2C7E7D753F8}"/>
                </a:ext>
              </a:extLst>
            </p:cNvPr>
            <p:cNvSpPr/>
            <p:nvPr/>
          </p:nvSpPr>
          <p:spPr>
            <a:xfrm>
              <a:off x="4944116" y="5267325"/>
              <a:ext cx="3720820" cy="2437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 name="직사각형 10">
              <a:extLst>
                <a:ext uri="{FF2B5EF4-FFF2-40B4-BE49-F238E27FC236}">
                  <a16:creationId xmlns:a16="http://schemas.microsoft.com/office/drawing/2014/main" id="{59B663FB-F3A2-4B76-9556-55D3293B5AA3}"/>
                </a:ext>
              </a:extLst>
            </p:cNvPr>
            <p:cNvSpPr/>
            <p:nvPr/>
          </p:nvSpPr>
          <p:spPr>
            <a:xfrm>
              <a:off x="5185622" y="5905501"/>
              <a:ext cx="1936456" cy="2352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2" name="직사각형 11">
              <a:extLst>
                <a:ext uri="{FF2B5EF4-FFF2-40B4-BE49-F238E27FC236}">
                  <a16:creationId xmlns:a16="http://schemas.microsoft.com/office/drawing/2014/main" id="{F7A62783-AD40-4985-8403-E0512B7F6FAF}"/>
                </a:ext>
              </a:extLst>
            </p:cNvPr>
            <p:cNvSpPr/>
            <p:nvPr/>
          </p:nvSpPr>
          <p:spPr>
            <a:xfrm>
              <a:off x="4944116" y="5029200"/>
              <a:ext cx="3028309" cy="238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3" name="직사각형 12">
            <a:extLst>
              <a:ext uri="{FF2B5EF4-FFF2-40B4-BE49-F238E27FC236}">
                <a16:creationId xmlns:a16="http://schemas.microsoft.com/office/drawing/2014/main" id="{F5FF1452-0824-42B3-BE51-E2C7E7D753F8}"/>
              </a:ext>
            </a:extLst>
          </p:cNvPr>
          <p:cNvSpPr/>
          <p:nvPr/>
        </p:nvSpPr>
        <p:spPr>
          <a:xfrm>
            <a:off x="899031" y="2031032"/>
            <a:ext cx="1322545" cy="2337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11609084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Lập trình đa hướng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28318AE3-053C-4E4C-8964-DFF2F131794E}"/>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multicast_receiver.py (2)</a:t>
            </a:r>
          </a:p>
        </p:txBody>
      </p:sp>
      <p:sp>
        <p:nvSpPr>
          <p:cNvPr id="7" name="직사각형 6">
            <a:extLst>
              <a:ext uri="{FF2B5EF4-FFF2-40B4-BE49-F238E27FC236}">
                <a16:creationId xmlns:a16="http://schemas.microsoft.com/office/drawing/2014/main" id="{A42A1AA3-107B-4A96-9E9B-BB3496F83010}"/>
              </a:ext>
            </a:extLst>
          </p:cNvPr>
          <p:cNvSpPr/>
          <p:nvPr/>
        </p:nvSpPr>
        <p:spPr>
          <a:xfrm>
            <a:off x="641825" y="1736269"/>
            <a:ext cx="8496299"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Khi socketnhận tin nhắn, hãy sử dụng </a:t>
            </a:r>
            <a:r>
              <a:rPr lang="vi-VN" altLang="ko-KR" sz="1300" dirty="0">
                <a:solidFill>
                  <a:srgbClr val="34339A"/>
                </a:solidFill>
                <a:latin typeface="SamsungOne-400" panose="020B0503030303020204" pitchFamily="34" charset="0"/>
                <a:ea typeface="SamsungOne-400" panose="020B0503030303020204" pitchFamily="34" charset="0"/>
              </a:rPr>
              <a:t>recvfrom(1024) </a:t>
            </a:r>
            <a:r>
              <a:rPr lang="vi-VN" altLang="ko-KR" sz="1300" dirty="0">
                <a:solidFill>
                  <a:schemeClr val="tx1"/>
                </a:solidFill>
                <a:latin typeface="SamsungOne-400" panose="020B0503030303020204" pitchFamily="34" charset="0"/>
                <a:ea typeface="SamsungOne-400" panose="020B0503030303020204" pitchFamily="34" charset="0"/>
              </a:rPr>
              <a:t>để giải nén phản hồi thành </a:t>
            </a:r>
            <a:r>
              <a:rPr lang="vi-VN" altLang="ko-KR" sz="1300" dirty="0">
                <a:solidFill>
                  <a:srgbClr val="34339A"/>
                </a:solidFill>
                <a:latin typeface="SamsungOne-400" panose="020B0503030303020204" pitchFamily="34" charset="0"/>
                <a:ea typeface="SamsungOne-400" panose="020B0503030303020204" pitchFamily="34" charset="0"/>
              </a:rPr>
              <a:t>dữ liệu và địa chỉ</a:t>
            </a:r>
            <a:r>
              <a:rPr lang="vi-VN" altLang="ko-KR" sz="1300" dirty="0">
                <a:solidFill>
                  <a:schemeClr val="tx1"/>
                </a:solidFill>
                <a:latin typeface="SamsungOne-400" panose="020B0503030303020204" pitchFamily="34" charset="0"/>
                <a:ea typeface="SamsungOne-400" panose="020B0503030303020204" pitchFamily="34" charset="0"/>
              </a:rPr>
              <a:t>, đồng thời gửi xác nhận tới </a:t>
            </a:r>
            <a:r>
              <a:rPr lang="vi-VN" altLang="ko-KR" sz="1300" dirty="0">
                <a:solidFill>
                  <a:srgbClr val="34339A"/>
                </a:solidFill>
                <a:latin typeface="SamsungOne-400" panose="020B0503030303020204" pitchFamily="34" charset="0"/>
                <a:ea typeface="SamsungOne-400" panose="020B0503030303020204" pitchFamily="34" charset="0"/>
              </a:rPr>
              <a:t>địa chỉ </a:t>
            </a:r>
            <a:r>
              <a:rPr lang="vi-VN" altLang="ko-KR" sz="1300" dirty="0">
                <a:solidFill>
                  <a:schemeClr val="tx1"/>
                </a:solidFill>
                <a:latin typeface="SamsungOne-400" panose="020B0503030303020204" pitchFamily="34" charset="0"/>
                <a:ea typeface="SamsungOne-400" panose="020B0503030303020204" pitchFamily="34" charset="0"/>
              </a:rPr>
              <a:t>bằng sendto().</a:t>
            </a:r>
            <a:endParaRPr lang="en-US" altLang="ko-KR" sz="1300" dirty="0">
              <a:solidFill>
                <a:schemeClr val="tx1"/>
              </a:solidFill>
              <a:latin typeface="SamsungOne-400" panose="020B0503030303020204" pitchFamily="34" charset="0"/>
              <a:ea typeface="SamsungOne-400" panose="020B0503030303020204" pitchFamily="34" charset="0"/>
            </a:endParaRPr>
          </a:p>
        </p:txBody>
      </p:sp>
      <p:pic>
        <p:nvPicPr>
          <p:cNvPr id="10" name="그림 9">
            <a:extLst>
              <a:ext uri="{FF2B5EF4-FFF2-40B4-BE49-F238E27FC236}">
                <a16:creationId xmlns:a16="http://schemas.microsoft.com/office/drawing/2014/main" id="{216BEF36-5DDD-4D2B-8102-87B2B3739269}"/>
              </a:ext>
            </a:extLst>
          </p:cNvPr>
          <p:cNvPicPr>
            <a:picLocks noChangeAspect="1"/>
          </p:cNvPicPr>
          <p:nvPr/>
        </p:nvPicPr>
        <p:blipFill>
          <a:blip r:embed="rId4"/>
          <a:stretch>
            <a:fillRect/>
          </a:stretch>
        </p:blipFill>
        <p:spPr>
          <a:xfrm>
            <a:off x="703264" y="2311534"/>
            <a:ext cx="5611812" cy="3153746"/>
          </a:xfrm>
          <a:prstGeom prst="rect">
            <a:avLst/>
          </a:prstGeom>
        </p:spPr>
      </p:pic>
    </p:spTree>
    <p:extLst>
      <p:ext uri="{BB962C8B-B14F-4D97-AF65-F5344CB8AC3E}">
        <p14:creationId xmlns:p14="http://schemas.microsoft.com/office/powerpoint/2010/main" val="35600338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Lập trình đa hướng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28318AE3-053C-4E4C-8964-DFF2F131794E}"/>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2 </a:t>
            </a:r>
            <a:r>
              <a:rPr lang="en-US" altLang="ko-KR" sz="1400" dirty="0" err="1">
                <a:solidFill>
                  <a:schemeClr val="tx1"/>
                </a:solidFill>
                <a:latin typeface="SamsungOne-400" panose="020B0503030303020204" pitchFamily="34" charset="0"/>
                <a:ea typeface="SamsungOne-400" panose="020B0503030303020204" pitchFamily="34" charset="0"/>
              </a:rPr>
              <a:t>dấu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cmd</a:t>
            </a:r>
            <a:r>
              <a:rPr lang="en-US" altLang="ko-KR" sz="1400" dirty="0">
                <a:solidFill>
                  <a:schemeClr val="tx1"/>
                </a:solidFill>
                <a:latin typeface="SamsungOne-400" panose="020B0503030303020204" pitchFamily="34" charset="0"/>
                <a:ea typeface="SamsungOne-400" panose="020B0503030303020204" pitchFamily="34" charset="0"/>
              </a:rPr>
              <a:t> Windows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nhau</a:t>
            </a:r>
            <a:r>
              <a:rPr lang="en-US" altLang="ko-KR" sz="1400" dirty="0">
                <a:solidFill>
                  <a:schemeClr val="tx1"/>
                </a:solidFill>
                <a:latin typeface="SamsungOne-400" panose="020B0503030303020204" pitchFamily="34" charset="0"/>
                <a:ea typeface="SamsungOne-400" panose="020B0503030303020204" pitchFamily="34" charset="0"/>
              </a:rPr>
              <a:t> (1)</a:t>
            </a:r>
          </a:p>
        </p:txBody>
      </p:sp>
      <p:sp>
        <p:nvSpPr>
          <p:cNvPr id="7" name="직사각형 6">
            <a:extLst>
              <a:ext uri="{FF2B5EF4-FFF2-40B4-BE49-F238E27FC236}">
                <a16:creationId xmlns:a16="http://schemas.microsoft.com/office/drawing/2014/main" id="{A42A1AA3-107B-4A96-9E9B-BB3496F83010}"/>
              </a:ext>
            </a:extLst>
          </p:cNvPr>
          <p:cNvSpPr/>
          <p:nvPr/>
        </p:nvSpPr>
        <p:spPr>
          <a:xfrm>
            <a:off x="703263" y="1751161"/>
            <a:ext cx="8496300"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multicast_receiver.py (A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cmd</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multicast_sender.py (B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cmd</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Tại thời điểm này, người gửi sẽ gửi tin nhắn theo phương thức phát đa hướng.</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Đồng thời, người nhận đã nhận được tin nhắn.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D3273FE7-8A8C-408F-8FA2-278312A32913}"/>
              </a:ext>
            </a:extLst>
          </p:cNvPr>
          <p:cNvGrpSpPr/>
          <p:nvPr/>
        </p:nvGrpSpPr>
        <p:grpSpPr>
          <a:xfrm>
            <a:off x="1397001" y="3105146"/>
            <a:ext cx="7108824" cy="3052330"/>
            <a:chOff x="1016001" y="2997710"/>
            <a:chExt cx="7870824" cy="3379512"/>
          </a:xfrm>
        </p:grpSpPr>
        <p:grpSp>
          <p:nvGrpSpPr>
            <p:cNvPr id="2" name="그룹 1">
              <a:extLst>
                <a:ext uri="{FF2B5EF4-FFF2-40B4-BE49-F238E27FC236}">
                  <a16:creationId xmlns:a16="http://schemas.microsoft.com/office/drawing/2014/main" id="{31A4A68E-3999-437A-9400-24ACEB12DA03}"/>
                </a:ext>
              </a:extLst>
            </p:cNvPr>
            <p:cNvGrpSpPr/>
            <p:nvPr/>
          </p:nvGrpSpPr>
          <p:grpSpPr>
            <a:xfrm>
              <a:off x="1016001" y="2997710"/>
              <a:ext cx="7870824" cy="3379512"/>
              <a:chOff x="703263" y="3015581"/>
              <a:chExt cx="8496300" cy="3648075"/>
            </a:xfrm>
          </p:grpSpPr>
          <p:pic>
            <p:nvPicPr>
              <p:cNvPr id="11" name="그림 10">
                <a:extLst>
                  <a:ext uri="{FF2B5EF4-FFF2-40B4-BE49-F238E27FC236}">
                    <a16:creationId xmlns:a16="http://schemas.microsoft.com/office/drawing/2014/main" id="{86A37F0C-3851-4571-900F-05D828BB09F9}"/>
                  </a:ext>
                </a:extLst>
              </p:cNvPr>
              <p:cNvPicPr>
                <a:picLocks noChangeAspect="1"/>
              </p:cNvPicPr>
              <p:nvPr/>
            </p:nvPicPr>
            <p:blipFill>
              <a:blip r:embed="rId4"/>
              <a:stretch>
                <a:fillRect/>
              </a:stretch>
            </p:blipFill>
            <p:spPr>
              <a:xfrm>
                <a:off x="703263" y="3015581"/>
                <a:ext cx="4181475" cy="3648075"/>
              </a:xfrm>
              <a:prstGeom prst="rect">
                <a:avLst/>
              </a:prstGeom>
            </p:spPr>
          </p:pic>
          <p:pic>
            <p:nvPicPr>
              <p:cNvPr id="12" name="그림 11">
                <a:extLst>
                  <a:ext uri="{FF2B5EF4-FFF2-40B4-BE49-F238E27FC236}">
                    <a16:creationId xmlns:a16="http://schemas.microsoft.com/office/drawing/2014/main" id="{518F41BB-AACC-416E-8E2E-27AB9B8831AE}"/>
                  </a:ext>
                </a:extLst>
              </p:cNvPr>
              <p:cNvPicPr>
                <a:picLocks noChangeAspect="1"/>
              </p:cNvPicPr>
              <p:nvPr/>
            </p:nvPicPr>
            <p:blipFill>
              <a:blip r:embed="rId5"/>
              <a:stretch>
                <a:fillRect/>
              </a:stretch>
            </p:blipFill>
            <p:spPr>
              <a:xfrm>
                <a:off x="5046663" y="3015581"/>
                <a:ext cx="4152900" cy="3638550"/>
              </a:xfrm>
              <a:prstGeom prst="rect">
                <a:avLst/>
              </a:prstGeom>
            </p:spPr>
          </p:pic>
        </p:grpSp>
        <p:sp>
          <p:nvSpPr>
            <p:cNvPr id="15" name="직사각형 14">
              <a:extLst>
                <a:ext uri="{FF2B5EF4-FFF2-40B4-BE49-F238E27FC236}">
                  <a16:creationId xmlns:a16="http://schemas.microsoft.com/office/drawing/2014/main" id="{456068BF-2728-4420-BA7A-CB27AEC6EC9A}"/>
                </a:ext>
              </a:extLst>
            </p:cNvPr>
            <p:cNvSpPr/>
            <p:nvPr/>
          </p:nvSpPr>
          <p:spPr>
            <a:xfrm>
              <a:off x="2647740" y="3949206"/>
              <a:ext cx="2079173" cy="2381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6">
              <a:extLst>
                <a:ext uri="{FF2B5EF4-FFF2-40B4-BE49-F238E27FC236}">
                  <a16:creationId xmlns:a16="http://schemas.microsoft.com/office/drawing/2014/main" id="{D2093178-ACC8-49C6-AD32-CC49E226E0D3}"/>
                </a:ext>
              </a:extLst>
            </p:cNvPr>
            <p:cNvSpPr/>
            <p:nvPr/>
          </p:nvSpPr>
          <p:spPr>
            <a:xfrm>
              <a:off x="6667290" y="3920632"/>
              <a:ext cx="1895685" cy="2209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 name="직사각형 17">
              <a:extLst>
                <a:ext uri="{FF2B5EF4-FFF2-40B4-BE49-F238E27FC236}">
                  <a16:creationId xmlns:a16="http://schemas.microsoft.com/office/drawing/2014/main" id="{FCF08E23-9DEE-4402-ADC3-514DD3D6BCDD}"/>
                </a:ext>
              </a:extLst>
            </p:cNvPr>
            <p:cNvSpPr/>
            <p:nvPr/>
          </p:nvSpPr>
          <p:spPr>
            <a:xfrm>
              <a:off x="5039651" y="4141540"/>
              <a:ext cx="3523324" cy="8781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20455883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Lập trình đa hướng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28318AE3-053C-4E4C-8964-DFF2F131794E}"/>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2 </a:t>
            </a:r>
            <a:r>
              <a:rPr lang="en-US" altLang="ko-KR" sz="1400" dirty="0" err="1">
                <a:solidFill>
                  <a:schemeClr val="tx1"/>
                </a:solidFill>
                <a:latin typeface="SamsungOne-400" panose="020B0503030303020204" pitchFamily="34" charset="0"/>
                <a:ea typeface="SamsungOne-400" panose="020B0503030303020204" pitchFamily="34" charset="0"/>
              </a:rPr>
              <a:t>dấu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cmd</a:t>
            </a:r>
            <a:r>
              <a:rPr lang="en-US" altLang="ko-KR" sz="1400" dirty="0">
                <a:solidFill>
                  <a:schemeClr val="tx1"/>
                </a:solidFill>
                <a:latin typeface="SamsungOne-400" panose="020B0503030303020204" pitchFamily="34" charset="0"/>
                <a:ea typeface="SamsungOne-400" panose="020B0503030303020204" pitchFamily="34" charset="0"/>
              </a:rPr>
              <a:t> Windows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nhau</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2</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7" name="직사각형 6">
            <a:extLst>
              <a:ext uri="{FF2B5EF4-FFF2-40B4-BE49-F238E27FC236}">
                <a16:creationId xmlns:a16="http://schemas.microsoft.com/office/drawing/2014/main" id="{A42A1AA3-107B-4A96-9E9B-BB3496F83010}"/>
              </a:ext>
            </a:extLst>
          </p:cNvPr>
          <p:cNvSpPr/>
          <p:nvPr/>
        </p:nvSpPr>
        <p:spPr>
          <a:xfrm>
            <a:off x="703263"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Người nhận sẽ tiếp tục chờ nhận tin nhắn.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Người gửi có thể gửi lại tin nhắn.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38CF0B41-73FD-40ED-8E5A-AD5E23B22A05}"/>
              </a:ext>
            </a:extLst>
          </p:cNvPr>
          <p:cNvGrpSpPr/>
          <p:nvPr/>
        </p:nvGrpSpPr>
        <p:grpSpPr>
          <a:xfrm>
            <a:off x="1085056" y="2551410"/>
            <a:ext cx="7732714" cy="3355016"/>
            <a:chOff x="703263" y="2397125"/>
            <a:chExt cx="8443911" cy="3663586"/>
          </a:xfrm>
        </p:grpSpPr>
        <p:pic>
          <p:nvPicPr>
            <p:cNvPr id="13" name="그림 12">
              <a:extLst>
                <a:ext uri="{FF2B5EF4-FFF2-40B4-BE49-F238E27FC236}">
                  <a16:creationId xmlns:a16="http://schemas.microsoft.com/office/drawing/2014/main" id="{58339C46-FCD9-4FFC-B02F-CBFD9CED607C}"/>
                </a:ext>
              </a:extLst>
            </p:cNvPr>
            <p:cNvPicPr>
              <a:picLocks noChangeAspect="1"/>
            </p:cNvPicPr>
            <p:nvPr/>
          </p:nvPicPr>
          <p:blipFill>
            <a:blip r:embed="rId4"/>
            <a:stretch>
              <a:fillRect/>
            </a:stretch>
          </p:blipFill>
          <p:spPr>
            <a:xfrm>
              <a:off x="703263" y="2397125"/>
              <a:ext cx="4181475" cy="3648075"/>
            </a:xfrm>
            <a:prstGeom prst="rect">
              <a:avLst/>
            </a:prstGeom>
          </p:spPr>
        </p:pic>
        <p:pic>
          <p:nvPicPr>
            <p:cNvPr id="14" name="그림 13">
              <a:extLst>
                <a:ext uri="{FF2B5EF4-FFF2-40B4-BE49-F238E27FC236}">
                  <a16:creationId xmlns:a16="http://schemas.microsoft.com/office/drawing/2014/main" id="{540559F9-1F74-4D28-8AB2-F1E7A27B5EA3}"/>
                </a:ext>
              </a:extLst>
            </p:cNvPr>
            <p:cNvPicPr>
              <a:picLocks noChangeAspect="1"/>
            </p:cNvPicPr>
            <p:nvPr/>
          </p:nvPicPr>
          <p:blipFill>
            <a:blip r:embed="rId5"/>
            <a:stretch>
              <a:fillRect/>
            </a:stretch>
          </p:blipFill>
          <p:spPr>
            <a:xfrm>
              <a:off x="4965699" y="2397125"/>
              <a:ext cx="4181475" cy="3663586"/>
            </a:xfrm>
            <a:prstGeom prst="rect">
              <a:avLst/>
            </a:prstGeom>
          </p:spPr>
        </p:pic>
      </p:grpSp>
      <p:sp>
        <p:nvSpPr>
          <p:cNvPr id="16" name="직사각형 15">
            <a:extLst>
              <a:ext uri="{FF2B5EF4-FFF2-40B4-BE49-F238E27FC236}">
                <a16:creationId xmlns:a16="http://schemas.microsoft.com/office/drawing/2014/main" id="{C4EAFAA4-BFBD-4763-8950-52AFC9DD31D1}"/>
              </a:ext>
            </a:extLst>
          </p:cNvPr>
          <p:cNvSpPr/>
          <p:nvPr/>
        </p:nvSpPr>
        <p:spPr>
          <a:xfrm>
            <a:off x="1085054" y="3764499"/>
            <a:ext cx="3829285" cy="6942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 name="직사각형 9">
            <a:extLst>
              <a:ext uri="{FF2B5EF4-FFF2-40B4-BE49-F238E27FC236}">
                <a16:creationId xmlns:a16="http://schemas.microsoft.com/office/drawing/2014/main" id="{C4EAFAA4-BFBD-4763-8950-52AFC9DD31D1}"/>
              </a:ext>
            </a:extLst>
          </p:cNvPr>
          <p:cNvSpPr/>
          <p:nvPr/>
        </p:nvSpPr>
        <p:spPr>
          <a:xfrm>
            <a:off x="4988485" y="4574124"/>
            <a:ext cx="3829285" cy="3471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32705429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giao tiếp </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Socket</a:t>
            </a:r>
            <a:endPar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với </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Raspberry Pi</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vi-VN"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4.</a:t>
            </a:r>
          </a:p>
        </p:txBody>
      </p:sp>
      <p:sp>
        <p:nvSpPr>
          <p:cNvPr id="21" name="직사각형 20">
            <a:extLst>
              <a:ext uri="{FF2B5EF4-FFF2-40B4-BE49-F238E27FC236}">
                <a16:creationId xmlns:a16="http://schemas.microsoft.com/office/drawing/2014/main" id="{8ADAFD88-6BF2-44F4-959D-A6BAD0E09CC5}"/>
              </a:ext>
            </a:extLst>
          </p:cNvPr>
          <p:cNvSpPr/>
          <p:nvPr/>
        </p:nvSpPr>
        <p:spPr>
          <a:xfrm>
            <a:off x="1054112" y="4379820"/>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Truyền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nối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tiếp</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4.2.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SPI </a:t>
            </a: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Bluetooth </a:t>
            </a: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4.4.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chủ</a:t>
            </a:r>
            <a:r>
              <a:rPr lang="en-US" altLang="ko-KR" dirty="0">
                <a:solidFill>
                  <a:schemeClr val="bg1">
                    <a:lumMod val="65000"/>
                  </a:schemeClr>
                </a:solidFill>
                <a:latin typeface="SamsungOne-400" panose="020B0503030303020204" pitchFamily="34" charset="0"/>
                <a:ea typeface="SamsungOne-400" panose="020B0503030303020204" pitchFamily="34" charset="0"/>
              </a:rPr>
              <a:t> web Flask</a:t>
            </a:r>
          </a:p>
        </p:txBody>
      </p:sp>
    </p:spTree>
    <p:extLst>
      <p:ext uri="{BB962C8B-B14F-4D97-AF65-F5344CB8AC3E}">
        <p14:creationId xmlns:p14="http://schemas.microsoft.com/office/powerpoint/2010/main" val="26277851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kumimoji="1" lang="en-US" altLang="ko-KR" sz="2400" dirty="0" err="1">
                <a:solidFill>
                  <a:prstClr val="black">
                    <a:lumMod val="75000"/>
                    <a:lumOff val="25000"/>
                  </a:prstClr>
                </a:solidFill>
                <a:latin typeface="SamsungOne-700" panose="020B0803030303020204" pitchFamily="34" charset="0"/>
                <a:ea typeface="SamsungOne-700" panose="020B0803030303020204" pitchFamily="34" charset="0"/>
              </a:rPr>
              <a:t>Truyền</a:t>
            </a:r>
            <a:r>
              <a:rPr kumimoji="1" lang="en-US" altLang="ko-KR" sz="24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400"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sz="24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400" dirty="0" err="1">
                <a:solidFill>
                  <a:prstClr val="black">
                    <a:lumMod val="75000"/>
                    <a:lumOff val="25000"/>
                  </a:prstClr>
                </a:solidFill>
                <a:latin typeface="SamsungOne-700" panose="020B0803030303020204" pitchFamily="34" charset="0"/>
                <a:ea typeface="SamsungOne-700" panose="020B0803030303020204" pitchFamily="34" charset="0"/>
              </a:rPr>
              <a:t>nối</a:t>
            </a:r>
            <a:r>
              <a:rPr kumimoji="1" lang="en-US" altLang="ko-KR" sz="24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400" dirty="0" err="1">
                <a:solidFill>
                  <a:prstClr val="black">
                    <a:lumMod val="75000"/>
                    <a:lumOff val="25000"/>
                  </a:prstClr>
                </a:solidFill>
                <a:latin typeface="SamsungOne-700" panose="020B0803030303020204" pitchFamily="34" charset="0"/>
                <a:ea typeface="SamsungOne-700" panose="020B0803030303020204" pitchFamily="34" charset="0"/>
              </a:rPr>
              <a:t>tiếp</a:t>
            </a:r>
            <a:r>
              <a:rPr kumimoji="1" lang="vi-VN" altLang="ko-KR" sz="2400" dirty="0">
                <a:solidFill>
                  <a:prstClr val="black">
                    <a:lumMod val="75000"/>
                    <a:lumOff val="25000"/>
                  </a:prstClr>
                </a:solidFill>
                <a:latin typeface="SamsungOne-700" panose="020B0803030303020204" pitchFamily="34" charset="0"/>
                <a:ea typeface="SamsungOne-700" panose="020B0803030303020204" pitchFamily="34" charset="0"/>
              </a:rPr>
              <a:t> là gì</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7" name="직사각형 16">
            <a:extLst>
              <a:ext uri="{FF2B5EF4-FFF2-40B4-BE49-F238E27FC236}">
                <a16:creationId xmlns:a16="http://schemas.microsoft.com/office/drawing/2014/main" id="{983CB68D-7080-4C11-AE07-A40934269A64}"/>
              </a:ext>
            </a:extLst>
          </p:cNvPr>
          <p:cNvSpPr/>
          <p:nvPr/>
        </p:nvSpPr>
        <p:spPr>
          <a:xfrm>
            <a:off x="712182" y="2174873"/>
            <a:ext cx="8762558"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lõi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nhiều giao thức truyền thông, nhưng nhìn chung, chúng có thể được chia thành hai loại: song song và nối tiếp.</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CF58FB46-77B8-4858-A697-F20ED115A3DF}"/>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tiếp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3525984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CBB036A5-C564-492C-BB0F-F5C96EA7887C}"/>
              </a:ext>
            </a:extLst>
          </p:cNvPr>
          <p:cNvSpPr/>
          <p:nvPr/>
        </p:nvSpPr>
        <p:spPr>
          <a:xfrm>
            <a:off x="580388" y="423779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Giao thức nối tiếp</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8" name="직사각형 17">
            <a:extLst>
              <a:ext uri="{FF2B5EF4-FFF2-40B4-BE49-F238E27FC236}">
                <a16:creationId xmlns:a16="http://schemas.microsoft.com/office/drawing/2014/main" id="{54DE6D81-A8F6-4DE4-BD4E-5EB2E2E03066}"/>
              </a:ext>
            </a:extLst>
          </p:cNvPr>
          <p:cNvSpPr/>
          <p:nvPr/>
        </p:nvSpPr>
        <p:spPr>
          <a:xfrm>
            <a:off x="3917383" y="1759881"/>
            <a:ext cx="5282180" cy="2253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song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song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bit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song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song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gửi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qua 8, 16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Do cần có đường đồng hồ (CLK) để tất cả các đường có thể hoạt động cùng nhau theo thời gian (đồng hồ), nên 9 đường được sử dụng cho bus dữ liệu 8 bit.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Mặc dù song song dễ thực hiện hơn và nhanh hơn so với nối tiếp, nhưng nó đòi hỏi nhiều tài nguyên và chi phí hơn, đồng thời tiêu tốn nhiều đường I/O (Đầu vào/Đầu ra) hơn.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13606B86-8668-44D1-B19D-294585E16CA7}"/>
              </a:ext>
            </a:extLst>
          </p:cNvPr>
          <p:cNvSpPr/>
          <p:nvPr/>
        </p:nvSpPr>
        <p:spPr>
          <a:xfrm>
            <a:off x="3907670" y="4482536"/>
            <a:ext cx="5291894"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200" dirty="0">
                <a:solidFill>
                  <a:schemeClr val="tx1"/>
                </a:solidFill>
                <a:latin typeface="SamsungOne-400" panose="020B0503030303020204" pitchFamily="34" charset="0"/>
                <a:ea typeface="SamsungOne-400" panose="020B0503030303020204" pitchFamily="34" charset="0"/>
              </a:rPr>
              <a:t>Giao thức nối tiếp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gửi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bit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Như hình bên trái, giao diện nối tiếp truyền dữ liệu theo 2 dòng bao gồm theo chiều kim đồng hồ đồng hồ.</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CD35B53D-3CE9-4FBB-9B81-BDF1245C7656}"/>
              </a:ext>
            </a:extLst>
          </p:cNvPr>
          <p:cNvGrpSpPr/>
          <p:nvPr/>
        </p:nvGrpSpPr>
        <p:grpSpPr>
          <a:xfrm>
            <a:off x="557783" y="1823896"/>
            <a:ext cx="3157569" cy="2180214"/>
            <a:chOff x="557783" y="1823896"/>
            <a:chExt cx="3157569" cy="2180214"/>
          </a:xfrm>
        </p:grpSpPr>
        <p:sp>
          <p:nvSpPr>
            <p:cNvPr id="16" name="Rectangle 12">
              <a:extLst>
                <a:ext uri="{FF2B5EF4-FFF2-40B4-BE49-F238E27FC236}">
                  <a16:creationId xmlns:a16="http://schemas.microsoft.com/office/drawing/2014/main" id="{23D69730-6F0A-4C83-85DB-3F1203695A65}"/>
                </a:ext>
              </a:extLst>
            </p:cNvPr>
            <p:cNvSpPr/>
            <p:nvPr/>
          </p:nvSpPr>
          <p:spPr>
            <a:xfrm>
              <a:off x="557783" y="1823896"/>
              <a:ext cx="3157569" cy="2180214"/>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4" name="그림 23">
              <a:extLst>
                <a:ext uri="{FF2B5EF4-FFF2-40B4-BE49-F238E27FC236}">
                  <a16:creationId xmlns:a16="http://schemas.microsoft.com/office/drawing/2014/main" id="{6442AE28-BDA1-4262-BE7A-2F6B26012E35}"/>
                </a:ext>
              </a:extLst>
            </p:cNvPr>
            <p:cNvPicPr>
              <a:picLocks noChangeAspect="1"/>
            </p:cNvPicPr>
            <p:nvPr/>
          </p:nvPicPr>
          <p:blipFill>
            <a:blip r:embed="rId4"/>
            <a:stretch>
              <a:fillRect/>
            </a:stretch>
          </p:blipFill>
          <p:spPr>
            <a:xfrm>
              <a:off x="1266256" y="1847902"/>
              <a:ext cx="1669449" cy="2139327"/>
            </a:xfrm>
            <a:prstGeom prst="rect">
              <a:avLst/>
            </a:prstGeom>
          </p:spPr>
        </p:pic>
      </p:grpSp>
      <p:grpSp>
        <p:nvGrpSpPr>
          <p:cNvPr id="3" name="그룹 2">
            <a:extLst>
              <a:ext uri="{FF2B5EF4-FFF2-40B4-BE49-F238E27FC236}">
                <a16:creationId xmlns:a16="http://schemas.microsoft.com/office/drawing/2014/main" id="{1D8C22A7-282B-485F-9E83-8CB0755A5339}"/>
              </a:ext>
            </a:extLst>
          </p:cNvPr>
          <p:cNvGrpSpPr/>
          <p:nvPr/>
        </p:nvGrpSpPr>
        <p:grpSpPr>
          <a:xfrm>
            <a:off x="557782" y="4526899"/>
            <a:ext cx="3157569" cy="901749"/>
            <a:chOff x="557782" y="4526899"/>
            <a:chExt cx="3157569" cy="901749"/>
          </a:xfrm>
        </p:grpSpPr>
        <p:sp>
          <p:nvSpPr>
            <p:cNvPr id="17" name="Rectangle 12">
              <a:extLst>
                <a:ext uri="{FF2B5EF4-FFF2-40B4-BE49-F238E27FC236}">
                  <a16:creationId xmlns:a16="http://schemas.microsoft.com/office/drawing/2014/main" id="{490EC042-E5C3-4BE0-9968-0ED2734052F7}"/>
                </a:ext>
              </a:extLst>
            </p:cNvPr>
            <p:cNvSpPr/>
            <p:nvPr/>
          </p:nvSpPr>
          <p:spPr>
            <a:xfrm>
              <a:off x="557782" y="4526899"/>
              <a:ext cx="3157569" cy="901749"/>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5" name="그림 24">
              <a:extLst>
                <a:ext uri="{FF2B5EF4-FFF2-40B4-BE49-F238E27FC236}">
                  <a16:creationId xmlns:a16="http://schemas.microsoft.com/office/drawing/2014/main" id="{FE273F6E-3AF9-4707-9E83-6F956181B577}"/>
                </a:ext>
              </a:extLst>
            </p:cNvPr>
            <p:cNvPicPr>
              <a:picLocks noChangeAspect="1"/>
            </p:cNvPicPr>
            <p:nvPr/>
          </p:nvPicPr>
          <p:blipFill>
            <a:blip r:embed="rId5"/>
            <a:stretch>
              <a:fillRect/>
            </a:stretch>
          </p:blipFill>
          <p:spPr>
            <a:xfrm>
              <a:off x="626265" y="4554781"/>
              <a:ext cx="3040961" cy="850566"/>
            </a:xfrm>
            <a:prstGeom prst="rect">
              <a:avLst/>
            </a:prstGeom>
          </p:spPr>
        </p:pic>
      </p:grpSp>
      <p:sp>
        <p:nvSpPr>
          <p:cNvPr id="26" name="직사각형 25">
            <a:extLst>
              <a:ext uri="{FF2B5EF4-FFF2-40B4-BE49-F238E27FC236}">
                <a16:creationId xmlns:a16="http://schemas.microsoft.com/office/drawing/2014/main" id="{A598E304-7026-4175-9854-A8DE87900B6A}"/>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Giao thức song song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2702080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6" name="직사각형 15">
            <a:extLst>
              <a:ext uri="{FF2B5EF4-FFF2-40B4-BE49-F238E27FC236}">
                <a16:creationId xmlns:a16="http://schemas.microsoft.com/office/drawing/2014/main" id="{568C4BC5-B619-466A-8052-81B7C5A1F20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T</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hiết</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bị</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nối</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tiếp</a:t>
            </a:r>
            <a:endPar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endParaRPr>
          </a:p>
        </p:txBody>
      </p:sp>
      <p:sp>
        <p:nvSpPr>
          <p:cNvPr id="28" name="직사각형 27">
            <a:extLst>
              <a:ext uri="{FF2B5EF4-FFF2-40B4-BE49-F238E27FC236}">
                <a16:creationId xmlns:a16="http://schemas.microsoft.com/office/drawing/2014/main" id="{A605A525-7989-4647-8C6D-6A989A8428E9}"/>
              </a:ext>
            </a:extLst>
          </p:cNvPr>
          <p:cNvSpPr/>
          <p:nvPr/>
        </p:nvSpPr>
        <p:spPr>
          <a:xfrm>
            <a:off x="712182" y="2174873"/>
            <a:ext cx="8487381"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RS232, RS485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UART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giao tiếp không đồng bộ, không có đồng hồ giữa người gửi và người nhận. Dữ liệu được nhận biết bởi máy thu thông qua tín hiệu chỉ điểm bắt đầu và điểm kết thúc của dữ liệu.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Vì Truyền thông kết nối tiếp tục gửi dữ liệu theo đơn vị bit, BPS được sử dụng làm đơn vị tốc độ truyền của Truyền thông kết nối.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9115AD0C-D78A-479D-AD16-92624E1FFB5F}"/>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trọng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nhúng</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8982633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graphicFrame>
        <p:nvGraphicFramePr>
          <p:cNvPr id="14" name="표 2">
            <a:extLst>
              <a:ext uri="{FF2B5EF4-FFF2-40B4-BE49-F238E27FC236}">
                <a16:creationId xmlns:a16="http://schemas.microsoft.com/office/drawing/2014/main" id="{C96187F8-3313-44E9-80FC-1B780C167779}"/>
              </a:ext>
            </a:extLst>
          </p:cNvPr>
          <p:cNvGraphicFramePr>
            <a:graphicFrameLocks noGrp="1"/>
          </p:cNvGraphicFramePr>
          <p:nvPr>
            <p:extLst>
              <p:ext uri="{D42A27DB-BD31-4B8C-83A1-F6EECF244321}">
                <p14:modId xmlns:p14="http://schemas.microsoft.com/office/powerpoint/2010/main" val="2183136204"/>
              </p:ext>
            </p:extLst>
          </p:nvPr>
        </p:nvGraphicFramePr>
        <p:xfrm>
          <a:off x="712182" y="3159457"/>
          <a:ext cx="8487384" cy="1307487"/>
        </p:xfrm>
        <a:graphic>
          <a:graphicData uri="http://schemas.openxmlformats.org/drawingml/2006/table">
            <a:tbl>
              <a:tblPr firstRow="1" bandRow="1">
                <a:tableStyleId>{BC89EF96-8CEA-46FF-86C4-4CE0E7609802}</a:tableStyleId>
              </a:tblPr>
              <a:tblGrid>
                <a:gridCol w="707282">
                  <a:extLst>
                    <a:ext uri="{9D8B030D-6E8A-4147-A177-3AD203B41FA5}">
                      <a16:colId xmlns:a16="http://schemas.microsoft.com/office/drawing/2014/main" val="2147268704"/>
                    </a:ext>
                  </a:extLst>
                </a:gridCol>
                <a:gridCol w="707282">
                  <a:extLst>
                    <a:ext uri="{9D8B030D-6E8A-4147-A177-3AD203B41FA5}">
                      <a16:colId xmlns:a16="http://schemas.microsoft.com/office/drawing/2014/main" val="3404472306"/>
                    </a:ext>
                  </a:extLst>
                </a:gridCol>
                <a:gridCol w="707282">
                  <a:extLst>
                    <a:ext uri="{9D8B030D-6E8A-4147-A177-3AD203B41FA5}">
                      <a16:colId xmlns:a16="http://schemas.microsoft.com/office/drawing/2014/main" val="2797059246"/>
                    </a:ext>
                  </a:extLst>
                </a:gridCol>
                <a:gridCol w="707282">
                  <a:extLst>
                    <a:ext uri="{9D8B030D-6E8A-4147-A177-3AD203B41FA5}">
                      <a16:colId xmlns:a16="http://schemas.microsoft.com/office/drawing/2014/main" val="497417560"/>
                    </a:ext>
                  </a:extLst>
                </a:gridCol>
                <a:gridCol w="707282">
                  <a:extLst>
                    <a:ext uri="{9D8B030D-6E8A-4147-A177-3AD203B41FA5}">
                      <a16:colId xmlns:a16="http://schemas.microsoft.com/office/drawing/2014/main" val="3388123000"/>
                    </a:ext>
                  </a:extLst>
                </a:gridCol>
                <a:gridCol w="707282">
                  <a:extLst>
                    <a:ext uri="{9D8B030D-6E8A-4147-A177-3AD203B41FA5}">
                      <a16:colId xmlns:a16="http://schemas.microsoft.com/office/drawing/2014/main" val="3334842250"/>
                    </a:ext>
                  </a:extLst>
                </a:gridCol>
                <a:gridCol w="707282">
                  <a:extLst>
                    <a:ext uri="{9D8B030D-6E8A-4147-A177-3AD203B41FA5}">
                      <a16:colId xmlns:a16="http://schemas.microsoft.com/office/drawing/2014/main" val="2595319089"/>
                    </a:ext>
                  </a:extLst>
                </a:gridCol>
                <a:gridCol w="707282">
                  <a:extLst>
                    <a:ext uri="{9D8B030D-6E8A-4147-A177-3AD203B41FA5}">
                      <a16:colId xmlns:a16="http://schemas.microsoft.com/office/drawing/2014/main" val="585875526"/>
                    </a:ext>
                  </a:extLst>
                </a:gridCol>
                <a:gridCol w="707282">
                  <a:extLst>
                    <a:ext uri="{9D8B030D-6E8A-4147-A177-3AD203B41FA5}">
                      <a16:colId xmlns:a16="http://schemas.microsoft.com/office/drawing/2014/main" val="2434439139"/>
                    </a:ext>
                  </a:extLst>
                </a:gridCol>
                <a:gridCol w="707282">
                  <a:extLst>
                    <a:ext uri="{9D8B030D-6E8A-4147-A177-3AD203B41FA5}">
                      <a16:colId xmlns:a16="http://schemas.microsoft.com/office/drawing/2014/main" val="1019312424"/>
                    </a:ext>
                  </a:extLst>
                </a:gridCol>
                <a:gridCol w="707282">
                  <a:extLst>
                    <a:ext uri="{9D8B030D-6E8A-4147-A177-3AD203B41FA5}">
                      <a16:colId xmlns:a16="http://schemas.microsoft.com/office/drawing/2014/main" val="2030184169"/>
                    </a:ext>
                  </a:extLst>
                </a:gridCol>
                <a:gridCol w="707282">
                  <a:extLst>
                    <a:ext uri="{9D8B030D-6E8A-4147-A177-3AD203B41FA5}">
                      <a16:colId xmlns:a16="http://schemas.microsoft.com/office/drawing/2014/main" val="3294112720"/>
                    </a:ext>
                  </a:extLst>
                </a:gridCol>
              </a:tblGrid>
              <a:tr h="179751">
                <a:tc>
                  <a:txBody>
                    <a:bodyPr/>
                    <a:lstStyle/>
                    <a:p>
                      <a:pPr algn="ctr" latinLnBrk="1"/>
                      <a:r>
                        <a:rPr lang="en-US" altLang="ko-KR" sz="1300" kern="1200" dirty="0">
                          <a:solidFill>
                            <a:schemeClr val="tx1">
                              <a:lumMod val="85000"/>
                              <a:lumOff val="15000"/>
                            </a:schemeClr>
                          </a:solidFill>
                          <a:latin typeface="SamsungOne-400" panose="020B0503030303020204" pitchFamily="34" charset="0"/>
                          <a:cs typeface="+mn-cs"/>
                        </a:rPr>
                        <a:t>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1</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2</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3</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4</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5</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6</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7</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8</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9</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10</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11</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49793142"/>
                  </a:ext>
                </a:extLst>
              </a:tr>
              <a:tr h="530247">
                <a:tc>
                  <a:txBody>
                    <a:bodyPr/>
                    <a:lstStyle/>
                    <a:p>
                      <a:pPr algn="ctr" latinLnBrk="1"/>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tc>
                  <a:txBody>
                    <a:bodyPr/>
                    <a:lstStyle/>
                    <a:p>
                      <a:pPr algn="ctr" latinLnBrk="1"/>
                      <a:r>
                        <a:rPr lang="vi-VN"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Start </a:t>
                      </a:r>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 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tc gridSpan="8">
                  <a:txBody>
                    <a:bodyPr/>
                    <a:lstStyle/>
                    <a:p>
                      <a:pPr algn="ctr" latinLnBrk="1"/>
                      <a:r>
                        <a:rPr lang="vi-VN"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Dữ liệu</a:t>
                      </a:r>
                    </a:p>
                    <a:p>
                      <a:pPr algn="ctr" latinLnBrk="1"/>
                      <a:r>
                        <a:rPr lang="ko-KR" altLang="en-US" sz="1300" kern="1200" dirty="0">
                          <a:solidFill>
                            <a:schemeClr val="tx1">
                              <a:lumMod val="85000"/>
                              <a:lumOff val="15000"/>
                            </a:schemeClr>
                          </a:solidFill>
                          <a:latin typeface="SamsungOne-400" panose="020B0503030303020204" pitchFamily="34" charset="0"/>
                          <a:cs typeface="+mn-cs"/>
                        </a:rPr>
                        <a:t> </a:t>
                      </a:r>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Bit</a:t>
                      </a:r>
                      <a:r>
                        <a:rPr lang="ko-KR" altLang="en-US" sz="1300" kern="1200" dirty="0">
                          <a:solidFill>
                            <a:schemeClr val="tx1">
                              <a:lumMod val="85000"/>
                              <a:lumOff val="15000"/>
                            </a:schemeClr>
                          </a:solidFill>
                          <a:latin typeface="SamsungOne-400" panose="020B0503030303020204" pitchFamily="34" charset="0"/>
                          <a:cs typeface="+mn-cs"/>
                        </a:rPr>
                        <a:t> </a:t>
                      </a:r>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(5 ~ 8 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a:txBody>
                    <a:bodyPr/>
                    <a:lstStyle/>
                    <a:p>
                      <a:pPr algn="ctr" latinLnBrk="1"/>
                      <a:r>
                        <a:rPr lang="vi-VN"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Parity</a:t>
                      </a:r>
                      <a:endPar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endParaRPr>
                    </a:p>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tc>
                  <a:txBody>
                    <a:bodyPr/>
                    <a:lstStyle/>
                    <a:p>
                      <a:pPr algn="ctr" latinLnBrk="1"/>
                      <a:r>
                        <a:rPr lang="vi-VN"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Sytop</a:t>
                      </a:r>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 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extLst>
                  <a:ext uri="{0D108BD9-81ED-4DB2-BD59-A6C34878D82A}">
                    <a16:rowId xmlns:a16="http://schemas.microsoft.com/office/drawing/2014/main" val="3902655303"/>
                  </a:ext>
                </a:extLst>
              </a:tr>
              <a:tr h="0">
                <a:tc>
                  <a:txBody>
                    <a:bodyPr/>
                    <a:lstStyle/>
                    <a:p>
                      <a:pPr algn="ctr" latinLnBrk="1"/>
                      <a:r>
                        <a:rPr lang="vi-VN"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Dữ liệu</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vi-VN"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Start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D0</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D1</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D2</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D3</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D4</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D5</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D6</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D7</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vi-VN"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Parity</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a:r>
                        <a:rPr lang="vi-VN" altLang="ko-KR" sz="1300" kern="1200" dirty="0">
                          <a:solidFill>
                            <a:schemeClr val="tx1">
                              <a:lumMod val="85000"/>
                              <a:lumOff val="15000"/>
                            </a:schemeClr>
                          </a:solidFill>
                          <a:latin typeface="SamsungOne-400" panose="020B0503030303020204" pitchFamily="34" charset="0"/>
                          <a:cs typeface="+mn-cs"/>
                        </a:rPr>
                        <a:t>Stop</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643900754"/>
                  </a:ext>
                </a:extLst>
              </a:tr>
            </a:tbl>
          </a:graphicData>
        </a:graphic>
      </p:graphicFrame>
      <p:sp>
        <p:nvSpPr>
          <p:cNvPr id="15" name="직사각형 14">
            <a:extLst>
              <a:ext uri="{FF2B5EF4-FFF2-40B4-BE49-F238E27FC236}">
                <a16:creationId xmlns:a16="http://schemas.microsoft.com/office/drawing/2014/main" id="{16521B15-340B-497C-BEA1-D0F67D335558}"/>
              </a:ext>
            </a:extLst>
          </p:cNvPr>
          <p:cNvSpPr/>
          <p:nvPr/>
        </p:nvSpPr>
        <p:spPr>
          <a:xfrm>
            <a:off x="712182" y="1759881"/>
            <a:ext cx="8487381"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Trước khi gửi dữ liệu, luôn gửi tín hiệu để gửi dữ liệu bằng Start Bit trước.</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Dữ liệu được gửi khi đường truyền dữ liệu thay đổi từ THẤP sang CAO.</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Nó chỉ ra điểm bắt đầu của dữ liệu và gửi dữ liệu từng bit theo trình tự thời gian. Khi tất cả 1 byte dữ liệu đã được gửi, nó sẽ gửi Bit chẵn lẻ (có thể không được sử dụng) và Bit dừng.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58EE3876-5CC8-4F6A-9E97-79103827625B}"/>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UART: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106404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6384FA0C-685C-4F16-9CDC-2A395B50AE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52"/>
          <a:stretch/>
        </p:blipFill>
        <p:spPr bwMode="auto">
          <a:xfrm>
            <a:off x="5026409" y="3877244"/>
            <a:ext cx="4316600" cy="23610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Chuyển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Chuyển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9" name="직사각형 8">
            <a:extLst>
              <a:ext uri="{FF2B5EF4-FFF2-40B4-BE49-F238E27FC236}">
                <a16:creationId xmlns:a16="http://schemas.microsoft.com/office/drawing/2014/main" id="{16DACD38-472C-4109-98A3-CA9069B18FEF}"/>
              </a:ext>
            </a:extLst>
          </p:cNvPr>
          <p:cNvSpPr/>
          <p:nvPr/>
        </p:nvSpPr>
        <p:spPr>
          <a:xfrm>
            <a:off x="712182" y="2174873"/>
            <a:ext cx="8487381" cy="244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Chuyển mạch</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Mạch: Tập hợp các đường truyền (các kênh giao tiếp)</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Sau khi thiết lập đường truyền, các máy tính khác sẽ không thể sử dụng đường truyền này dù không truyền </a:t>
            </a:r>
            <a:endParaRPr 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dữ liệu nào, cho đến khi đường truyền này được giải phóng. Nhược điểm về mặt tối ưu hóa đường truyền</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Sau khi thiết lập đường truyền và bắt đầu truyền dữ liệu thì không cần phải tìm lại tuyến đó nữa.</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Lý tưởng để truyền dữ liệu theo thời gian thực, ví dụ như giọng nói</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Chỉ được sử dụng để truyền </a:t>
            </a: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khối lượng dữ liệu lớn ở tốc độ cao</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Ví dụ điển hình như mạng điện thoại</a:t>
            </a:r>
          </a:p>
        </p:txBody>
      </p:sp>
      <p:sp>
        <p:nvSpPr>
          <p:cNvPr id="10" name="직사각형 9">
            <a:extLst>
              <a:ext uri="{FF2B5EF4-FFF2-40B4-BE49-F238E27FC236}">
                <a16:creationId xmlns:a16="http://schemas.microsoft.com/office/drawing/2014/main" id="{72920016-5F57-48BE-9ACA-59DFE78B997E}"/>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Sau khi xác định bên gửi và bên nhận, một tuyến thích hợp trong số các đường truyền sẽ được thiết lập</a:t>
            </a:r>
            <a:r>
              <a:rPr lang="en-US" altLang="ko-KR" sz="1400" dirty="0">
                <a:solidFill>
                  <a:schemeClr val="tx1"/>
                </a:solidFill>
                <a:latin typeface="SamsungOne-400" panose="020B0503030303020204" pitchFamily="34" charset="0"/>
                <a:ea typeface="SamsungOne-400" panose="020B0503030303020204" pitchFamily="34" charset="0"/>
              </a:rPr>
              <a:t>.</a:t>
            </a:r>
            <a:endParaRPr lang="vi-VN"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9443768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grpSp>
        <p:nvGrpSpPr>
          <p:cNvPr id="2" name="그룹 1">
            <a:extLst>
              <a:ext uri="{FF2B5EF4-FFF2-40B4-BE49-F238E27FC236}">
                <a16:creationId xmlns:a16="http://schemas.microsoft.com/office/drawing/2014/main" id="{012CFCE6-6663-4DD3-869C-3173FB8EE06D}"/>
              </a:ext>
            </a:extLst>
          </p:cNvPr>
          <p:cNvGrpSpPr/>
          <p:nvPr/>
        </p:nvGrpSpPr>
        <p:grpSpPr>
          <a:xfrm>
            <a:off x="712182" y="1846749"/>
            <a:ext cx="8496306" cy="2548749"/>
            <a:chOff x="712182" y="1952624"/>
            <a:chExt cx="8496306" cy="2548749"/>
          </a:xfrm>
        </p:grpSpPr>
        <p:sp>
          <p:nvSpPr>
            <p:cNvPr id="15" name="직사각형 14">
              <a:extLst>
                <a:ext uri="{FF2B5EF4-FFF2-40B4-BE49-F238E27FC236}">
                  <a16:creationId xmlns:a16="http://schemas.microsoft.com/office/drawing/2014/main" id="{163812A8-A9A4-4B6E-AA7C-4821E58AC3E3}"/>
                </a:ext>
              </a:extLst>
            </p:cNvPr>
            <p:cNvSpPr/>
            <p:nvPr/>
          </p:nvSpPr>
          <p:spPr>
            <a:xfrm>
              <a:off x="712182" y="1952624"/>
              <a:ext cx="8496306" cy="2548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FA97577D-132D-4905-A8F2-050A6DD2B9A8}"/>
                </a:ext>
              </a:extLst>
            </p:cNvPr>
            <p:cNvSpPr/>
            <p:nvPr/>
          </p:nvSpPr>
          <p:spPr>
            <a:xfrm>
              <a:off x="982374" y="2129752"/>
              <a:ext cx="8024725" cy="1971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pPr>
              <a:r>
                <a:rPr lang="en-US" altLang="ko-KR" sz="1400" b="1" dirty="0" err="1">
                  <a:solidFill>
                    <a:schemeClr val="tx1"/>
                  </a:solidFill>
                  <a:latin typeface="SamsungOne-400" panose="020B0503030303020204" pitchFamily="34" charset="0"/>
                  <a:ea typeface="SamsungOne-400" panose="020B0503030303020204" pitchFamily="34" charset="0"/>
                </a:rPr>
                <a:t>Truyền</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thông</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nối</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tiếp</a:t>
              </a:r>
              <a:r>
                <a:rPr lang="vi-VN" altLang="ko-KR" sz="1400" b="1" dirty="0">
                  <a:solidFill>
                    <a:schemeClr val="tx1"/>
                  </a:solidFill>
                  <a:latin typeface="SamsungOne-400" panose="020B0503030303020204" pitchFamily="34" charset="0"/>
                  <a:ea typeface="SamsungOne-400" panose="020B0503030303020204" pitchFamily="34" charset="0"/>
                </a:rPr>
                <a:t> Thuật ngữ</a:t>
              </a:r>
              <a:endParaRPr lang="ko-KR" altLang="en-US" sz="1400" b="1"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en-US" altLang="ko-KR" sz="1300" dirty="0">
                  <a:solidFill>
                    <a:schemeClr val="tx1"/>
                  </a:solidFill>
                  <a:latin typeface="SamsungOne-400" panose="020B0503030303020204" pitchFamily="34" charset="0"/>
                  <a:ea typeface="SamsungOne-400" panose="020B0503030303020204" pitchFamily="34" charset="0"/>
                </a:rPr>
                <a:t>Start Bit: </a:t>
              </a:r>
              <a:r>
                <a:rPr lang="en-US" altLang="ko-KR" sz="1300" dirty="0" err="1">
                  <a:solidFill>
                    <a:schemeClr val="tx1"/>
                  </a:solidFill>
                  <a:latin typeface="SamsungOne-400" panose="020B0503030303020204" pitchFamily="34" charset="0"/>
                  <a:ea typeface="SamsungOne-400" panose="020B0503030303020204" pitchFamily="34" charset="0"/>
                </a:rPr>
                <a:t>Nó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nghĩa</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là</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bắt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đầu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giao</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tiếp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duy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trì</a:t>
              </a:r>
              <a:r>
                <a:rPr lang="en-US" altLang="ko-KR" sz="1300" dirty="0">
                  <a:solidFill>
                    <a:schemeClr val="tx1"/>
                  </a:solidFill>
                  <a:latin typeface="SamsungOne-400" panose="020B0503030303020204" pitchFamily="34" charset="0"/>
                  <a:ea typeface="SamsungOne-400" panose="020B0503030303020204" pitchFamily="34" charset="0"/>
                </a:rPr>
                <a:t> bao </a:t>
              </a:r>
              <a:r>
                <a:rPr lang="en-US" altLang="ko-KR" sz="1300" dirty="0" err="1">
                  <a:solidFill>
                    <a:schemeClr val="tx1"/>
                  </a:solidFill>
                  <a:latin typeface="SamsungOne-400" panose="020B0503030303020204" pitchFamily="34" charset="0"/>
                  <a:ea typeface="SamsungOne-400" panose="020B0503030303020204" pitchFamily="34" charset="0"/>
                </a:rPr>
                <a:t>nhiêu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thời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gian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để</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truyền</a:t>
              </a:r>
              <a:r>
                <a:rPr lang="en-US" altLang="ko-KR" sz="1300" dirty="0">
                  <a:solidFill>
                    <a:schemeClr val="tx1"/>
                  </a:solidFill>
                  <a:latin typeface="SamsungOne-400" panose="020B0503030303020204" pitchFamily="34" charset="0"/>
                  <a:ea typeface="SamsungOne-400" panose="020B0503030303020204" pitchFamily="34" charset="0"/>
                </a:rPr>
                <a:t> 1 bit. </a:t>
              </a:r>
              <a:r>
                <a:rPr lang="en-US" altLang="ko-KR" sz="1300" dirty="0" err="1">
                  <a:solidFill>
                    <a:schemeClr val="tx1"/>
                  </a:solidFill>
                  <a:latin typeface="SamsungOne-400" panose="020B0503030303020204" pitchFamily="34" charset="0"/>
                  <a:ea typeface="SamsungOne-400" panose="020B0503030303020204" pitchFamily="34" charset="0"/>
                </a:rPr>
                <a:t>Thời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gian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truyền</a:t>
              </a:r>
              <a:r>
                <a:rPr lang="en-US" altLang="ko-KR" sz="1300" dirty="0">
                  <a:solidFill>
                    <a:schemeClr val="tx1"/>
                  </a:solidFill>
                  <a:latin typeface="SamsungOne-400" panose="020B0503030303020204" pitchFamily="34" charset="0"/>
                  <a:ea typeface="SamsungOne-400" panose="020B0503030303020204" pitchFamily="34" charset="0"/>
                </a:rPr>
                <a:t> 1 bit </a:t>
              </a:r>
              <a:r>
                <a:rPr lang="en-US" altLang="ko-KR" sz="1300" dirty="0" err="1">
                  <a:solidFill>
                    <a:schemeClr val="tx1"/>
                  </a:solidFill>
                  <a:latin typeface="SamsungOne-400" panose="020B0503030303020204" pitchFamily="34" charset="0"/>
                  <a:ea typeface="SamsungOne-400" panose="020B0503030303020204" pitchFamily="34" charset="0"/>
                </a:rPr>
                <a:t>phụ</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thuộc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vào</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tốc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độ</a:t>
              </a:r>
              <a:r>
                <a:rPr lang="en-US" altLang="ko-KR" sz="1300" dirty="0">
                  <a:solidFill>
                    <a:schemeClr val="tx1"/>
                  </a:solidFill>
                  <a:latin typeface="SamsungOne-400" panose="020B0503030303020204" pitchFamily="34" charset="0"/>
                  <a:ea typeface="SamsungOne-400" panose="020B0503030303020204" pitchFamily="34" charset="0"/>
                </a:rPr>
                <a:t> Baud. </a:t>
              </a:r>
              <a:r>
                <a:rPr lang="en-US" altLang="ko-KR" sz="1300" dirty="0" err="1">
                  <a:solidFill>
                    <a:schemeClr val="tx1"/>
                  </a:solidFill>
                  <a:latin typeface="SamsungOne-400" panose="020B0503030303020204" pitchFamily="34" charset="0"/>
                  <a:ea typeface="SamsungOne-400" panose="020B0503030303020204" pitchFamily="34" charset="0"/>
                </a:rPr>
                <a:t>Tốc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độ</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giao</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tiếp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càng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nhanh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thì</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thời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gian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càng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ngắn</a:t>
              </a:r>
              <a:r>
                <a:rPr lang="en-US" altLang="ko-KR" sz="1300" dirty="0">
                  <a:solidFill>
                    <a:schemeClr val="tx1"/>
                  </a:solidFill>
                  <a:latin typeface="SamsungOne-400" panose="020B0503030303020204" pitchFamily="34" charset="0"/>
                  <a:ea typeface="SamsungOne-400" panose="020B0503030303020204" pitchFamily="34" charset="0"/>
                </a:rPr>
                <a:t>.</a:t>
              </a:r>
              <a:endParaRPr lang="vi-VN" altLang="ko-KR"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vi-VN" altLang="ko-KR" sz="1300" dirty="0">
                  <a:solidFill>
                    <a:schemeClr val="tx1"/>
                  </a:solidFill>
                  <a:latin typeface="SamsungOne-400" panose="020B0503030303020204" pitchFamily="34" charset="0"/>
                  <a:ea typeface="SamsungOne-400" panose="020B0503030303020204" pitchFamily="34" charset="0"/>
                </a:rPr>
                <a:t>Bit dữ liệu: 5~8 Bit được chọn và sử dụng, nhưng thông thường 8 Bit được sử dụng nhiều nhất.</a:t>
              </a:r>
              <a:endParaRPr lang="ko-KR" altLang="en-US"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vi-VN" altLang="ko-KR" sz="1300" dirty="0">
                  <a:solidFill>
                    <a:schemeClr val="tx1"/>
                  </a:solidFill>
                  <a:latin typeface="SamsungOne-400" panose="020B0503030303020204" pitchFamily="34" charset="0"/>
                  <a:ea typeface="SamsungOne-400" panose="020B0503030303020204" pitchFamily="34" charset="0"/>
                </a:rPr>
                <a:t>Bit chẵn lẻ: Có thể tạo và gửi một giá trị chẵn lẻ để phát hiện lỗi. Khi bị tắt, bản thân Bit chẵn lẻ không được truyền đi.</a:t>
              </a:r>
              <a:endParaRPr lang="en-US" altLang="ko-KR" sz="1300" dirty="0">
                <a:solidFill>
                  <a:schemeClr val="tx1"/>
                </a:solidFill>
                <a:latin typeface="SamsungOne-400" panose="020B0503030303020204" pitchFamily="34" charset="0"/>
                <a:ea typeface="SamsungOne-400" panose="020B0503030303020204" pitchFamily="34" charset="0"/>
              </a:endParaRPr>
            </a:p>
            <a:p>
              <a:pPr marL="342900" indent="-342900">
                <a:spcAft>
                  <a:spcPts val="800"/>
                </a:spcAft>
                <a:buFont typeface="+mj-lt"/>
                <a:buAutoNum type="arabicParenR"/>
              </a:pPr>
              <a:r>
                <a:rPr lang="en-US" altLang="ko-KR" sz="1300" dirty="0">
                  <a:solidFill>
                    <a:schemeClr val="tx1"/>
                  </a:solidFill>
                  <a:latin typeface="SamsungOne-400" panose="020B0503030303020204" pitchFamily="34" charset="0"/>
                  <a:ea typeface="SamsungOne-400" panose="020B0503030303020204" pitchFamily="34" charset="0"/>
                </a:rPr>
                <a:t>Stop Bit: </a:t>
              </a:r>
              <a:r>
                <a:rPr lang="en-US" altLang="ko-KR" sz="1300" dirty="0" err="1">
                  <a:solidFill>
                    <a:schemeClr val="tx1"/>
                  </a:solidFill>
                  <a:latin typeface="SamsungOne-400" panose="020B0503030303020204" pitchFamily="34" charset="0"/>
                  <a:ea typeface="SamsungOne-400" panose="020B0503030303020204" pitchFamily="34" charset="0"/>
                </a:rPr>
                <a:t>Thông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báo</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kết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thúc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truyền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dữ</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liệu</a:t>
              </a:r>
              <a:endParaRPr lang="ko-KR" altLang="en-US" sz="1300" dirty="0">
                <a:solidFill>
                  <a:schemeClr val="tx1"/>
                </a:solidFill>
                <a:latin typeface="SamsungOne-400" panose="020B0503030303020204" pitchFamily="34" charset="0"/>
                <a:ea typeface="SamsungOne-400" panose="020B0503030303020204" pitchFamily="34" charset="0"/>
              </a:endParaRPr>
            </a:p>
          </p:txBody>
        </p:sp>
      </p:grpSp>
      <p:graphicFrame>
        <p:nvGraphicFramePr>
          <p:cNvPr id="13" name="표 2">
            <a:extLst>
              <a:ext uri="{FF2B5EF4-FFF2-40B4-BE49-F238E27FC236}">
                <a16:creationId xmlns:a16="http://schemas.microsoft.com/office/drawing/2014/main" id="{86492B9F-FBD8-4AC4-98C6-2C64F592CAF4}"/>
              </a:ext>
            </a:extLst>
          </p:cNvPr>
          <p:cNvGraphicFramePr>
            <a:graphicFrameLocks noGrp="1"/>
          </p:cNvGraphicFramePr>
          <p:nvPr>
            <p:extLst>
              <p:ext uri="{D42A27DB-BD31-4B8C-83A1-F6EECF244321}">
                <p14:modId xmlns:p14="http://schemas.microsoft.com/office/powerpoint/2010/main" val="1603489168"/>
              </p:ext>
            </p:extLst>
          </p:nvPr>
        </p:nvGraphicFramePr>
        <p:xfrm>
          <a:off x="712182" y="4666650"/>
          <a:ext cx="8487384" cy="1135742"/>
        </p:xfrm>
        <a:graphic>
          <a:graphicData uri="http://schemas.openxmlformats.org/drawingml/2006/table">
            <a:tbl>
              <a:tblPr firstRow="1" bandRow="1">
                <a:tableStyleId>{BC89EF96-8CEA-46FF-86C4-4CE0E7609802}</a:tableStyleId>
              </a:tblPr>
              <a:tblGrid>
                <a:gridCol w="707282">
                  <a:extLst>
                    <a:ext uri="{9D8B030D-6E8A-4147-A177-3AD203B41FA5}">
                      <a16:colId xmlns:a16="http://schemas.microsoft.com/office/drawing/2014/main" val="2147268704"/>
                    </a:ext>
                  </a:extLst>
                </a:gridCol>
                <a:gridCol w="707282">
                  <a:extLst>
                    <a:ext uri="{9D8B030D-6E8A-4147-A177-3AD203B41FA5}">
                      <a16:colId xmlns:a16="http://schemas.microsoft.com/office/drawing/2014/main" val="3404472306"/>
                    </a:ext>
                  </a:extLst>
                </a:gridCol>
                <a:gridCol w="707282">
                  <a:extLst>
                    <a:ext uri="{9D8B030D-6E8A-4147-A177-3AD203B41FA5}">
                      <a16:colId xmlns:a16="http://schemas.microsoft.com/office/drawing/2014/main" val="2797059246"/>
                    </a:ext>
                  </a:extLst>
                </a:gridCol>
                <a:gridCol w="707282">
                  <a:extLst>
                    <a:ext uri="{9D8B030D-6E8A-4147-A177-3AD203B41FA5}">
                      <a16:colId xmlns:a16="http://schemas.microsoft.com/office/drawing/2014/main" val="497417560"/>
                    </a:ext>
                  </a:extLst>
                </a:gridCol>
                <a:gridCol w="707282">
                  <a:extLst>
                    <a:ext uri="{9D8B030D-6E8A-4147-A177-3AD203B41FA5}">
                      <a16:colId xmlns:a16="http://schemas.microsoft.com/office/drawing/2014/main" val="3388123000"/>
                    </a:ext>
                  </a:extLst>
                </a:gridCol>
                <a:gridCol w="707282">
                  <a:extLst>
                    <a:ext uri="{9D8B030D-6E8A-4147-A177-3AD203B41FA5}">
                      <a16:colId xmlns:a16="http://schemas.microsoft.com/office/drawing/2014/main" val="3334842250"/>
                    </a:ext>
                  </a:extLst>
                </a:gridCol>
                <a:gridCol w="707282">
                  <a:extLst>
                    <a:ext uri="{9D8B030D-6E8A-4147-A177-3AD203B41FA5}">
                      <a16:colId xmlns:a16="http://schemas.microsoft.com/office/drawing/2014/main" val="2595319089"/>
                    </a:ext>
                  </a:extLst>
                </a:gridCol>
                <a:gridCol w="707282">
                  <a:extLst>
                    <a:ext uri="{9D8B030D-6E8A-4147-A177-3AD203B41FA5}">
                      <a16:colId xmlns:a16="http://schemas.microsoft.com/office/drawing/2014/main" val="585875526"/>
                    </a:ext>
                  </a:extLst>
                </a:gridCol>
                <a:gridCol w="707282">
                  <a:extLst>
                    <a:ext uri="{9D8B030D-6E8A-4147-A177-3AD203B41FA5}">
                      <a16:colId xmlns:a16="http://schemas.microsoft.com/office/drawing/2014/main" val="2434439139"/>
                    </a:ext>
                  </a:extLst>
                </a:gridCol>
                <a:gridCol w="707282">
                  <a:extLst>
                    <a:ext uri="{9D8B030D-6E8A-4147-A177-3AD203B41FA5}">
                      <a16:colId xmlns:a16="http://schemas.microsoft.com/office/drawing/2014/main" val="1019312424"/>
                    </a:ext>
                  </a:extLst>
                </a:gridCol>
                <a:gridCol w="707282">
                  <a:extLst>
                    <a:ext uri="{9D8B030D-6E8A-4147-A177-3AD203B41FA5}">
                      <a16:colId xmlns:a16="http://schemas.microsoft.com/office/drawing/2014/main" val="2030184169"/>
                    </a:ext>
                  </a:extLst>
                </a:gridCol>
                <a:gridCol w="707282">
                  <a:extLst>
                    <a:ext uri="{9D8B030D-6E8A-4147-A177-3AD203B41FA5}">
                      <a16:colId xmlns:a16="http://schemas.microsoft.com/office/drawing/2014/main" val="3294112720"/>
                    </a:ext>
                  </a:extLst>
                </a:gridCol>
              </a:tblGrid>
              <a:tr h="179751">
                <a:tc>
                  <a:txBody>
                    <a:bodyPr/>
                    <a:lstStyle/>
                    <a:p>
                      <a:pPr algn="ctr" latinLnBrk="1"/>
                      <a:r>
                        <a:rPr lang="en-US" altLang="ko-KR" sz="1300" kern="1200" dirty="0">
                          <a:solidFill>
                            <a:schemeClr val="tx1">
                              <a:lumMod val="85000"/>
                              <a:lumOff val="15000"/>
                            </a:schemeClr>
                          </a:solidFill>
                          <a:latin typeface="SamsungOne-400" panose="020B0503030303020204" pitchFamily="34" charset="0"/>
                          <a:cs typeface="+mn-cs"/>
                        </a:rPr>
                        <a:t>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1</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2</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3</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4</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5</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6</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7</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8</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9</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10</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11</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49793142"/>
                  </a:ext>
                </a:extLst>
              </a:tr>
              <a:tr h="530247">
                <a:tc>
                  <a:txBody>
                    <a:bodyPr/>
                    <a:lstStyle/>
                    <a:p>
                      <a:pPr algn="ctr" latinLnBrk="1"/>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Start 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tc gridSpan="8">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Data</a:t>
                      </a:r>
                      <a:r>
                        <a:rPr lang="ko-KR" altLang="en-US" sz="1300" kern="1200" dirty="0">
                          <a:solidFill>
                            <a:schemeClr val="tx1">
                              <a:lumMod val="85000"/>
                              <a:lumOff val="15000"/>
                            </a:schemeClr>
                          </a:solidFill>
                          <a:latin typeface="SamsungOne-400" panose="020B0503030303020204" pitchFamily="34" charset="0"/>
                          <a:cs typeface="+mn-cs"/>
                        </a:rPr>
                        <a:t> </a:t>
                      </a:r>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Bit</a:t>
                      </a:r>
                      <a:r>
                        <a:rPr lang="ko-KR" altLang="en-US" sz="1300" kern="1200" dirty="0">
                          <a:solidFill>
                            <a:schemeClr val="tx1">
                              <a:lumMod val="85000"/>
                              <a:lumOff val="15000"/>
                            </a:schemeClr>
                          </a:solidFill>
                          <a:latin typeface="SamsungOne-400" panose="020B0503030303020204" pitchFamily="34" charset="0"/>
                          <a:cs typeface="+mn-cs"/>
                        </a:rPr>
                        <a:t> </a:t>
                      </a:r>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(5 ~ 8 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hMerge="1">
                  <a:txBody>
                    <a:bodyPr/>
                    <a:lstStyle/>
                    <a:p>
                      <a:pPr algn="ctr" latinLnBrk="1"/>
                      <a:endParaRPr lang="ko-KR" altLang="en-US" sz="1200" b="0">
                        <a:latin typeface="Samsung Sharp Sans" panose="02000503000000020004" pitchFamily="50" charset="0"/>
                        <a:cs typeface="Samsung Sharp Sans" panose="02000503000000020004" pitchFamily="50" charset="0"/>
                      </a:endParaRPr>
                    </a:p>
                  </a:txBody>
                  <a:tcPr anchor="ct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Parity</a:t>
                      </a:r>
                    </a:p>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Stop Bit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chemeClr val="accent5">
                        <a:lumMod val="60000"/>
                        <a:lumOff val="40000"/>
                        <a:alpha val="20000"/>
                      </a:schemeClr>
                    </a:solidFill>
                  </a:tcPr>
                </a:tc>
                <a:extLst>
                  <a:ext uri="{0D108BD9-81ED-4DB2-BD59-A6C34878D82A}">
                    <a16:rowId xmlns:a16="http://schemas.microsoft.com/office/drawing/2014/main" val="3902655303"/>
                  </a:ext>
                </a:extLst>
              </a:tr>
              <a:tr h="315935">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Data</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Start</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D0</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D1</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D2</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D3</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a:solidFill>
                            <a:schemeClr val="tx1">
                              <a:lumMod val="85000"/>
                              <a:lumOff val="15000"/>
                            </a:schemeClr>
                          </a:solidFill>
                          <a:latin typeface="SamsungOne-400" panose="020B0503030303020204" pitchFamily="34" charset="0"/>
                          <a:ea typeface="SamsungOne-400" panose="020B0503030303020204" pitchFamily="34" charset="0"/>
                          <a:cs typeface="+mn-cs"/>
                        </a:rPr>
                        <a:t>D4</a:t>
                      </a:r>
                      <a:endParaRPr lang="ko-KR" altLang="en-US" sz="1300" kern="120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D5</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D6</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D7</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latinLnBrk="1"/>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Parity</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algn="ctr"/>
                      <a:r>
                        <a:rPr lang="en-US" altLang="ko-KR" sz="13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Stop</a:t>
                      </a:r>
                      <a:endParaRPr lang="ko-KR" altLang="en-US" sz="1300" kern="1200" dirty="0">
                        <a:solidFill>
                          <a:schemeClr val="tx1">
                            <a:lumMod val="85000"/>
                            <a:lumOff val="15000"/>
                          </a:schemeClr>
                        </a:solidFill>
                        <a:latin typeface="SamsungOne-400" panose="020B0503030303020204" pitchFamily="34" charset="0"/>
                        <a:cs typeface="+mn-cs"/>
                      </a:endParaRPr>
                    </a:p>
                  </a:txBody>
                  <a:tcPr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643900754"/>
                  </a:ext>
                </a:extLst>
              </a:tr>
            </a:tbl>
          </a:graphicData>
        </a:graphic>
      </p:graphicFrame>
      <p:sp>
        <p:nvSpPr>
          <p:cNvPr id="14" name="직사각형 13">
            <a:extLst>
              <a:ext uri="{FF2B5EF4-FFF2-40B4-BE49-F238E27FC236}">
                <a16:creationId xmlns:a16="http://schemas.microsoft.com/office/drawing/2014/main" id="{866CC1AF-D98C-47D1-B656-793899F577BE}"/>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UART: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198399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FCBC92BB-4CDB-4600-B3D5-0C275EA455B2}"/>
              </a:ext>
            </a:extLst>
          </p:cNvPr>
          <p:cNvGrpSpPr/>
          <p:nvPr/>
        </p:nvGrpSpPr>
        <p:grpSpPr>
          <a:xfrm>
            <a:off x="1452629" y="3973676"/>
            <a:ext cx="6997566" cy="2331852"/>
            <a:chOff x="1530417" y="4026284"/>
            <a:chExt cx="6997566" cy="2239947"/>
          </a:xfrm>
        </p:grpSpPr>
        <p:sp>
          <p:nvSpPr>
            <p:cNvPr id="31" name="Rectangle 12">
              <a:extLst>
                <a:ext uri="{FF2B5EF4-FFF2-40B4-BE49-F238E27FC236}">
                  <a16:creationId xmlns:a16="http://schemas.microsoft.com/office/drawing/2014/main" id="{B5DF90E6-6831-45BE-8C21-CFB4AB54A485}"/>
                </a:ext>
              </a:extLst>
            </p:cNvPr>
            <p:cNvSpPr/>
            <p:nvPr/>
          </p:nvSpPr>
          <p:spPr>
            <a:xfrm flipV="1">
              <a:off x="1530417" y="4026284"/>
              <a:ext cx="6997566" cy="2220511"/>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nvGrpSpPr>
            <p:cNvPr id="30" name="그룹 29">
              <a:extLst>
                <a:ext uri="{FF2B5EF4-FFF2-40B4-BE49-F238E27FC236}">
                  <a16:creationId xmlns:a16="http://schemas.microsoft.com/office/drawing/2014/main" id="{4F4F8D63-6210-4D2C-B9FE-B002F11AEA80}"/>
                </a:ext>
              </a:extLst>
            </p:cNvPr>
            <p:cNvGrpSpPr/>
            <p:nvPr/>
          </p:nvGrpSpPr>
          <p:grpSpPr>
            <a:xfrm>
              <a:off x="1986320" y="4096758"/>
              <a:ext cx="6273907" cy="2169473"/>
              <a:chOff x="2044072" y="4019756"/>
              <a:chExt cx="6273907" cy="2169473"/>
            </a:xfrm>
          </p:grpSpPr>
          <p:grpSp>
            <p:nvGrpSpPr>
              <p:cNvPr id="29" name="그룹 28">
                <a:extLst>
                  <a:ext uri="{FF2B5EF4-FFF2-40B4-BE49-F238E27FC236}">
                    <a16:creationId xmlns:a16="http://schemas.microsoft.com/office/drawing/2014/main" id="{BB41E444-035F-41AA-A15D-8973BE0551C6}"/>
                  </a:ext>
                </a:extLst>
              </p:cNvPr>
              <p:cNvGrpSpPr/>
              <p:nvPr/>
            </p:nvGrpSpPr>
            <p:grpSpPr>
              <a:xfrm>
                <a:off x="2044072" y="4019756"/>
                <a:ext cx="6273907" cy="2057909"/>
                <a:chOff x="2696838" y="4443268"/>
                <a:chExt cx="6273907" cy="2057909"/>
              </a:xfrm>
            </p:grpSpPr>
            <p:pic>
              <p:nvPicPr>
                <p:cNvPr id="17" name="그림 16">
                  <a:extLst>
                    <a:ext uri="{FF2B5EF4-FFF2-40B4-BE49-F238E27FC236}">
                      <a16:creationId xmlns:a16="http://schemas.microsoft.com/office/drawing/2014/main" id="{377167A2-5B84-43A8-9D27-86E7EADB88CE}"/>
                    </a:ext>
                  </a:extLst>
                </p:cNvPr>
                <p:cNvPicPr>
                  <a:picLocks noChangeAspect="1"/>
                </p:cNvPicPr>
                <p:nvPr/>
              </p:nvPicPr>
              <p:blipFill rotWithShape="1">
                <a:blip r:embed="rId3"/>
                <a:srcRect l="588" t="8007" r="64131" b="7294"/>
                <a:stretch/>
              </p:blipFill>
              <p:spPr>
                <a:xfrm>
                  <a:off x="2696838" y="4751824"/>
                  <a:ext cx="879457" cy="1342684"/>
                </a:xfrm>
                <a:prstGeom prst="rect">
                  <a:avLst/>
                </a:prstGeom>
              </p:spPr>
            </p:pic>
            <p:sp>
              <p:nvSpPr>
                <p:cNvPr id="4" name="TextBox 3">
                  <a:extLst>
                    <a:ext uri="{FF2B5EF4-FFF2-40B4-BE49-F238E27FC236}">
                      <a16:creationId xmlns:a16="http://schemas.microsoft.com/office/drawing/2014/main" id="{B287E3DA-8E6B-40BC-B7FD-ADAF83BA5FB2}"/>
                    </a:ext>
                  </a:extLst>
                </p:cNvPr>
                <p:cNvSpPr txBox="1"/>
                <p:nvPr/>
              </p:nvSpPr>
              <p:spPr>
                <a:xfrm>
                  <a:off x="2944848" y="4443268"/>
                  <a:ext cx="383438" cy="307777"/>
                </a:xfrm>
                <a:prstGeom prst="rect">
                  <a:avLst/>
                </a:prstGeom>
                <a:noFill/>
              </p:spPr>
              <p:txBody>
                <a:bodyPr wrap="none" rtlCol="0">
                  <a:spAutoFit/>
                </a:bodyPr>
                <a:lstStyle/>
                <a:p>
                  <a:pPr algn="ctr">
                    <a:spcAft>
                      <a:spcPts val="600"/>
                    </a:spcAft>
                  </a:pP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TX</a:t>
                  </a:r>
                  <a:endParaRPr lang="ko-KR" altLang="en-US" sz="1400" b="1" dirty="0">
                    <a:solidFill>
                      <a:prstClr val="black">
                        <a:lumMod val="85000"/>
                        <a:lumOff val="15000"/>
                      </a:prstClr>
                    </a:solidFill>
                    <a:latin typeface="SamsungOne-400" panose="020B0503030303020204" pitchFamily="34" charset="0"/>
                  </a:endParaRPr>
                </a:p>
              </p:txBody>
            </p:sp>
            <p:cxnSp>
              <p:nvCxnSpPr>
                <p:cNvPr id="21" name="직선 연결선 20">
                  <a:extLst>
                    <a:ext uri="{FF2B5EF4-FFF2-40B4-BE49-F238E27FC236}">
                      <a16:creationId xmlns:a16="http://schemas.microsoft.com/office/drawing/2014/main" id="{E7006F29-6A5B-4C14-8526-C8A9E5E191B9}"/>
                    </a:ext>
                  </a:extLst>
                </p:cNvPr>
                <p:cNvCxnSpPr/>
                <p:nvPr/>
              </p:nvCxnSpPr>
              <p:spPr>
                <a:xfrm>
                  <a:off x="3671775" y="5678905"/>
                  <a:ext cx="3864806"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8679FBFC-0F6C-4F82-8B7B-6B381D4BF233}"/>
                    </a:ext>
                  </a:extLst>
                </p:cNvPr>
                <p:cNvSpPr txBox="1"/>
                <p:nvPr/>
              </p:nvSpPr>
              <p:spPr>
                <a:xfrm>
                  <a:off x="4766828" y="4569924"/>
                  <a:ext cx="1473618" cy="295647"/>
                </a:xfrm>
                <a:prstGeom prst="rect">
                  <a:avLst/>
                </a:prstGeom>
                <a:noFill/>
              </p:spPr>
              <p:txBody>
                <a:bodyPr wrap="square" rtlCol="0">
                  <a:spAutoFit/>
                </a:bodyPr>
                <a:lstStyle/>
                <a:p>
                  <a:pPr algn="ct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‘A’(01000001)</a:t>
                  </a:r>
                  <a:endParaRPr lang="ko-KR" altLang="en-US" sz="1400" dirty="0">
                    <a:solidFill>
                      <a:prstClr val="black">
                        <a:lumMod val="85000"/>
                        <a:lumOff val="15000"/>
                      </a:prstClr>
                    </a:solidFill>
                    <a:latin typeface="SamsungOne-400" panose="020B0503030303020204" pitchFamily="34" charset="0"/>
                  </a:endParaRPr>
                </a:p>
              </p:txBody>
            </p:sp>
            <p:pic>
              <p:nvPicPr>
                <p:cNvPr id="24" name="그림 23">
                  <a:extLst>
                    <a:ext uri="{FF2B5EF4-FFF2-40B4-BE49-F238E27FC236}">
                      <a16:creationId xmlns:a16="http://schemas.microsoft.com/office/drawing/2014/main" id="{065B1884-5FCB-4B0A-98CD-5BE7263CC0D9}"/>
                    </a:ext>
                  </a:extLst>
                </p:cNvPr>
                <p:cNvPicPr>
                  <a:picLocks noChangeAspect="1"/>
                </p:cNvPicPr>
                <p:nvPr/>
              </p:nvPicPr>
              <p:blipFill>
                <a:blip r:embed="rId4"/>
                <a:stretch>
                  <a:fillRect/>
                </a:stretch>
              </p:blipFill>
              <p:spPr>
                <a:xfrm>
                  <a:off x="7594332" y="4933810"/>
                  <a:ext cx="1376413" cy="978713"/>
                </a:xfrm>
                <a:prstGeom prst="rect">
                  <a:avLst/>
                </a:prstGeom>
              </p:spPr>
            </p:pic>
            <p:sp>
              <p:nvSpPr>
                <p:cNvPr id="25" name="TextBox 24">
                  <a:extLst>
                    <a:ext uri="{FF2B5EF4-FFF2-40B4-BE49-F238E27FC236}">
                      <a16:creationId xmlns:a16="http://schemas.microsoft.com/office/drawing/2014/main" id="{838E4458-9857-476D-BF76-94F6B5152FE9}"/>
                    </a:ext>
                  </a:extLst>
                </p:cNvPr>
                <p:cNvSpPr txBox="1"/>
                <p:nvPr/>
              </p:nvSpPr>
              <p:spPr>
                <a:xfrm>
                  <a:off x="8062752" y="4597157"/>
                  <a:ext cx="401072" cy="307777"/>
                </a:xfrm>
                <a:prstGeom prst="rect">
                  <a:avLst/>
                </a:prstGeom>
                <a:noFill/>
              </p:spPr>
              <p:txBody>
                <a:bodyPr wrap="none" rtlCol="0">
                  <a:spAutoFit/>
                </a:bodyPr>
                <a:lstStyle/>
                <a:p>
                  <a:pPr algn="ctr">
                    <a:spcAft>
                      <a:spcPts val="600"/>
                    </a:spcAft>
                  </a:pP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RX</a:t>
                  </a:r>
                  <a:endParaRPr lang="ko-KR" altLang="en-US" sz="1400" b="1" dirty="0">
                    <a:solidFill>
                      <a:prstClr val="black">
                        <a:lumMod val="85000"/>
                        <a:lumOff val="15000"/>
                      </a:prstClr>
                    </a:solidFill>
                    <a:latin typeface="SamsungOne-400" panose="020B0503030303020204" pitchFamily="34" charset="0"/>
                  </a:endParaRPr>
                </a:p>
              </p:txBody>
            </p:sp>
            <p:sp>
              <p:nvSpPr>
                <p:cNvPr id="26" name="TextBox 25">
                  <a:extLst>
                    <a:ext uri="{FF2B5EF4-FFF2-40B4-BE49-F238E27FC236}">
                      <a16:creationId xmlns:a16="http://schemas.microsoft.com/office/drawing/2014/main" id="{549E923D-74CB-4FE0-8D5F-D78D38A883C1}"/>
                    </a:ext>
                  </a:extLst>
                </p:cNvPr>
                <p:cNvSpPr txBox="1"/>
                <p:nvPr/>
              </p:nvSpPr>
              <p:spPr>
                <a:xfrm rot="5400000">
                  <a:off x="3413492" y="5940620"/>
                  <a:ext cx="813336" cy="307777"/>
                </a:xfrm>
                <a:prstGeom prst="rect">
                  <a:avLst/>
                </a:prstGeom>
                <a:noFill/>
              </p:spPr>
              <p:txBody>
                <a:bodyPr wrap="none" rtlCol="0">
                  <a:spAutoFit/>
                </a:bodyPr>
                <a:lstStyle/>
                <a:p>
                  <a:pPr algn="ct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Start Bit</a:t>
                  </a:r>
                  <a:endParaRPr lang="ko-KR" altLang="en-US" sz="1400" dirty="0">
                    <a:solidFill>
                      <a:prstClr val="black">
                        <a:lumMod val="85000"/>
                        <a:lumOff val="15000"/>
                      </a:prstClr>
                    </a:solidFill>
                    <a:latin typeface="SamsungOne-400" panose="020B0503030303020204" pitchFamily="34" charset="0"/>
                  </a:endParaRPr>
                </a:p>
              </p:txBody>
            </p:sp>
            <p:sp>
              <p:nvSpPr>
                <p:cNvPr id="27" name="TextBox 26">
                  <a:extLst>
                    <a:ext uri="{FF2B5EF4-FFF2-40B4-BE49-F238E27FC236}">
                      <a16:creationId xmlns:a16="http://schemas.microsoft.com/office/drawing/2014/main" id="{DEF14E63-58CF-4F46-8AA1-3ABDF5A034D3}"/>
                    </a:ext>
                  </a:extLst>
                </p:cNvPr>
                <p:cNvSpPr txBox="1"/>
                <p:nvPr/>
              </p:nvSpPr>
              <p:spPr>
                <a:xfrm rot="5400000">
                  <a:off x="6632170" y="5929466"/>
                  <a:ext cx="782538" cy="307777"/>
                </a:xfrm>
                <a:prstGeom prst="rect">
                  <a:avLst/>
                </a:prstGeom>
                <a:noFill/>
              </p:spPr>
              <p:txBody>
                <a:bodyPr wrap="none" rtlCol="0">
                  <a:spAutoFit/>
                </a:bodyPr>
                <a:lstStyle/>
                <a:p>
                  <a:pPr algn="ct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Stop Bit</a:t>
                  </a:r>
                  <a:endParaRPr lang="ko-KR" altLang="en-US" sz="1400" dirty="0">
                    <a:solidFill>
                      <a:prstClr val="black">
                        <a:lumMod val="85000"/>
                        <a:lumOff val="15000"/>
                      </a:prstClr>
                    </a:solidFill>
                    <a:latin typeface="SamsungOne-400" panose="020B0503030303020204" pitchFamily="34" charset="0"/>
                  </a:endParaRPr>
                </a:p>
              </p:txBody>
            </p:sp>
          </p:grpSp>
          <p:sp>
            <p:nvSpPr>
              <p:cNvPr id="28" name="TextBox 27">
                <a:extLst>
                  <a:ext uri="{FF2B5EF4-FFF2-40B4-BE49-F238E27FC236}">
                    <a16:creationId xmlns:a16="http://schemas.microsoft.com/office/drawing/2014/main" id="{8D8A8137-3509-4627-9BC7-F87E0E9B02A7}"/>
                  </a:ext>
                </a:extLst>
              </p:cNvPr>
              <p:cNvSpPr txBox="1"/>
              <p:nvPr/>
            </p:nvSpPr>
            <p:spPr>
              <a:xfrm>
                <a:off x="3642224" y="5686631"/>
                <a:ext cx="2417293" cy="502598"/>
              </a:xfrm>
              <a:prstGeom prst="rect">
                <a:avLst/>
              </a:prstGeom>
              <a:noFill/>
            </p:spPr>
            <p:txBody>
              <a:bodyPr wrap="square" rtlCol="0">
                <a:spAutoFit/>
              </a:bodyPr>
              <a:lstStyle/>
              <a:p>
                <a:pPr algn="ctr"/>
                <a:r>
                  <a:rPr lang="en-US" altLang="ko-KR" sz="1400" b="1" dirty="0" err="1">
                    <a:solidFill>
                      <a:prstClr val="black">
                        <a:lumMod val="85000"/>
                        <a:lumOff val="15000"/>
                      </a:prstClr>
                    </a:solidFill>
                    <a:latin typeface="SamsungOne-400" panose="020B0503030303020204" pitchFamily="34" charset="0"/>
                  </a:rPr>
                  <a:t>Truyền</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thông</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nối</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tiếp</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mà</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không</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gửi</a:t>
                </a:r>
                <a:r>
                  <a:rPr lang="en-US" altLang="ko-KR" sz="1400" b="1" dirty="0">
                    <a:solidFill>
                      <a:prstClr val="black">
                        <a:lumMod val="85000"/>
                        <a:lumOff val="15000"/>
                      </a:prstClr>
                    </a:solidFill>
                    <a:latin typeface="SamsungOne-400" panose="020B0503030303020204" pitchFamily="34" charset="0"/>
                  </a:rPr>
                  <a:t> bit </a:t>
                </a:r>
                <a:r>
                  <a:rPr lang="en-US" altLang="ko-KR" sz="1400" b="1" dirty="0" err="1">
                    <a:solidFill>
                      <a:prstClr val="black">
                        <a:lumMod val="85000"/>
                        <a:lumOff val="15000"/>
                      </a:prstClr>
                    </a:solidFill>
                    <a:latin typeface="SamsungOne-400" panose="020B0503030303020204" pitchFamily="34" charset="0"/>
                  </a:rPr>
                  <a:t>chẵn</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lẻ</a:t>
                </a:r>
                <a:endParaRPr lang="ko-KR" altLang="en-US" sz="1400" b="1" dirty="0">
                  <a:solidFill>
                    <a:prstClr val="black">
                      <a:lumMod val="85000"/>
                      <a:lumOff val="15000"/>
                    </a:prstClr>
                  </a:solidFill>
                  <a:latin typeface="SamsungOne-400" panose="020B0503030303020204" pitchFamily="34" charset="0"/>
                </a:endParaRPr>
              </a:p>
            </p:txBody>
          </p:sp>
        </p:grpSp>
      </p:grpSp>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3" name="직사각형 12">
            <a:extLst>
              <a:ext uri="{FF2B5EF4-FFF2-40B4-BE49-F238E27FC236}">
                <a16:creationId xmlns:a16="http://schemas.microsoft.com/office/drawing/2014/main" id="{A40CB985-DA58-4153-A6F1-02C5DB072CA6}"/>
              </a:ext>
            </a:extLst>
          </p:cNvPr>
          <p:cNvSpPr/>
          <p:nvPr/>
        </p:nvSpPr>
        <p:spPr>
          <a:xfrm>
            <a:off x="712182" y="1759881"/>
            <a:ext cx="8487381" cy="2058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gửi ký tự ‘A’ thông qua Truyền kết nối giữa Raspberry Pi và PC, ký tự ‘A’ được biểu thị bằng 65 ở dạng thập phân và 1000001 ở dạng nhị phân theo bảng mã ASCII.</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0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gian.</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Hình bên dưới khái niệm hóa quá trình truyền không sử dụng bit chẵn lẻ.</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742950" lvl="1"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Người gửi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TX,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Người 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RX,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Tốc độ truyền tin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tỷ lệ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Baud</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742950" lvl="1" indent="-285750">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742950" lvl="1"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RS232  là một giao thức truyền thông không đồng bộ không sử dụng đồng hồ và đường dữ liệu.</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aphicFrame>
        <p:nvGraphicFramePr>
          <p:cNvPr id="5" name="표 5">
            <a:extLst>
              <a:ext uri="{FF2B5EF4-FFF2-40B4-BE49-F238E27FC236}">
                <a16:creationId xmlns:a16="http://schemas.microsoft.com/office/drawing/2014/main" id="{4EF34652-08D8-4EC6-BC63-119505874C99}"/>
              </a:ext>
            </a:extLst>
          </p:cNvPr>
          <p:cNvGraphicFramePr>
            <a:graphicFrameLocks noGrp="1"/>
          </p:cNvGraphicFramePr>
          <p:nvPr>
            <p:extLst>
              <p:ext uri="{D42A27DB-BD31-4B8C-83A1-F6EECF244321}">
                <p14:modId xmlns:p14="http://schemas.microsoft.com/office/powerpoint/2010/main" val="2507414567"/>
              </p:ext>
            </p:extLst>
          </p:nvPr>
        </p:nvGraphicFramePr>
        <p:xfrm>
          <a:off x="2883469" y="4659074"/>
          <a:ext cx="3864806" cy="654069"/>
        </p:xfrm>
        <a:graphic>
          <a:graphicData uri="http://schemas.openxmlformats.org/drawingml/2006/table">
            <a:tbl>
              <a:tblPr firstRow="1" bandRow="1">
                <a:tableStyleId>{5940675A-B579-460E-94D1-54222C63F5DA}</a:tableStyleId>
              </a:tblPr>
              <a:tblGrid>
                <a:gridCol w="351346">
                  <a:extLst>
                    <a:ext uri="{9D8B030D-6E8A-4147-A177-3AD203B41FA5}">
                      <a16:colId xmlns:a16="http://schemas.microsoft.com/office/drawing/2014/main" val="2509975749"/>
                    </a:ext>
                  </a:extLst>
                </a:gridCol>
                <a:gridCol w="351346">
                  <a:extLst>
                    <a:ext uri="{9D8B030D-6E8A-4147-A177-3AD203B41FA5}">
                      <a16:colId xmlns:a16="http://schemas.microsoft.com/office/drawing/2014/main" val="4108455378"/>
                    </a:ext>
                  </a:extLst>
                </a:gridCol>
                <a:gridCol w="351346">
                  <a:extLst>
                    <a:ext uri="{9D8B030D-6E8A-4147-A177-3AD203B41FA5}">
                      <a16:colId xmlns:a16="http://schemas.microsoft.com/office/drawing/2014/main" val="3345963557"/>
                    </a:ext>
                  </a:extLst>
                </a:gridCol>
                <a:gridCol w="351346">
                  <a:extLst>
                    <a:ext uri="{9D8B030D-6E8A-4147-A177-3AD203B41FA5}">
                      <a16:colId xmlns:a16="http://schemas.microsoft.com/office/drawing/2014/main" val="1301061906"/>
                    </a:ext>
                  </a:extLst>
                </a:gridCol>
                <a:gridCol w="351346">
                  <a:extLst>
                    <a:ext uri="{9D8B030D-6E8A-4147-A177-3AD203B41FA5}">
                      <a16:colId xmlns:a16="http://schemas.microsoft.com/office/drawing/2014/main" val="159489991"/>
                    </a:ext>
                  </a:extLst>
                </a:gridCol>
                <a:gridCol w="351346">
                  <a:extLst>
                    <a:ext uri="{9D8B030D-6E8A-4147-A177-3AD203B41FA5}">
                      <a16:colId xmlns:a16="http://schemas.microsoft.com/office/drawing/2014/main" val="3764738355"/>
                    </a:ext>
                  </a:extLst>
                </a:gridCol>
                <a:gridCol w="351346">
                  <a:extLst>
                    <a:ext uri="{9D8B030D-6E8A-4147-A177-3AD203B41FA5}">
                      <a16:colId xmlns:a16="http://schemas.microsoft.com/office/drawing/2014/main" val="247449717"/>
                    </a:ext>
                  </a:extLst>
                </a:gridCol>
                <a:gridCol w="351346">
                  <a:extLst>
                    <a:ext uri="{9D8B030D-6E8A-4147-A177-3AD203B41FA5}">
                      <a16:colId xmlns:a16="http://schemas.microsoft.com/office/drawing/2014/main" val="2943075449"/>
                    </a:ext>
                  </a:extLst>
                </a:gridCol>
                <a:gridCol w="351346">
                  <a:extLst>
                    <a:ext uri="{9D8B030D-6E8A-4147-A177-3AD203B41FA5}">
                      <a16:colId xmlns:a16="http://schemas.microsoft.com/office/drawing/2014/main" val="3403074299"/>
                    </a:ext>
                  </a:extLst>
                </a:gridCol>
                <a:gridCol w="351346">
                  <a:extLst>
                    <a:ext uri="{9D8B030D-6E8A-4147-A177-3AD203B41FA5}">
                      <a16:colId xmlns:a16="http://schemas.microsoft.com/office/drawing/2014/main" val="2670369471"/>
                    </a:ext>
                  </a:extLst>
                </a:gridCol>
                <a:gridCol w="351346">
                  <a:extLst>
                    <a:ext uri="{9D8B030D-6E8A-4147-A177-3AD203B41FA5}">
                      <a16:colId xmlns:a16="http://schemas.microsoft.com/office/drawing/2014/main" val="1568373066"/>
                    </a:ext>
                  </a:extLst>
                </a:gridCol>
              </a:tblGrid>
              <a:tr h="654069">
                <a:tc>
                  <a:txBody>
                    <a:bodyPr/>
                    <a:lstStyle/>
                    <a:p>
                      <a:pPr latinLnBrk="1"/>
                      <a:endParaRPr lang="ko-KR" altLang="en-US" sz="1400" dirty="0"/>
                    </a:p>
                  </a:txBody>
                  <a:tcPr anchor="ctr">
                    <a:lnL w="12700" cmpd="sng">
                      <a:noFill/>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mpd="sng">
                      <a:noFill/>
                    </a:lnB>
                  </a:tcPr>
                </a:tc>
                <a:tc>
                  <a:txBody>
                    <a:bodyPr/>
                    <a:lstStyle/>
                    <a:p>
                      <a:pPr algn="ctr" latinLnBrk="1"/>
                      <a:r>
                        <a:rPr lang="en-US" altLang="ko-KR" sz="14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0</a:t>
                      </a:r>
                      <a:endParaRPr lang="ko-KR" altLang="en-US" sz="1400" kern="1200" dirty="0">
                        <a:solidFill>
                          <a:prstClr val="black">
                            <a:lumMod val="85000"/>
                            <a:lumOff val="15000"/>
                          </a:prstClr>
                        </a:solidFill>
                        <a:latin typeface="SamsungOne-400" panose="020B0503030303020204" pitchFamily="34" charset="0"/>
                        <a:cs typeface="+mn-cs"/>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mpd="sng">
                      <a:noFill/>
                    </a:lnT>
                    <a:lnB w="28575" cap="flat" cmpd="sng" algn="ctr">
                      <a:solidFill>
                        <a:srgbClr val="FF0000"/>
                      </a:solidFill>
                      <a:prstDash val="solid"/>
                      <a:round/>
                      <a:headEnd type="none" w="med" len="med"/>
                      <a:tailEnd type="none" w="med" len="med"/>
                    </a:lnB>
                  </a:tcPr>
                </a:tc>
                <a:tc>
                  <a:txBody>
                    <a:bodyPr/>
                    <a:lstStyle/>
                    <a:p>
                      <a:pPr algn="ctr" latinLnBrk="1"/>
                      <a:r>
                        <a:rPr lang="en-US" altLang="ko-KR" sz="14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1</a:t>
                      </a:r>
                      <a:endParaRPr lang="ko-KR" altLang="en-US" sz="1400" kern="1200" dirty="0">
                        <a:solidFill>
                          <a:prstClr val="black">
                            <a:lumMod val="85000"/>
                            <a:lumOff val="15000"/>
                          </a:prstClr>
                        </a:solidFill>
                        <a:latin typeface="SamsungOne-400" panose="020B0503030303020204" pitchFamily="34" charset="0"/>
                        <a:cs typeface="+mn-cs"/>
                      </a:endParaRPr>
                    </a:p>
                  </a:txBody>
                  <a:tcPr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mpd="sng">
                      <a:noFill/>
                    </a:lnB>
                  </a:tcPr>
                </a:tc>
                <a:tc>
                  <a:txBody>
                    <a:bodyPr/>
                    <a:lstStyle/>
                    <a:p>
                      <a:pPr algn="ctr" latinLnBrk="1"/>
                      <a:r>
                        <a:rPr lang="en-US" altLang="ko-KR" sz="14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0</a:t>
                      </a:r>
                      <a:endParaRPr lang="ko-KR" altLang="en-US" sz="1400" kern="1200" dirty="0">
                        <a:solidFill>
                          <a:prstClr val="black">
                            <a:lumMod val="85000"/>
                            <a:lumOff val="15000"/>
                          </a:prstClr>
                        </a:solidFill>
                        <a:latin typeface="SamsungOne-400" panose="020B0503030303020204" pitchFamily="34" charset="0"/>
                        <a:cs typeface="+mn-cs"/>
                      </a:endParaRPr>
                    </a:p>
                  </a:txBody>
                  <a:tcPr anchor="ctr">
                    <a:lnL w="28575" cap="flat" cmpd="sng" algn="ctr">
                      <a:solidFill>
                        <a:srgbClr val="FF0000"/>
                      </a:solidFill>
                      <a:prstDash val="solid"/>
                      <a:round/>
                      <a:headEnd type="none" w="med" len="med"/>
                      <a:tailEnd type="none" w="med" len="med"/>
                    </a:lnL>
                    <a:lnR w="19050" cap="flat" cmpd="sng" algn="ctr">
                      <a:solidFill>
                        <a:srgbClr val="C00000"/>
                      </a:solidFill>
                      <a:prstDash val="sysDash"/>
                      <a:round/>
                      <a:headEnd type="none" w="med" len="med"/>
                      <a:tailEnd type="none" w="med" len="med"/>
                    </a:lnR>
                    <a:lnT w="12700" cmpd="sng">
                      <a:noFill/>
                    </a:lnT>
                    <a:lnB w="28575" cap="flat" cmpd="sng" algn="ctr">
                      <a:solidFill>
                        <a:srgbClr val="FF0000"/>
                      </a:solidFill>
                      <a:prstDash val="solid"/>
                      <a:round/>
                      <a:headEnd type="none" w="med" len="med"/>
                      <a:tailEnd type="none" w="med" len="med"/>
                    </a:lnB>
                  </a:tcPr>
                </a:tc>
                <a:tc>
                  <a:txBody>
                    <a:bodyPr/>
                    <a:lstStyle/>
                    <a:p>
                      <a:pPr algn="ctr" latinLnBrk="1"/>
                      <a:r>
                        <a:rPr lang="en-US" altLang="ko-KR" sz="14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0</a:t>
                      </a:r>
                      <a:endParaRPr lang="ko-KR" altLang="en-US" sz="1400" kern="1200" dirty="0">
                        <a:solidFill>
                          <a:prstClr val="black">
                            <a:lumMod val="85000"/>
                            <a:lumOff val="15000"/>
                          </a:prstClr>
                        </a:solidFill>
                        <a:latin typeface="SamsungOne-400" panose="020B0503030303020204" pitchFamily="34" charset="0"/>
                        <a:cs typeface="+mn-cs"/>
                      </a:endParaRPr>
                    </a:p>
                  </a:txBody>
                  <a:tcPr anchor="ctr">
                    <a:lnL w="19050" cap="flat" cmpd="sng" algn="ctr">
                      <a:solidFill>
                        <a:srgbClr val="C00000"/>
                      </a:solidFill>
                      <a:prstDash val="sysDash"/>
                      <a:round/>
                      <a:headEnd type="none" w="med" len="med"/>
                      <a:tailEnd type="none" w="med" len="med"/>
                    </a:lnL>
                    <a:lnR w="19050" cap="flat" cmpd="sng" algn="ctr">
                      <a:solidFill>
                        <a:srgbClr val="C00000"/>
                      </a:solidFill>
                      <a:prstDash val="sysDash"/>
                      <a:round/>
                      <a:headEnd type="none" w="med" len="med"/>
                      <a:tailEnd type="none" w="med" len="med"/>
                    </a:lnR>
                    <a:lnT w="12700" cmpd="sng">
                      <a:noFill/>
                    </a:lnT>
                    <a:lnB w="28575" cap="flat" cmpd="sng" algn="ctr">
                      <a:solidFill>
                        <a:srgbClr val="FF0000"/>
                      </a:solidFill>
                      <a:prstDash val="solid"/>
                      <a:round/>
                      <a:headEnd type="none" w="med" len="med"/>
                      <a:tailEnd type="none" w="med" len="med"/>
                    </a:lnB>
                  </a:tcPr>
                </a:tc>
                <a:tc>
                  <a:txBody>
                    <a:bodyPr/>
                    <a:lstStyle/>
                    <a:p>
                      <a:pPr algn="ctr" latinLnBrk="1"/>
                      <a:r>
                        <a:rPr lang="en-US" altLang="ko-KR" sz="14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0</a:t>
                      </a:r>
                      <a:endParaRPr lang="ko-KR" altLang="en-US" sz="1400" kern="1200" dirty="0">
                        <a:solidFill>
                          <a:prstClr val="black">
                            <a:lumMod val="85000"/>
                            <a:lumOff val="15000"/>
                          </a:prstClr>
                        </a:solidFill>
                        <a:latin typeface="SamsungOne-400" panose="020B0503030303020204" pitchFamily="34" charset="0"/>
                        <a:cs typeface="+mn-cs"/>
                      </a:endParaRPr>
                    </a:p>
                  </a:txBody>
                  <a:tcPr anchor="ctr">
                    <a:lnL w="19050" cap="flat" cmpd="sng" algn="ctr">
                      <a:solidFill>
                        <a:srgbClr val="C00000"/>
                      </a:solidFill>
                      <a:prstDash val="sysDash"/>
                      <a:round/>
                      <a:headEnd type="none" w="med" len="med"/>
                      <a:tailEnd type="none" w="med" len="med"/>
                    </a:lnL>
                    <a:lnR w="19050" cap="flat" cmpd="sng" algn="ctr">
                      <a:solidFill>
                        <a:srgbClr val="C00000"/>
                      </a:solidFill>
                      <a:prstDash val="sysDash"/>
                      <a:round/>
                      <a:headEnd type="none" w="med" len="med"/>
                      <a:tailEnd type="none" w="med" len="med"/>
                    </a:lnR>
                    <a:lnT w="12700" cmpd="sng">
                      <a:noFill/>
                    </a:lnT>
                    <a:lnB w="28575" cap="flat" cmpd="sng" algn="ctr">
                      <a:solidFill>
                        <a:srgbClr val="FF0000"/>
                      </a:solidFill>
                      <a:prstDash val="solid"/>
                      <a:round/>
                      <a:headEnd type="none" w="med" len="med"/>
                      <a:tailEnd type="none" w="med" len="med"/>
                    </a:lnB>
                  </a:tcPr>
                </a:tc>
                <a:tc>
                  <a:txBody>
                    <a:bodyPr/>
                    <a:lstStyle/>
                    <a:p>
                      <a:pPr algn="ctr" latinLnBrk="1"/>
                      <a:r>
                        <a:rPr lang="en-US" altLang="ko-KR" sz="14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0</a:t>
                      </a:r>
                      <a:endParaRPr lang="ko-KR" altLang="en-US" sz="1400" kern="1200" dirty="0">
                        <a:solidFill>
                          <a:prstClr val="black">
                            <a:lumMod val="85000"/>
                            <a:lumOff val="15000"/>
                          </a:prstClr>
                        </a:solidFill>
                        <a:latin typeface="SamsungOne-400" panose="020B0503030303020204" pitchFamily="34" charset="0"/>
                        <a:cs typeface="+mn-cs"/>
                      </a:endParaRPr>
                    </a:p>
                  </a:txBody>
                  <a:tcPr anchor="ctr">
                    <a:lnL w="19050" cap="flat" cmpd="sng" algn="ctr">
                      <a:solidFill>
                        <a:srgbClr val="C00000"/>
                      </a:solidFill>
                      <a:prstDash val="sysDash"/>
                      <a:round/>
                      <a:headEnd type="none" w="med" len="med"/>
                      <a:tailEnd type="none" w="med" len="med"/>
                    </a:lnL>
                    <a:lnR w="19050" cap="flat" cmpd="sng" algn="ctr">
                      <a:solidFill>
                        <a:srgbClr val="C00000"/>
                      </a:solidFill>
                      <a:prstDash val="sysDash"/>
                      <a:round/>
                      <a:headEnd type="none" w="med" len="med"/>
                      <a:tailEnd type="none" w="med" len="med"/>
                    </a:lnR>
                    <a:lnT w="12700" cmpd="sng">
                      <a:noFill/>
                    </a:lnT>
                    <a:lnB w="28575" cap="flat" cmpd="sng" algn="ctr">
                      <a:solidFill>
                        <a:srgbClr val="FF0000"/>
                      </a:solidFill>
                      <a:prstDash val="solid"/>
                      <a:round/>
                      <a:headEnd type="none" w="med" len="med"/>
                      <a:tailEnd type="none" w="med" len="med"/>
                    </a:lnB>
                  </a:tcPr>
                </a:tc>
                <a:tc>
                  <a:txBody>
                    <a:bodyPr/>
                    <a:lstStyle/>
                    <a:p>
                      <a:pPr algn="ctr" latinLnBrk="1"/>
                      <a:r>
                        <a:rPr lang="en-US" altLang="ko-KR" sz="14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0</a:t>
                      </a:r>
                      <a:endParaRPr lang="ko-KR" altLang="en-US" sz="1400" kern="1200" dirty="0">
                        <a:solidFill>
                          <a:prstClr val="black">
                            <a:lumMod val="85000"/>
                            <a:lumOff val="15000"/>
                          </a:prstClr>
                        </a:solidFill>
                        <a:latin typeface="SamsungOne-400" panose="020B0503030303020204" pitchFamily="34" charset="0"/>
                        <a:cs typeface="+mn-cs"/>
                      </a:endParaRPr>
                    </a:p>
                  </a:txBody>
                  <a:tcPr anchor="ctr">
                    <a:lnL w="19050" cap="flat" cmpd="sng" algn="ctr">
                      <a:solidFill>
                        <a:srgbClr val="C00000"/>
                      </a:solidFill>
                      <a:prstDash val="sysDash"/>
                      <a:round/>
                      <a:headEnd type="none" w="med" len="med"/>
                      <a:tailEnd type="none" w="med" len="med"/>
                    </a:lnL>
                    <a:lnR w="28575" cap="flat" cmpd="sng" algn="ctr">
                      <a:solidFill>
                        <a:srgbClr val="FF0000"/>
                      </a:solidFill>
                      <a:prstDash val="solid"/>
                      <a:round/>
                      <a:headEnd type="none" w="med" len="med"/>
                      <a:tailEnd type="none" w="med" len="med"/>
                    </a:lnR>
                    <a:lnT w="12700" cmpd="sng">
                      <a:noFill/>
                    </a:lnT>
                    <a:lnB w="28575" cap="flat" cmpd="sng" algn="ctr">
                      <a:solidFill>
                        <a:srgbClr val="FF0000"/>
                      </a:solidFill>
                      <a:prstDash val="solid"/>
                      <a:round/>
                      <a:headEnd type="none" w="med" len="med"/>
                      <a:tailEnd type="none" w="med" len="med"/>
                    </a:lnB>
                  </a:tcPr>
                </a:tc>
                <a:tc>
                  <a:txBody>
                    <a:bodyPr/>
                    <a:lstStyle/>
                    <a:p>
                      <a:pPr algn="ctr" latinLnBrk="1"/>
                      <a:r>
                        <a:rPr lang="en-US" altLang="ko-KR" sz="14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1</a:t>
                      </a:r>
                      <a:endParaRPr lang="ko-KR" altLang="en-US" sz="1400" kern="1200" dirty="0">
                        <a:solidFill>
                          <a:prstClr val="black">
                            <a:lumMod val="85000"/>
                            <a:lumOff val="15000"/>
                          </a:prstClr>
                        </a:solidFill>
                        <a:latin typeface="SamsungOne-400" panose="020B0503030303020204" pitchFamily="34" charset="0"/>
                        <a:cs typeface="+mn-cs"/>
                      </a:endParaRPr>
                    </a:p>
                  </a:txBody>
                  <a:tcPr anchor="ctr">
                    <a:lnL w="28575" cap="flat" cmpd="sng" algn="ctr">
                      <a:solidFill>
                        <a:srgbClr val="FF0000"/>
                      </a:solidFill>
                      <a:prstDash val="solid"/>
                      <a:round/>
                      <a:headEnd type="none" w="med" len="med"/>
                      <a:tailEnd type="none" w="med" len="med"/>
                    </a:lnL>
                    <a:lnR w="19050" cap="flat" cmpd="sng" algn="ctr">
                      <a:solidFill>
                        <a:srgbClr val="C00000"/>
                      </a:solidFill>
                      <a:prstDash val="sysDash"/>
                      <a:round/>
                      <a:headEnd type="none" w="med" len="med"/>
                      <a:tailEnd type="none" w="med" len="med"/>
                    </a:lnR>
                    <a:lnT w="28575" cap="flat" cmpd="sng" algn="ctr">
                      <a:solidFill>
                        <a:srgbClr val="FF0000"/>
                      </a:solidFill>
                      <a:prstDash val="solid"/>
                      <a:round/>
                      <a:headEnd type="none" w="med" len="med"/>
                      <a:tailEnd type="none" w="med" len="med"/>
                    </a:lnT>
                    <a:lnB w="12700" cmpd="sng">
                      <a:noFill/>
                    </a:lnB>
                  </a:tcPr>
                </a:tc>
                <a:tc>
                  <a:txBody>
                    <a:bodyPr/>
                    <a:lstStyle/>
                    <a:p>
                      <a:pPr algn="ctr" latinLnBrk="1"/>
                      <a:endParaRPr lang="ko-KR" altLang="en-US" sz="1400" kern="1200" dirty="0">
                        <a:solidFill>
                          <a:prstClr val="black">
                            <a:lumMod val="85000"/>
                            <a:lumOff val="15000"/>
                          </a:prstClr>
                        </a:solidFill>
                        <a:latin typeface="SamsungOne-400" panose="020B0503030303020204" pitchFamily="34" charset="0"/>
                        <a:cs typeface="+mn-cs"/>
                      </a:endParaRPr>
                    </a:p>
                  </a:txBody>
                  <a:tcPr anchor="ctr">
                    <a:lnL w="19050" cap="flat" cmpd="sng" algn="ctr">
                      <a:solidFill>
                        <a:srgbClr val="C00000"/>
                      </a:solidFill>
                      <a:prstDash val="sysDash"/>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mpd="sng">
                      <a:noFill/>
                    </a:lnB>
                  </a:tcPr>
                </a:tc>
                <a:tc>
                  <a:txBody>
                    <a:bodyPr/>
                    <a:lstStyle/>
                    <a:p>
                      <a:pPr latinLnBrk="1"/>
                      <a:endParaRPr lang="ko-KR" altLang="en-US" sz="1400" dirty="0"/>
                    </a:p>
                  </a:txBody>
                  <a:tcPr anchor="ctr">
                    <a:lnL w="28575" cap="flat" cmpd="sng" algn="ctr">
                      <a:solidFill>
                        <a:srgbClr val="FF0000"/>
                      </a:solidFill>
                      <a:prstDash val="solid"/>
                      <a:round/>
                      <a:headEnd type="none" w="med" len="med"/>
                      <a:tailEnd type="none" w="med" len="med"/>
                    </a:lnL>
                    <a:lnR w="12700" cmpd="sng">
                      <a:noFill/>
                    </a:lnR>
                    <a:lnT w="12700" cmpd="sng">
                      <a:noFill/>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872578183"/>
                  </a:ext>
                </a:extLst>
              </a:tr>
            </a:tbl>
          </a:graphicData>
        </a:graphic>
      </p:graphicFrame>
      <p:sp>
        <p:nvSpPr>
          <p:cNvPr id="20" name="직사각형 13">
            <a:extLst>
              <a:ext uri="{FF2B5EF4-FFF2-40B4-BE49-F238E27FC236}">
                <a16:creationId xmlns:a16="http://schemas.microsoft.com/office/drawing/2014/main" id="{866CC1AF-D98C-47D1-B656-793899F577BE}"/>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UART: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2738856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Thiết</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bị</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nối</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a:t>
            </a:r>
            <a:r>
              <a:rPr lang="en-US" altLang="ko-KR" sz="2400" kern="0" dirty="0" err="1">
                <a:solidFill>
                  <a:srgbClr val="0C0C0C"/>
                </a:solidFill>
                <a:latin typeface="iCiel Samsung Sharp Sans Regula" pitchFamily="2" charset="0"/>
                <a:ea typeface="iCiel Samsung Sharp Sans Regula" pitchFamily="2" charset="0"/>
                <a:cs typeface="iCiel Samsung Sharp Sans Regula" pitchFamily="2" charset="0"/>
                <a:sym typeface="Arial"/>
              </a:rPr>
              <a:t>tiếp</a:t>
            </a:r>
            <a:r>
              <a:rPr lang="en-US" altLang="ko-KR" sz="2400" kern="0" dirty="0">
                <a:solidFill>
                  <a:srgbClr val="0C0C0C"/>
                </a:solidFill>
                <a:latin typeface="iCiel Samsung Sharp Sans Regula" pitchFamily="2" charset="0"/>
                <a:ea typeface="iCiel Samsung Sharp Sans Regula" pitchFamily="2" charset="0"/>
                <a:cs typeface="iCiel Samsung Sharp Sans Regula" pitchFamily="2" charset="0"/>
                <a:sym typeface="Arial"/>
              </a:rPr>
              <a:t> Raspberry Pi</a:t>
            </a:r>
          </a:p>
        </p:txBody>
      </p:sp>
      <p:graphicFrame>
        <p:nvGraphicFramePr>
          <p:cNvPr id="21" name="표 20">
            <a:extLst>
              <a:ext uri="{FF2B5EF4-FFF2-40B4-BE49-F238E27FC236}">
                <a16:creationId xmlns:a16="http://schemas.microsoft.com/office/drawing/2014/main" id="{909A42D0-B38C-4DF4-9A86-1D33DFD89669}"/>
              </a:ext>
            </a:extLst>
          </p:cNvPr>
          <p:cNvGraphicFramePr>
            <a:graphicFrameLocks noGrp="1"/>
          </p:cNvGraphicFramePr>
          <p:nvPr>
            <p:extLst>
              <p:ext uri="{D42A27DB-BD31-4B8C-83A1-F6EECF244321}">
                <p14:modId xmlns:p14="http://schemas.microsoft.com/office/powerpoint/2010/main" val="614282004"/>
              </p:ext>
            </p:extLst>
          </p:nvPr>
        </p:nvGraphicFramePr>
        <p:xfrm>
          <a:off x="703264" y="2279882"/>
          <a:ext cx="5033393" cy="2338607"/>
        </p:xfrm>
        <a:graphic>
          <a:graphicData uri="http://schemas.openxmlformats.org/drawingml/2006/table">
            <a:tbl>
              <a:tblPr firstRow="1" bandRow="1">
                <a:tableStyleId>{5C22544A-7EE6-4342-B048-85BDC9FD1C3A}</a:tableStyleId>
              </a:tblPr>
              <a:tblGrid>
                <a:gridCol w="1094127">
                  <a:extLst>
                    <a:ext uri="{9D8B030D-6E8A-4147-A177-3AD203B41FA5}">
                      <a16:colId xmlns:a16="http://schemas.microsoft.com/office/drawing/2014/main" val="20000"/>
                    </a:ext>
                  </a:extLst>
                </a:gridCol>
                <a:gridCol w="1049730">
                  <a:extLst>
                    <a:ext uri="{9D8B030D-6E8A-4147-A177-3AD203B41FA5}">
                      <a16:colId xmlns:a16="http://schemas.microsoft.com/office/drawing/2014/main" val="3703240132"/>
                    </a:ext>
                  </a:extLst>
                </a:gridCol>
                <a:gridCol w="1386212">
                  <a:extLst>
                    <a:ext uri="{9D8B030D-6E8A-4147-A177-3AD203B41FA5}">
                      <a16:colId xmlns:a16="http://schemas.microsoft.com/office/drawing/2014/main" val="20001"/>
                    </a:ext>
                  </a:extLst>
                </a:gridCol>
                <a:gridCol w="1503324">
                  <a:extLst>
                    <a:ext uri="{9D8B030D-6E8A-4147-A177-3AD203B41FA5}">
                      <a16:colId xmlns:a16="http://schemas.microsoft.com/office/drawing/2014/main" val="20002"/>
                    </a:ext>
                  </a:extLst>
                </a:gridCol>
              </a:tblGrid>
              <a:tr h="572897">
                <a:tc>
                  <a:txBody>
                    <a:bodyPr/>
                    <a:lstStyle/>
                    <a:p>
                      <a:pPr marL="0" algn="ctr" defTabSz="914400" rtl="0" eaLnBrk="1" fontAlgn="ctr"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Kênh</a:t>
                      </a:r>
                    </a:p>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UART</a:t>
                      </a:r>
                    </a:p>
                  </a:txBody>
                  <a:tcPr marL="92114" marR="92114" marT="46057" marB="46057"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Cổng</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nối</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tiếp</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Tên thiết bị</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Sử dụng</a:t>
                      </a:r>
                      <a:r>
                        <a:rPr lang="en-US" altLang="ko-KR" sz="14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957221">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UART0</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Serial0</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/dev/ttyS0</a:t>
                      </a:r>
                    </a:p>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Or</a:t>
                      </a:r>
                    </a:p>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/dev/serial0</a:t>
                      </a: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Console</a:t>
                      </a:r>
                      <a:r>
                        <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or</a:t>
                      </a:r>
                      <a:r>
                        <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Serial</a:t>
                      </a:r>
                    </a:p>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GPIO14(TXD)</a:t>
                      </a:r>
                    </a:p>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GPIO15(RXD)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808489">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UART1</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Serial1</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/dev/</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ttyAMAO</a:t>
                      </a:r>
                      <a:endPar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Or</a:t>
                      </a:r>
                    </a:p>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/dev/serial1</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Bluetooth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pic>
        <p:nvPicPr>
          <p:cNvPr id="22" name="그림 21">
            <a:extLst>
              <a:ext uri="{FF2B5EF4-FFF2-40B4-BE49-F238E27FC236}">
                <a16:creationId xmlns:a16="http://schemas.microsoft.com/office/drawing/2014/main" id="{FF5FFF0C-E849-44E9-99B8-C6CFF31D0752}"/>
              </a:ext>
            </a:extLst>
          </p:cNvPr>
          <p:cNvPicPr>
            <a:picLocks noChangeAspect="1"/>
          </p:cNvPicPr>
          <p:nvPr/>
        </p:nvPicPr>
        <p:blipFill>
          <a:blip r:embed="rId3"/>
          <a:stretch>
            <a:fillRect/>
          </a:stretch>
        </p:blipFill>
        <p:spPr>
          <a:xfrm>
            <a:off x="5881036" y="2128086"/>
            <a:ext cx="3573948" cy="2272814"/>
          </a:xfrm>
          <a:prstGeom prst="rect">
            <a:avLst/>
          </a:prstGeom>
        </p:spPr>
      </p:pic>
      <p:sp>
        <p:nvSpPr>
          <p:cNvPr id="11" name="직사각형 10">
            <a:extLst>
              <a:ext uri="{FF2B5EF4-FFF2-40B4-BE49-F238E27FC236}">
                <a16:creationId xmlns:a16="http://schemas.microsoft.com/office/drawing/2014/main" id="{0F2F8679-D1F1-47FF-8B0B-4A101F531A36}"/>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Raspberry Pi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4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kênh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USB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2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kênh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UART.</a:t>
            </a:r>
          </a:p>
        </p:txBody>
      </p:sp>
    </p:spTree>
    <p:extLst>
      <p:ext uri="{BB962C8B-B14F-4D97-AF65-F5344CB8AC3E}">
        <p14:creationId xmlns:p14="http://schemas.microsoft.com/office/powerpoint/2010/main" val="27682218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giao tiếp Socket</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with Raspberry Pi</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err="1">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4.</a:t>
            </a:r>
          </a:p>
        </p:txBody>
      </p:sp>
      <p:sp>
        <p:nvSpPr>
          <p:cNvPr id="21" name="직사각형 20">
            <a:extLst>
              <a:ext uri="{FF2B5EF4-FFF2-40B4-BE49-F238E27FC236}">
                <a16:creationId xmlns:a16="http://schemas.microsoft.com/office/drawing/2014/main" id="{8ADAFD88-6BF2-44F4-959D-A6BAD0E09CC5}"/>
              </a:ext>
            </a:extLst>
          </p:cNvPr>
          <p:cNvSpPr/>
          <p:nvPr/>
        </p:nvSpPr>
        <p:spPr>
          <a:xfrm>
            <a:off x="1054112" y="4379820"/>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tiếp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Truyền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SPI </a:t>
            </a: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Bluetooth </a:t>
            </a: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4.4.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chủ</a:t>
            </a:r>
            <a:r>
              <a:rPr lang="en-US" altLang="ko-KR" dirty="0">
                <a:solidFill>
                  <a:schemeClr val="bg1">
                    <a:lumMod val="65000"/>
                  </a:schemeClr>
                </a:solidFill>
                <a:latin typeface="SamsungOne-400" panose="020B0503030303020204" pitchFamily="34" charset="0"/>
                <a:ea typeface="SamsungOne-400" panose="020B0503030303020204" pitchFamily="34" charset="0"/>
              </a:rPr>
              <a:t> web Flask</a:t>
            </a:r>
          </a:p>
        </p:txBody>
      </p:sp>
    </p:spTree>
    <p:extLst>
      <p:ext uri="{BB962C8B-B14F-4D97-AF65-F5344CB8AC3E}">
        <p14:creationId xmlns:p14="http://schemas.microsoft.com/office/powerpoint/2010/main" val="30909612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SPI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What is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Truyền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thông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SPI ?</a:t>
            </a:r>
          </a:p>
        </p:txBody>
      </p:sp>
      <p:sp>
        <p:nvSpPr>
          <p:cNvPr id="11" name="직사각형 10">
            <a:extLst>
              <a:ext uri="{FF2B5EF4-FFF2-40B4-BE49-F238E27FC236}">
                <a16:creationId xmlns:a16="http://schemas.microsoft.com/office/drawing/2014/main" id="{6CC51479-6714-4A49-92EC-4E3E8F282DEB}"/>
              </a:ext>
            </a:extLst>
          </p:cNvPr>
          <p:cNvSpPr/>
          <p:nvPr/>
        </p:nvSpPr>
        <p:spPr>
          <a:xfrm>
            <a:off x="712182" y="2174873"/>
            <a:ext cx="8954332" cy="1556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SPI là một trong những giao thức Truyền thông kết nối thường được sử dụng trong các bộ vi xử lý như I2C và UART.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hỗ</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SPI chủ yếu được sử dụng để trao đổi dữ liệu nhanh với thẻ nhớ SD, bộ nhớ nối tiếp, mô-đun giao tiếp mạng.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RS232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UART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I2C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8">
            <a:extLst>
              <a:ext uri="{FF2B5EF4-FFF2-40B4-BE49-F238E27FC236}">
                <a16:creationId xmlns:a16="http://schemas.microsoft.com/office/drawing/2014/main" id="{FDEE83BF-44FF-4FE1-8BD6-DAEB86D1A937}"/>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SPI (Serial Peripheral Interface)</a:t>
            </a:r>
            <a:r>
              <a:rPr lang="vi-VN" altLang="ko-KR" sz="1400" dirty="0">
                <a:solidFill>
                  <a:schemeClr val="tx1"/>
                </a:solidFill>
                <a:latin typeface="SamsungOne-400" panose="020B0503030303020204" pitchFamily="34" charset="0"/>
                <a:ea typeface="SamsungOne-400" panose="020B0503030303020204" pitchFamily="34" charset="0"/>
              </a:rPr>
              <a:t>  Giao diện ngoại vi nối tiếp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435212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SPI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5" name="직사각형 14">
            <a:extLst>
              <a:ext uri="{FF2B5EF4-FFF2-40B4-BE49-F238E27FC236}">
                <a16:creationId xmlns:a16="http://schemas.microsoft.com/office/drawing/2014/main" id="{90591152-F67B-499B-A99D-AA474B4DC706}"/>
              </a:ext>
            </a:extLst>
          </p:cNvPr>
          <p:cNvSpPr/>
          <p:nvPr/>
        </p:nvSpPr>
        <p:spPr>
          <a:xfrm>
            <a:off x="712183" y="1759881"/>
            <a:ext cx="3030708" cy="2751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Cách dễ nhất để phân biệt giữa truyền thông đồng bộ và không đồng bộ là kiểm tra xem đồng hồ có được sử dụng hay không trong các đường truyền thông.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Giao tiếp không đồng bộ không có đồng hồ và chỉ phân biệt dữ liệu dưới dạng tín hiệu cho biết bắt đầu và kết thúc giao tiếp</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7" name="직사각형 36">
            <a:extLst>
              <a:ext uri="{FF2B5EF4-FFF2-40B4-BE49-F238E27FC236}">
                <a16:creationId xmlns:a16="http://schemas.microsoft.com/office/drawing/2014/main" id="{1449AEE9-149C-4DF3-BAEA-68E11A79B2AE}"/>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sánh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bộ</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8" name="Picture 2" descr="네트워크] Synchronous(동기식) 통신과 Asynchronous(비동기식) 통신이란?">
            <a:extLst>
              <a:ext uri="{FF2B5EF4-FFF2-40B4-BE49-F238E27FC236}">
                <a16:creationId xmlns:a16="http://schemas.microsoft.com/office/drawing/2014/main" id="{0EC68757-01E4-4140-B035-5CC09FE2E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1355" y="2376527"/>
            <a:ext cx="5583610" cy="343547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F602752-3855-4CC5-A5D5-41201A314697}"/>
              </a:ext>
            </a:extLst>
          </p:cNvPr>
          <p:cNvSpPr txBox="1"/>
          <p:nvPr/>
        </p:nvSpPr>
        <p:spPr>
          <a:xfrm>
            <a:off x="4448102" y="2448341"/>
            <a:ext cx="1836472" cy="200055"/>
          </a:xfrm>
          <a:prstGeom prst="rect">
            <a:avLst/>
          </a:prstGeom>
          <a:solidFill>
            <a:schemeClr val="bg1"/>
          </a:solidFill>
        </p:spPr>
        <p:txBody>
          <a:bodyPr wrap="square" lIns="0" tIns="0" rIns="0" bIns="0" rtlCol="0">
            <a:spAutoFit/>
          </a:bodyPr>
          <a:lstStyle/>
          <a:p>
            <a:pPr algn="ct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Đồng bộ</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9" name="TextBox 38">
            <a:extLst>
              <a:ext uri="{FF2B5EF4-FFF2-40B4-BE49-F238E27FC236}">
                <a16:creationId xmlns:a16="http://schemas.microsoft.com/office/drawing/2014/main" id="{9433D599-5F88-4A0B-B6E9-A9BE516E378C}"/>
              </a:ext>
            </a:extLst>
          </p:cNvPr>
          <p:cNvSpPr txBox="1"/>
          <p:nvPr/>
        </p:nvSpPr>
        <p:spPr>
          <a:xfrm>
            <a:off x="5101911" y="2847897"/>
            <a:ext cx="539354" cy="169277"/>
          </a:xfrm>
          <a:prstGeom prst="rect">
            <a:avLst/>
          </a:prstGeom>
          <a:solidFill>
            <a:schemeClr val="bg1"/>
          </a:solidFill>
        </p:spPr>
        <p:txBody>
          <a:bodyPr wrap="square" lIns="0" tIns="0" rIns="0" bIns="0" rtlCol="0">
            <a:spAutoFit/>
          </a:bodyPr>
          <a:lstStyle/>
          <a:p>
            <a:pPr algn="ct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cầu</a:t>
            </a:r>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0" name="TextBox 39">
            <a:extLst>
              <a:ext uri="{FF2B5EF4-FFF2-40B4-BE49-F238E27FC236}">
                <a16:creationId xmlns:a16="http://schemas.microsoft.com/office/drawing/2014/main" id="{BB492793-72BF-40BA-BE36-7E41D579E872}"/>
              </a:ext>
            </a:extLst>
          </p:cNvPr>
          <p:cNvSpPr txBox="1"/>
          <p:nvPr/>
        </p:nvSpPr>
        <p:spPr>
          <a:xfrm>
            <a:off x="7542752" y="2452590"/>
            <a:ext cx="1836472" cy="200055"/>
          </a:xfrm>
          <a:prstGeom prst="rect">
            <a:avLst/>
          </a:prstGeom>
          <a:solidFill>
            <a:schemeClr val="bg1"/>
          </a:solidFill>
        </p:spPr>
        <p:txBody>
          <a:bodyPr wrap="square" lIns="0" tIns="0" rIns="0" bIns="0" rtlCol="0">
            <a:spAutoFit/>
          </a:bodyPr>
          <a:lstStyle/>
          <a:p>
            <a:pPr algn="ct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Không đồng bộ</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1" name="TextBox 40">
            <a:extLst>
              <a:ext uri="{FF2B5EF4-FFF2-40B4-BE49-F238E27FC236}">
                <a16:creationId xmlns:a16="http://schemas.microsoft.com/office/drawing/2014/main" id="{369773AE-2386-4B01-B1F1-A3A500E1B1EE}"/>
              </a:ext>
            </a:extLst>
          </p:cNvPr>
          <p:cNvSpPr txBox="1"/>
          <p:nvPr/>
        </p:nvSpPr>
        <p:spPr>
          <a:xfrm>
            <a:off x="5015752" y="3199889"/>
            <a:ext cx="711672" cy="169277"/>
          </a:xfrm>
          <a:prstGeom prst="rect">
            <a:avLst/>
          </a:prstGeom>
          <a:solidFill>
            <a:schemeClr val="bg1"/>
          </a:solidFill>
        </p:spPr>
        <p:txBody>
          <a:bodyPr wrap="square" lIns="0" tIns="0" rIns="0" bIns="0" rtlCol="0">
            <a:spAutoFit/>
          </a:bodyPr>
          <a:lstStyle/>
          <a:p>
            <a:pPr algn="ct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hồi</a:t>
            </a:r>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2" name="TextBox 41">
            <a:extLst>
              <a:ext uri="{FF2B5EF4-FFF2-40B4-BE49-F238E27FC236}">
                <a16:creationId xmlns:a16="http://schemas.microsoft.com/office/drawing/2014/main" id="{559A6659-5565-453C-A057-D1B4E07BB17C}"/>
              </a:ext>
            </a:extLst>
          </p:cNvPr>
          <p:cNvSpPr txBox="1"/>
          <p:nvPr/>
        </p:nvSpPr>
        <p:spPr>
          <a:xfrm>
            <a:off x="5101910" y="3654655"/>
            <a:ext cx="625513" cy="184666"/>
          </a:xfrm>
          <a:prstGeom prst="rect">
            <a:avLst/>
          </a:prstGeom>
          <a:solidFill>
            <a:schemeClr val="bg1"/>
          </a:solidFill>
        </p:spPr>
        <p:txBody>
          <a:bodyPr wrap="square" lIns="0" tIns="0" rIns="0" bIns="0" rtlCol="0">
            <a:spAutoFit/>
          </a:bodyPr>
          <a:lstStyle/>
          <a:p>
            <a:pPr algn="ct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cầu</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3" name="TextBox 42">
            <a:extLst>
              <a:ext uri="{FF2B5EF4-FFF2-40B4-BE49-F238E27FC236}">
                <a16:creationId xmlns:a16="http://schemas.microsoft.com/office/drawing/2014/main" id="{6CD70468-577D-4E6A-B943-A852BCDF692D}"/>
              </a:ext>
            </a:extLst>
          </p:cNvPr>
          <p:cNvSpPr txBox="1"/>
          <p:nvPr/>
        </p:nvSpPr>
        <p:spPr>
          <a:xfrm>
            <a:off x="4952330" y="4035222"/>
            <a:ext cx="762317" cy="184666"/>
          </a:xfrm>
          <a:prstGeom prst="rect">
            <a:avLst/>
          </a:prstGeom>
          <a:solidFill>
            <a:schemeClr val="bg1"/>
          </a:solidFill>
        </p:spPr>
        <p:txBody>
          <a:bodyPr wrap="square" lIns="0" tIns="0" rIns="0" bIns="0" rtlCol="0">
            <a:spAutoFit/>
          </a:bodyPr>
          <a:lstStyle/>
          <a:p>
            <a:pPr algn="ct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hồi</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4" name="TextBox 43">
            <a:extLst>
              <a:ext uri="{FF2B5EF4-FFF2-40B4-BE49-F238E27FC236}">
                <a16:creationId xmlns:a16="http://schemas.microsoft.com/office/drawing/2014/main" id="{5BE529FC-404C-42FD-8C59-812DE6DBBE4A}"/>
              </a:ext>
            </a:extLst>
          </p:cNvPr>
          <p:cNvSpPr txBox="1"/>
          <p:nvPr/>
        </p:nvSpPr>
        <p:spPr>
          <a:xfrm>
            <a:off x="5101910" y="4542385"/>
            <a:ext cx="625513" cy="184666"/>
          </a:xfrm>
          <a:prstGeom prst="rect">
            <a:avLst/>
          </a:prstGeom>
          <a:solidFill>
            <a:schemeClr val="bg1"/>
          </a:solidFill>
        </p:spPr>
        <p:txBody>
          <a:bodyPr wrap="square" lIns="0" tIns="0" rIns="0" bIns="0" rtlCol="0">
            <a:spAutoFit/>
          </a:bodyPr>
          <a:lstStyle/>
          <a:p>
            <a:pPr algn="ct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cầu</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5" name="TextBox 44">
            <a:extLst>
              <a:ext uri="{FF2B5EF4-FFF2-40B4-BE49-F238E27FC236}">
                <a16:creationId xmlns:a16="http://schemas.microsoft.com/office/drawing/2014/main" id="{7CC1B285-EE3D-487D-B573-2156AFCCC776}"/>
              </a:ext>
            </a:extLst>
          </p:cNvPr>
          <p:cNvSpPr txBox="1"/>
          <p:nvPr/>
        </p:nvSpPr>
        <p:spPr>
          <a:xfrm>
            <a:off x="4924650" y="4875327"/>
            <a:ext cx="893876" cy="184666"/>
          </a:xfrm>
          <a:prstGeom prst="rect">
            <a:avLst/>
          </a:prstGeom>
          <a:solidFill>
            <a:schemeClr val="bg1"/>
          </a:solidFill>
        </p:spPr>
        <p:txBody>
          <a:bodyPr wrap="square" lIns="0" tIns="0" rIns="0" bIns="0" rtlCol="0">
            <a:spAutoFit/>
          </a:bodyPr>
          <a:lstStyle/>
          <a:p>
            <a:pPr algn="ct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hồi</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6" name="TextBox 45">
            <a:extLst>
              <a:ext uri="{FF2B5EF4-FFF2-40B4-BE49-F238E27FC236}">
                <a16:creationId xmlns:a16="http://schemas.microsoft.com/office/drawing/2014/main" id="{A4E9EA34-939E-47F2-B9DE-928C9C667D9D}"/>
              </a:ext>
            </a:extLst>
          </p:cNvPr>
          <p:cNvSpPr txBox="1"/>
          <p:nvPr/>
        </p:nvSpPr>
        <p:spPr>
          <a:xfrm>
            <a:off x="8154059" y="2847897"/>
            <a:ext cx="539354" cy="169277"/>
          </a:xfrm>
          <a:prstGeom prst="rect">
            <a:avLst/>
          </a:prstGeom>
          <a:solidFill>
            <a:schemeClr val="bg1"/>
          </a:solidFill>
        </p:spPr>
        <p:txBody>
          <a:bodyPr wrap="square" lIns="0" tIns="0" rIns="0" bIns="0" rtlCol="0">
            <a:spAutoFit/>
          </a:bodyPr>
          <a:lstStyle/>
          <a:p>
            <a:pPr algn="ct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cầu</a:t>
            </a:r>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7" name="TextBox 46">
            <a:extLst>
              <a:ext uri="{FF2B5EF4-FFF2-40B4-BE49-F238E27FC236}">
                <a16:creationId xmlns:a16="http://schemas.microsoft.com/office/drawing/2014/main" id="{164A178A-2080-4EFB-B8C8-AA8FBE469C31}"/>
              </a:ext>
            </a:extLst>
          </p:cNvPr>
          <p:cNvSpPr txBox="1"/>
          <p:nvPr/>
        </p:nvSpPr>
        <p:spPr>
          <a:xfrm>
            <a:off x="7978294" y="4826958"/>
            <a:ext cx="833734" cy="184666"/>
          </a:xfrm>
          <a:prstGeom prst="rect">
            <a:avLst/>
          </a:prstGeom>
          <a:solidFill>
            <a:schemeClr val="bg1"/>
          </a:solidFill>
        </p:spPr>
        <p:txBody>
          <a:bodyPr wrap="square" lIns="0" tIns="0" rIns="0" bIns="0" rtlCol="0">
            <a:spAutoFit/>
          </a:bodyPr>
          <a:lstStyle/>
          <a:p>
            <a:pPr algn="ct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hồi</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8" name="TextBox 47">
            <a:extLst>
              <a:ext uri="{FF2B5EF4-FFF2-40B4-BE49-F238E27FC236}">
                <a16:creationId xmlns:a16="http://schemas.microsoft.com/office/drawing/2014/main" id="{B72EAFD9-5BBA-4BB9-B9F4-CF014D013356}"/>
              </a:ext>
            </a:extLst>
          </p:cNvPr>
          <p:cNvSpPr txBox="1"/>
          <p:nvPr/>
        </p:nvSpPr>
        <p:spPr>
          <a:xfrm>
            <a:off x="8067900" y="3177003"/>
            <a:ext cx="711672" cy="169277"/>
          </a:xfrm>
          <a:prstGeom prst="rect">
            <a:avLst/>
          </a:prstGeom>
          <a:solidFill>
            <a:schemeClr val="bg1"/>
          </a:solidFill>
        </p:spPr>
        <p:txBody>
          <a:bodyPr wrap="square" lIns="0" tIns="0" rIns="0" bIns="0" rtlCol="0">
            <a:spAutoFit/>
          </a:bodyPr>
          <a:lstStyle/>
          <a:p>
            <a:pPr algn="ct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cầu</a:t>
            </a:r>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9" name="TextBox 48">
            <a:extLst>
              <a:ext uri="{FF2B5EF4-FFF2-40B4-BE49-F238E27FC236}">
                <a16:creationId xmlns:a16="http://schemas.microsoft.com/office/drawing/2014/main" id="{E4B548AD-E00E-4C20-8F7F-99895C54859C}"/>
              </a:ext>
            </a:extLst>
          </p:cNvPr>
          <p:cNvSpPr txBox="1"/>
          <p:nvPr/>
        </p:nvSpPr>
        <p:spPr>
          <a:xfrm>
            <a:off x="8154058" y="4004349"/>
            <a:ext cx="625513" cy="184666"/>
          </a:xfrm>
          <a:prstGeom prst="rect">
            <a:avLst/>
          </a:prstGeom>
          <a:solidFill>
            <a:schemeClr val="bg1"/>
          </a:solidFill>
        </p:spPr>
        <p:txBody>
          <a:bodyPr wrap="square" lIns="0" tIns="0" rIns="0" bIns="0" rtlCol="0">
            <a:spAutoFit/>
          </a:bodyPr>
          <a:lstStyle/>
          <a:p>
            <a:pPr algn="ct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cầu</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0" name="TextBox 49">
            <a:extLst>
              <a:ext uri="{FF2B5EF4-FFF2-40B4-BE49-F238E27FC236}">
                <a16:creationId xmlns:a16="http://schemas.microsoft.com/office/drawing/2014/main" id="{D7DB4587-EBF1-4E68-AFB1-048CD3A5CD23}"/>
              </a:ext>
            </a:extLst>
          </p:cNvPr>
          <p:cNvSpPr txBox="1"/>
          <p:nvPr/>
        </p:nvSpPr>
        <p:spPr>
          <a:xfrm>
            <a:off x="7978294" y="4496852"/>
            <a:ext cx="833734" cy="184666"/>
          </a:xfrm>
          <a:prstGeom prst="rect">
            <a:avLst/>
          </a:prstGeom>
          <a:solidFill>
            <a:schemeClr val="bg1"/>
          </a:solidFill>
        </p:spPr>
        <p:txBody>
          <a:bodyPr wrap="square" lIns="0" tIns="0" rIns="0" bIns="0" rtlCol="0">
            <a:spAutoFit/>
          </a:bodyPr>
          <a:lstStyle/>
          <a:p>
            <a:pPr algn="ct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hồi</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1" name="TextBox 50">
            <a:extLst>
              <a:ext uri="{FF2B5EF4-FFF2-40B4-BE49-F238E27FC236}">
                <a16:creationId xmlns:a16="http://schemas.microsoft.com/office/drawing/2014/main" id="{937AFF0A-B8A5-4E5A-9306-235DB0B86839}"/>
              </a:ext>
            </a:extLst>
          </p:cNvPr>
          <p:cNvSpPr txBox="1"/>
          <p:nvPr/>
        </p:nvSpPr>
        <p:spPr>
          <a:xfrm>
            <a:off x="7957748" y="3550007"/>
            <a:ext cx="802773" cy="184666"/>
          </a:xfrm>
          <a:prstGeom prst="rect">
            <a:avLst/>
          </a:prstGeom>
          <a:solidFill>
            <a:schemeClr val="bg1"/>
          </a:solidFill>
        </p:spPr>
        <p:txBody>
          <a:bodyPr wrap="square" lIns="0" tIns="0" rIns="0" bIns="0" rtlCol="0">
            <a:spAutoFit/>
          </a:bodyPr>
          <a:lstStyle/>
          <a:p>
            <a:pPr algn="ct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hồi</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2" name="TextBox 51">
            <a:extLst>
              <a:ext uri="{FF2B5EF4-FFF2-40B4-BE49-F238E27FC236}">
                <a16:creationId xmlns:a16="http://schemas.microsoft.com/office/drawing/2014/main" id="{BA01ECA1-6C97-49FA-BA8F-3C0F4AFEE646}"/>
              </a:ext>
            </a:extLst>
          </p:cNvPr>
          <p:cNvSpPr txBox="1"/>
          <p:nvPr/>
        </p:nvSpPr>
        <p:spPr>
          <a:xfrm>
            <a:off x="3889733" y="3207949"/>
            <a:ext cx="388547" cy="184666"/>
          </a:xfrm>
          <a:prstGeom prst="rect">
            <a:avLst/>
          </a:prstGeom>
          <a:solidFill>
            <a:schemeClr val="bg1"/>
          </a:solidFill>
        </p:spPr>
        <p:txBody>
          <a:bodyPr wrap="square" lIns="0" tIns="0" rIns="0" bIns="0" rtlCol="0">
            <a:spAutoFit/>
          </a:bodyPr>
          <a:lstStyle/>
          <a:p>
            <a:pPr algn="ct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Chặn</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3" name="TextBox 52">
            <a:extLst>
              <a:ext uri="{FF2B5EF4-FFF2-40B4-BE49-F238E27FC236}">
                <a16:creationId xmlns:a16="http://schemas.microsoft.com/office/drawing/2014/main" id="{0350ACD3-6E86-4C56-9E58-F475715E1944}"/>
              </a:ext>
            </a:extLst>
          </p:cNvPr>
          <p:cNvSpPr txBox="1"/>
          <p:nvPr/>
        </p:nvSpPr>
        <p:spPr>
          <a:xfrm>
            <a:off x="3889733" y="4059059"/>
            <a:ext cx="388547" cy="184666"/>
          </a:xfrm>
          <a:prstGeom prst="rect">
            <a:avLst/>
          </a:prstGeom>
          <a:solidFill>
            <a:schemeClr val="bg1"/>
          </a:solidFill>
        </p:spPr>
        <p:txBody>
          <a:bodyPr wrap="square" lIns="0" tIns="0" rIns="0" bIns="0" rtlCol="0">
            <a:spAutoFit/>
          </a:bodyPr>
          <a:lstStyle/>
          <a:p>
            <a:pPr algn="ct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Chặn</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4" name="TextBox 53">
            <a:extLst>
              <a:ext uri="{FF2B5EF4-FFF2-40B4-BE49-F238E27FC236}">
                <a16:creationId xmlns:a16="http://schemas.microsoft.com/office/drawing/2014/main" id="{EDD682AF-7A57-4C78-8D4C-0411672DD02C}"/>
              </a:ext>
            </a:extLst>
          </p:cNvPr>
          <p:cNvSpPr txBox="1"/>
          <p:nvPr/>
        </p:nvSpPr>
        <p:spPr>
          <a:xfrm>
            <a:off x="3889733" y="4889839"/>
            <a:ext cx="388547" cy="184666"/>
          </a:xfrm>
          <a:prstGeom prst="rect">
            <a:avLst/>
          </a:prstGeom>
          <a:solidFill>
            <a:schemeClr val="bg1"/>
          </a:solidFill>
        </p:spPr>
        <p:txBody>
          <a:bodyPr wrap="square" lIns="0" tIns="0" rIns="0" bIns="0" rtlCol="0">
            <a:spAutoFit/>
          </a:bodyPr>
          <a:lstStyle/>
          <a:p>
            <a:pPr algn="ct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Chặn</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5" name="TextBox 54">
            <a:extLst>
              <a:ext uri="{FF2B5EF4-FFF2-40B4-BE49-F238E27FC236}">
                <a16:creationId xmlns:a16="http://schemas.microsoft.com/office/drawing/2014/main" id="{FB0FB5F2-2148-4499-96D2-B75918626351}"/>
              </a:ext>
            </a:extLst>
          </p:cNvPr>
          <p:cNvSpPr txBox="1"/>
          <p:nvPr/>
        </p:nvSpPr>
        <p:spPr>
          <a:xfrm>
            <a:off x="6464898" y="4094262"/>
            <a:ext cx="827610" cy="184666"/>
          </a:xfrm>
          <a:prstGeom prst="rect">
            <a:avLst/>
          </a:prstGeom>
          <a:solidFill>
            <a:schemeClr val="bg1"/>
          </a:solidFill>
        </p:spPr>
        <p:txBody>
          <a:bodyPr wrap="square" lIns="0" tIns="0" rIns="0" bIns="0" rtlCol="0">
            <a:spAutoFit/>
          </a:bodyPr>
          <a:lstStyle/>
          <a:p>
            <a:pPr algn="ct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Không chặn</a:t>
            </a:r>
            <a:endPar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6" name="TextBox 55">
            <a:extLst>
              <a:ext uri="{FF2B5EF4-FFF2-40B4-BE49-F238E27FC236}">
                <a16:creationId xmlns:a16="http://schemas.microsoft.com/office/drawing/2014/main" id="{74033BB5-1507-4F6F-86FD-CCE4B784A54E}"/>
              </a:ext>
            </a:extLst>
          </p:cNvPr>
          <p:cNvSpPr txBox="1"/>
          <p:nvPr/>
        </p:nvSpPr>
        <p:spPr>
          <a:xfrm>
            <a:off x="4976506" y="5667332"/>
            <a:ext cx="1458308" cy="215444"/>
          </a:xfrm>
          <a:prstGeom prst="rect">
            <a:avLst/>
          </a:prstGeom>
          <a:solidFill>
            <a:schemeClr val="bg1"/>
          </a:solidFill>
        </p:spPr>
        <p:txBody>
          <a:bodyPr wrap="square" lIns="0" tIns="0" rIns="0" bIns="0" rtlCol="0">
            <a:spAutoFit/>
          </a:bodyPr>
          <a:lstStyle/>
          <a:p>
            <a:pPr algn="ctr"/>
            <a:r>
              <a:rPr lang="vi-VN" altLang="ko-KR" sz="700" dirty="0">
                <a:solidFill>
                  <a:srgbClr val="FF0000"/>
                </a:solidFill>
                <a:latin typeface="SamsungOne-400" panose="020B0503030303020204" pitchFamily="34" charset="0"/>
                <a:ea typeface="SamsungOne-400" panose="020B0503030303020204" pitchFamily="34" charset="0"/>
              </a:rPr>
              <a:t>※ Thứ tự của Yêu cầu và Phản hồi được đảm bảo.</a:t>
            </a:r>
            <a:endParaRPr lang="ko-KR" altLang="en-US" sz="700" dirty="0">
              <a:solidFill>
                <a:srgbClr val="FF0000"/>
              </a:solidFill>
              <a:latin typeface="SamsungOne-400" panose="020B0503030303020204" pitchFamily="34" charset="0"/>
              <a:ea typeface="SamsungOne-400" panose="020B0503030303020204" pitchFamily="34" charset="0"/>
            </a:endParaRPr>
          </a:p>
        </p:txBody>
      </p:sp>
      <p:sp>
        <p:nvSpPr>
          <p:cNvPr id="57" name="TextBox 56">
            <a:extLst>
              <a:ext uri="{FF2B5EF4-FFF2-40B4-BE49-F238E27FC236}">
                <a16:creationId xmlns:a16="http://schemas.microsoft.com/office/drawing/2014/main" id="{22FDB74D-A688-43E3-A65C-0B26BEDEC084}"/>
              </a:ext>
            </a:extLst>
          </p:cNvPr>
          <p:cNvSpPr txBox="1"/>
          <p:nvPr/>
        </p:nvSpPr>
        <p:spPr>
          <a:xfrm>
            <a:off x="7816226" y="5613471"/>
            <a:ext cx="1655040" cy="215444"/>
          </a:xfrm>
          <a:prstGeom prst="rect">
            <a:avLst/>
          </a:prstGeom>
          <a:solidFill>
            <a:schemeClr val="bg1"/>
          </a:solidFill>
        </p:spPr>
        <p:txBody>
          <a:bodyPr wrap="square" lIns="0" tIns="0" rIns="0" bIns="0" rtlCol="0">
            <a:spAutoFit/>
          </a:bodyPr>
          <a:lstStyle/>
          <a:p>
            <a:pPr algn="ctr"/>
            <a:r>
              <a:rPr lang="vi-VN" altLang="ko-KR" sz="700" dirty="0">
                <a:solidFill>
                  <a:srgbClr val="FF0000"/>
                </a:solidFill>
                <a:latin typeface="SamsungOne-400" panose="020B0503030303020204" pitchFamily="34" charset="0"/>
                <a:ea typeface="SamsungOne-400" panose="020B0503030303020204" pitchFamily="34" charset="0"/>
              </a:rPr>
              <a:t>※ Thứ tự của Yêu cầu và Phản hồi được đảm bảo.</a:t>
            </a:r>
            <a:endParaRPr lang="ko-KR" altLang="en-US" sz="700" dirty="0">
              <a:solidFill>
                <a:srgbClr val="FF0000"/>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344084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SPI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5" name="직사각형 14">
            <a:extLst>
              <a:ext uri="{FF2B5EF4-FFF2-40B4-BE49-F238E27FC236}">
                <a16:creationId xmlns:a16="http://schemas.microsoft.com/office/drawing/2014/main" id="{90591152-F67B-499B-A99D-AA474B4DC706}"/>
              </a:ext>
            </a:extLst>
          </p:cNvPr>
          <p:cNvSpPr/>
          <p:nvPr/>
        </p:nvSpPr>
        <p:spPr>
          <a:xfrm>
            <a:off x="712183" y="1759881"/>
            <a:ext cx="8487380"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SPI là một giao thức Truyền thông nối tiếp đồng bộ với một đồng hồ cho phép một Thiết bị Chính SPI và nhiều Thiết bị Phụ SPI giao tiếp với nhau. Tín hiệu đồng hồ do chính tạo ra và được kết nối với tất cả các phụ.</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hình bên dưới có 3 Slave Device. Chúng không giao tiếp với Thiết bị Chính cùng một lúc. Trong khi SPI Master (Raspberry Pi) cung cấp đồng hồ, Thiết bị chính chọn Thiết bị phụ muốn Truyền thông SPI bằng tín hiệu Chọn chip.</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97C4B815-F044-445D-85FC-3FC071CCAAF5}"/>
              </a:ext>
            </a:extLst>
          </p:cNvPr>
          <p:cNvGrpSpPr/>
          <p:nvPr/>
        </p:nvGrpSpPr>
        <p:grpSpPr>
          <a:xfrm>
            <a:off x="1916414" y="3135197"/>
            <a:ext cx="6069996" cy="3090596"/>
            <a:chOff x="1916414" y="3135197"/>
            <a:chExt cx="6069996" cy="3090596"/>
          </a:xfrm>
        </p:grpSpPr>
        <p:grpSp>
          <p:nvGrpSpPr>
            <p:cNvPr id="11" name="그룹 10">
              <a:extLst>
                <a:ext uri="{FF2B5EF4-FFF2-40B4-BE49-F238E27FC236}">
                  <a16:creationId xmlns:a16="http://schemas.microsoft.com/office/drawing/2014/main" id="{754E2C15-A613-46B4-B503-BFA5D68577EE}"/>
                </a:ext>
              </a:extLst>
            </p:cNvPr>
            <p:cNvGrpSpPr/>
            <p:nvPr/>
          </p:nvGrpSpPr>
          <p:grpSpPr>
            <a:xfrm>
              <a:off x="1916414" y="3135197"/>
              <a:ext cx="6069996" cy="3090596"/>
              <a:chOff x="5565600" y="3116683"/>
              <a:chExt cx="3643977" cy="1855367"/>
            </a:xfrm>
          </p:grpSpPr>
          <p:pic>
            <p:nvPicPr>
              <p:cNvPr id="14" name="Picture 2" descr="SPI통신이란? (SPI란?, 라즈베리파이 SPI, 아두이노 SPI) : 네이버 블로그">
                <a:extLst>
                  <a:ext uri="{FF2B5EF4-FFF2-40B4-BE49-F238E27FC236}">
                    <a16:creationId xmlns:a16="http://schemas.microsoft.com/office/drawing/2014/main" id="{2499C767-D35A-42A5-8C54-99C440F45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277" y="3116683"/>
                <a:ext cx="3573300" cy="18553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6F5B4F4-8C2C-4821-973A-84C48CBC34EE}"/>
                  </a:ext>
                </a:extLst>
              </p:cNvPr>
              <p:cNvSpPr txBox="1"/>
              <p:nvPr/>
            </p:nvSpPr>
            <p:spPr>
              <a:xfrm>
                <a:off x="5565600" y="3649205"/>
                <a:ext cx="882083" cy="29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900"/>
                  <a:t>Raspberry Pi</a:t>
                </a:r>
                <a:endParaRPr lang="fi-FI" altLang="ko-KR" sz="900" dirty="0"/>
              </a:p>
            </p:txBody>
          </p:sp>
        </p:grpSp>
        <p:sp>
          <p:nvSpPr>
            <p:cNvPr id="2" name="TextBox 1">
              <a:extLst>
                <a:ext uri="{FF2B5EF4-FFF2-40B4-BE49-F238E27FC236}">
                  <a16:creationId xmlns:a16="http://schemas.microsoft.com/office/drawing/2014/main" id="{D57AECBA-8EC0-4925-8E1F-2ECED5D44606}"/>
                </a:ext>
              </a:extLst>
            </p:cNvPr>
            <p:cNvSpPr txBox="1"/>
            <p:nvPr/>
          </p:nvSpPr>
          <p:spPr>
            <a:xfrm rot="16200000">
              <a:off x="4256950" y="3662057"/>
              <a:ext cx="574196" cy="892552"/>
            </a:xfrm>
            <a:prstGeom prst="rect">
              <a:avLst/>
            </a:prstGeom>
            <a:solidFill>
              <a:srgbClr val="E5E5E5"/>
            </a:solidFill>
          </p:spPr>
          <p:txBody>
            <a:bodyPr wrap="none" rtlCol="0">
              <a:spAutoFit/>
            </a:bodyPr>
            <a:lstStyle/>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SCK</a:t>
              </a:r>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MOSI</a:t>
              </a:r>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MISO</a:t>
              </a:r>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SS</a:t>
              </a:r>
              <a:endParaRPr lang="ko-KR" altLang="en-US" sz="1300" b="1" dirty="0">
                <a:solidFill>
                  <a:schemeClr val="tx1">
                    <a:lumMod val="85000"/>
                    <a:lumOff val="15000"/>
                  </a:schemeClr>
                </a:solidFill>
                <a:latin typeface="SamsungOne-400" panose="020B0503030303020204" pitchFamily="34" charset="0"/>
              </a:endParaRPr>
            </a:p>
          </p:txBody>
        </p:sp>
        <p:sp>
          <p:nvSpPr>
            <p:cNvPr id="17" name="TextBox 16">
              <a:extLst>
                <a:ext uri="{FF2B5EF4-FFF2-40B4-BE49-F238E27FC236}">
                  <a16:creationId xmlns:a16="http://schemas.microsoft.com/office/drawing/2014/main" id="{523EBEB6-14F2-4520-A46F-77D45148F60E}"/>
                </a:ext>
              </a:extLst>
            </p:cNvPr>
            <p:cNvSpPr txBox="1"/>
            <p:nvPr/>
          </p:nvSpPr>
          <p:spPr>
            <a:xfrm rot="16200000">
              <a:off x="5685867" y="3662057"/>
              <a:ext cx="574196" cy="892552"/>
            </a:xfrm>
            <a:prstGeom prst="rect">
              <a:avLst/>
            </a:prstGeom>
            <a:solidFill>
              <a:srgbClr val="E5E5E5"/>
            </a:solidFill>
          </p:spPr>
          <p:txBody>
            <a:bodyPr wrap="none" rtlCol="0">
              <a:spAutoFit/>
            </a:bodyPr>
            <a:lstStyle/>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SCK</a:t>
              </a:r>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MOSI</a:t>
              </a:r>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MISO</a:t>
              </a:r>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SS</a:t>
              </a:r>
              <a:endParaRPr lang="ko-KR" altLang="en-US" sz="1300" b="1" dirty="0">
                <a:solidFill>
                  <a:schemeClr val="tx1">
                    <a:lumMod val="85000"/>
                    <a:lumOff val="15000"/>
                  </a:schemeClr>
                </a:solidFill>
                <a:latin typeface="SamsungOne-400" panose="020B0503030303020204" pitchFamily="34" charset="0"/>
              </a:endParaRPr>
            </a:p>
          </p:txBody>
        </p:sp>
        <p:sp>
          <p:nvSpPr>
            <p:cNvPr id="18" name="TextBox 17">
              <a:extLst>
                <a:ext uri="{FF2B5EF4-FFF2-40B4-BE49-F238E27FC236}">
                  <a16:creationId xmlns:a16="http://schemas.microsoft.com/office/drawing/2014/main" id="{62BE9CE3-80AD-452A-BA06-E887B40333C5}"/>
                </a:ext>
              </a:extLst>
            </p:cNvPr>
            <p:cNvSpPr txBox="1"/>
            <p:nvPr/>
          </p:nvSpPr>
          <p:spPr>
            <a:xfrm rot="16200000">
              <a:off x="7096394" y="3662057"/>
              <a:ext cx="574196" cy="892552"/>
            </a:xfrm>
            <a:prstGeom prst="rect">
              <a:avLst/>
            </a:prstGeom>
            <a:solidFill>
              <a:srgbClr val="E5E5E5"/>
            </a:solidFill>
          </p:spPr>
          <p:txBody>
            <a:bodyPr wrap="none" rtlCol="0">
              <a:spAutoFit/>
            </a:bodyPr>
            <a:lstStyle/>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SCK</a:t>
              </a:r>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MOSI</a:t>
              </a:r>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MISO</a:t>
              </a:r>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SS</a:t>
              </a:r>
              <a:endParaRPr lang="ko-KR" altLang="en-US" sz="1300" b="1" dirty="0">
                <a:solidFill>
                  <a:schemeClr val="tx1">
                    <a:lumMod val="85000"/>
                    <a:lumOff val="15000"/>
                  </a:schemeClr>
                </a:solidFill>
                <a:latin typeface="SamsungOne-400" panose="020B0503030303020204" pitchFamily="34" charset="0"/>
              </a:endParaRPr>
            </a:p>
          </p:txBody>
        </p:sp>
        <p:sp>
          <p:nvSpPr>
            <p:cNvPr id="21" name="TextBox 20">
              <a:extLst>
                <a:ext uri="{FF2B5EF4-FFF2-40B4-BE49-F238E27FC236}">
                  <a16:creationId xmlns:a16="http://schemas.microsoft.com/office/drawing/2014/main" id="{0BF668DF-F2C3-4C45-AEBC-DFD1A344AE1B}"/>
                </a:ext>
              </a:extLst>
            </p:cNvPr>
            <p:cNvSpPr txBox="1"/>
            <p:nvPr/>
          </p:nvSpPr>
          <p:spPr>
            <a:xfrm>
              <a:off x="3977226" y="3135197"/>
              <a:ext cx="1133644" cy="292388"/>
            </a:xfrm>
            <a:prstGeom prst="rect">
              <a:avLst/>
            </a:prstGeom>
            <a:solidFill>
              <a:schemeClr val="bg1"/>
            </a:solidFill>
          </p:spPr>
          <p:txBody>
            <a:bodyPr wrap="none" rtlCol="0">
              <a:spAutoFit/>
            </a:bodyPr>
            <a:lstStyle/>
            <a:p>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Nghe lệnh</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1</a:t>
              </a:r>
              <a:endParaRPr lang="ko-KR" altLang="en-US" sz="1300" b="1" dirty="0">
                <a:solidFill>
                  <a:schemeClr val="tx1">
                    <a:lumMod val="85000"/>
                    <a:lumOff val="15000"/>
                  </a:schemeClr>
                </a:solidFill>
                <a:latin typeface="SamsungOne-400" panose="020B0503030303020204" pitchFamily="34" charset="0"/>
              </a:endParaRPr>
            </a:p>
          </p:txBody>
        </p:sp>
        <p:sp>
          <p:nvSpPr>
            <p:cNvPr id="22" name="TextBox 21">
              <a:extLst>
                <a:ext uri="{FF2B5EF4-FFF2-40B4-BE49-F238E27FC236}">
                  <a16:creationId xmlns:a16="http://schemas.microsoft.com/office/drawing/2014/main" id="{F1E55CF9-DE56-4E35-BFAD-08BCA77F5050}"/>
                </a:ext>
              </a:extLst>
            </p:cNvPr>
            <p:cNvSpPr txBox="1"/>
            <p:nvPr/>
          </p:nvSpPr>
          <p:spPr>
            <a:xfrm>
              <a:off x="5406143" y="3135197"/>
              <a:ext cx="1133644" cy="292388"/>
            </a:xfrm>
            <a:prstGeom prst="rect">
              <a:avLst/>
            </a:prstGeom>
            <a:solidFill>
              <a:schemeClr val="bg1"/>
            </a:solidFill>
          </p:spPr>
          <p:txBody>
            <a:bodyPr wrap="none" rtlCol="0">
              <a:spAutoFit/>
            </a:bodyPr>
            <a:lstStyle/>
            <a:p>
              <a:r>
                <a:rPr lang="vi-VN" altLang="ko-KR" sz="1300" b="1">
                  <a:solidFill>
                    <a:schemeClr val="tx1">
                      <a:lumMod val="85000"/>
                      <a:lumOff val="15000"/>
                    </a:schemeClr>
                  </a:solidFill>
                  <a:latin typeface="SamsungOne-400" panose="020B0503030303020204" pitchFamily="34" charset="0"/>
                  <a:ea typeface="SamsungOne-400" panose="020B0503030303020204" pitchFamily="34" charset="0"/>
                </a:rPr>
                <a:t>Nghe lệnh</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2</a:t>
              </a:r>
              <a:endParaRPr lang="ko-KR" altLang="en-US" sz="1300" b="1" dirty="0">
                <a:solidFill>
                  <a:schemeClr val="tx1">
                    <a:lumMod val="85000"/>
                    <a:lumOff val="15000"/>
                  </a:schemeClr>
                </a:solidFill>
                <a:latin typeface="SamsungOne-400" panose="020B0503030303020204" pitchFamily="34" charset="0"/>
              </a:endParaRPr>
            </a:p>
          </p:txBody>
        </p:sp>
        <p:sp>
          <p:nvSpPr>
            <p:cNvPr id="23" name="TextBox 22">
              <a:extLst>
                <a:ext uri="{FF2B5EF4-FFF2-40B4-BE49-F238E27FC236}">
                  <a16:creationId xmlns:a16="http://schemas.microsoft.com/office/drawing/2014/main" id="{313E39A9-A5EF-4422-83A2-106655723839}"/>
                </a:ext>
              </a:extLst>
            </p:cNvPr>
            <p:cNvSpPr txBox="1"/>
            <p:nvPr/>
          </p:nvSpPr>
          <p:spPr>
            <a:xfrm>
              <a:off x="6843148" y="3135197"/>
              <a:ext cx="1143262" cy="292388"/>
            </a:xfrm>
            <a:prstGeom prst="rect">
              <a:avLst/>
            </a:prstGeom>
            <a:solidFill>
              <a:schemeClr val="bg1"/>
            </a:solidFill>
          </p:spPr>
          <p:txBody>
            <a:bodyPr wrap="none" rtlCol="0">
              <a:spAutoFit/>
            </a:bodyPr>
            <a:lstStyle/>
            <a:p>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Nghe lệnh</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n</a:t>
              </a:r>
              <a:endParaRPr lang="ko-KR" altLang="en-US" sz="1300" b="1" dirty="0">
                <a:solidFill>
                  <a:schemeClr val="tx1">
                    <a:lumMod val="85000"/>
                    <a:lumOff val="15000"/>
                  </a:schemeClr>
                </a:solidFill>
                <a:latin typeface="SamsungOne-400" panose="020B0503030303020204" pitchFamily="34" charset="0"/>
              </a:endParaRPr>
            </a:p>
          </p:txBody>
        </p:sp>
        <p:sp>
          <p:nvSpPr>
            <p:cNvPr id="24" name="TextBox 23">
              <a:extLst>
                <a:ext uri="{FF2B5EF4-FFF2-40B4-BE49-F238E27FC236}">
                  <a16:creationId xmlns:a16="http://schemas.microsoft.com/office/drawing/2014/main" id="{306205E1-B558-422E-8B5A-E7039AA78339}"/>
                </a:ext>
              </a:extLst>
            </p:cNvPr>
            <p:cNvSpPr txBox="1"/>
            <p:nvPr/>
          </p:nvSpPr>
          <p:spPr>
            <a:xfrm>
              <a:off x="2168420" y="4173400"/>
              <a:ext cx="965328" cy="453970"/>
            </a:xfrm>
            <a:prstGeom prst="rect">
              <a:avLst/>
            </a:prstGeom>
            <a:solidFill>
              <a:schemeClr val="bg1"/>
            </a:solidFill>
          </p:spPr>
          <p:txBody>
            <a:bodyPr wrap="none" rtlCol="0">
              <a:spAutoFit/>
            </a:bodyPr>
            <a:lstStyle/>
            <a:p>
              <a:pPr algn="ctr"/>
              <a:r>
                <a:rPr lang="en-US" altLang="ko-KR" sz="1050" dirty="0">
                  <a:solidFill>
                    <a:schemeClr val="tx1">
                      <a:lumMod val="85000"/>
                      <a:lumOff val="15000"/>
                    </a:schemeClr>
                  </a:solidFill>
                  <a:latin typeface="SamsungOne-400" panose="020B0503030303020204" pitchFamily="34" charset="0"/>
                  <a:ea typeface="SamsungOne-400" panose="020B0503030303020204" pitchFamily="34" charset="0"/>
                </a:rPr>
                <a:t>Raspberry Pi</a:t>
              </a:r>
            </a:p>
            <a:p>
              <a:pPr algn="ctr"/>
              <a:r>
                <a:rPr lang="vi-VN" altLang="ko-KR" sz="1300" b="1" dirty="0">
                  <a:solidFill>
                    <a:schemeClr val="tx1">
                      <a:lumMod val="85000"/>
                      <a:lumOff val="15000"/>
                    </a:schemeClr>
                  </a:solidFill>
                  <a:latin typeface="SamsungOne-400" panose="020B0503030303020204" pitchFamily="34" charset="0"/>
                </a:rPr>
                <a:t>Ra lệnh</a:t>
              </a:r>
              <a:endParaRPr lang="ko-KR" altLang="en-US" sz="1300" b="1" dirty="0">
                <a:solidFill>
                  <a:schemeClr val="tx1">
                    <a:lumMod val="85000"/>
                    <a:lumOff val="15000"/>
                  </a:schemeClr>
                </a:solidFill>
                <a:latin typeface="SamsungOne-400" panose="020B0503030303020204" pitchFamily="34" charset="0"/>
              </a:endParaRPr>
            </a:p>
          </p:txBody>
        </p:sp>
        <p:sp>
          <p:nvSpPr>
            <p:cNvPr id="25" name="TextBox 24">
              <a:extLst>
                <a:ext uri="{FF2B5EF4-FFF2-40B4-BE49-F238E27FC236}">
                  <a16:creationId xmlns:a16="http://schemas.microsoft.com/office/drawing/2014/main" id="{99128372-833E-4C97-B4BF-863DCEA6F7D0}"/>
                </a:ext>
              </a:extLst>
            </p:cNvPr>
            <p:cNvSpPr txBox="1"/>
            <p:nvPr/>
          </p:nvSpPr>
          <p:spPr>
            <a:xfrm>
              <a:off x="2211662" y="4733228"/>
              <a:ext cx="868582" cy="1345149"/>
            </a:xfrm>
            <a:prstGeom prst="rect">
              <a:avLst/>
            </a:prstGeom>
            <a:solidFill>
              <a:srgbClr val="E5E5E5"/>
            </a:solidFill>
          </p:spPr>
          <p:txBody>
            <a:bodyPr wrap="square" rtlCol="0">
              <a:spAutoFit/>
            </a:bodyPr>
            <a:lstStyle>
              <a:defPPr>
                <a:defRPr lang="en-US"/>
              </a:defPPr>
              <a:lvl1pPr>
                <a:defRPr sz="1300" b="1">
                  <a:solidFill>
                    <a:schemeClr val="tx1">
                      <a:lumMod val="85000"/>
                      <a:lumOff val="15000"/>
                    </a:schemeClr>
                  </a:solidFill>
                  <a:latin typeface="SamsungOne-400" panose="020B0503030303020204" pitchFamily="34" charset="0"/>
                  <a:ea typeface="SamsungOne-400" panose="020B0503030303020204" pitchFamily="34" charset="0"/>
                </a:defRPr>
              </a:lvl1pPr>
            </a:lstStyle>
            <a:p>
              <a:pPr algn="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SCK</a:t>
              </a:r>
            </a:p>
            <a:p>
              <a:pPr algn="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MOSI</a:t>
              </a:r>
            </a:p>
            <a:p>
              <a:pPr algn="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MISO</a:t>
              </a:r>
            </a:p>
            <a:p>
              <a:pPr algn="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SS1</a:t>
              </a:r>
            </a:p>
            <a:p>
              <a:pPr algn="r"/>
              <a:r>
                <a:rPr lang="en-US" altLang="ko-KR" dirty="0"/>
                <a:t>SS2</a:t>
              </a:r>
            </a:p>
            <a:p>
              <a:pPr algn="r"/>
              <a:r>
                <a:rPr lang="en-US" altLang="ko-KR" sz="1300" b="1" dirty="0" err="1">
                  <a:solidFill>
                    <a:schemeClr val="tx1">
                      <a:lumMod val="85000"/>
                      <a:lumOff val="15000"/>
                    </a:schemeClr>
                  </a:solidFill>
                  <a:latin typeface="SamsungOne-400" panose="020B0503030303020204" pitchFamily="34" charset="0"/>
                </a:rPr>
                <a:t>SS</a:t>
              </a:r>
              <a:r>
                <a:rPr lang="en-US" altLang="ko-KR" sz="1300" b="1" i="1" dirty="0" err="1">
                  <a:solidFill>
                    <a:schemeClr val="tx1">
                      <a:lumMod val="85000"/>
                      <a:lumOff val="15000"/>
                    </a:schemeClr>
                  </a:solidFill>
                  <a:latin typeface="SamsungOne-400" panose="020B0503030303020204" pitchFamily="34" charset="0"/>
                </a:rPr>
                <a:t>n</a:t>
              </a:r>
              <a:endParaRPr lang="ko-KR" altLang="en-US" sz="1300" b="1" i="1" dirty="0">
                <a:solidFill>
                  <a:schemeClr val="tx1">
                    <a:lumMod val="85000"/>
                    <a:lumOff val="15000"/>
                  </a:schemeClr>
                </a:solidFill>
                <a:latin typeface="SamsungOne-400" panose="020B0503030303020204" pitchFamily="34" charset="0"/>
              </a:endParaRPr>
            </a:p>
          </p:txBody>
        </p:sp>
      </p:grpSp>
      <p:sp>
        <p:nvSpPr>
          <p:cNvPr id="20" name="직사각형 19">
            <a:extLst>
              <a:ext uri="{FF2B5EF4-FFF2-40B4-BE49-F238E27FC236}">
                <a16:creationId xmlns:a16="http://schemas.microsoft.com/office/drawing/2014/main" id="{C3A20DCD-8113-4ED2-BBF5-9742B4AEDB17}"/>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Giao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SPI</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26827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SPI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graphicFrame>
        <p:nvGraphicFramePr>
          <p:cNvPr id="20" name="표 19">
            <a:extLst>
              <a:ext uri="{FF2B5EF4-FFF2-40B4-BE49-F238E27FC236}">
                <a16:creationId xmlns:a16="http://schemas.microsoft.com/office/drawing/2014/main" id="{57120886-1777-49D4-8CCE-A4B88973B867}"/>
              </a:ext>
            </a:extLst>
          </p:cNvPr>
          <p:cNvGraphicFramePr>
            <a:graphicFrameLocks noGrp="1"/>
          </p:cNvGraphicFramePr>
          <p:nvPr>
            <p:extLst>
              <p:ext uri="{D42A27DB-BD31-4B8C-83A1-F6EECF244321}">
                <p14:modId xmlns:p14="http://schemas.microsoft.com/office/powerpoint/2010/main" val="3011690121"/>
              </p:ext>
            </p:extLst>
          </p:nvPr>
        </p:nvGraphicFramePr>
        <p:xfrm>
          <a:off x="703263" y="1952624"/>
          <a:ext cx="8496300" cy="2209403"/>
        </p:xfrm>
        <a:graphic>
          <a:graphicData uri="http://schemas.openxmlformats.org/drawingml/2006/table">
            <a:tbl>
              <a:tblPr firstRow="1" bandRow="1">
                <a:tableStyleId>{5C22544A-7EE6-4342-B048-85BDC9FD1C3A}</a:tableStyleId>
              </a:tblPr>
              <a:tblGrid>
                <a:gridCol w="2448499">
                  <a:extLst>
                    <a:ext uri="{9D8B030D-6E8A-4147-A177-3AD203B41FA5}">
                      <a16:colId xmlns:a16="http://schemas.microsoft.com/office/drawing/2014/main" val="20000"/>
                    </a:ext>
                  </a:extLst>
                </a:gridCol>
                <a:gridCol w="6047801">
                  <a:extLst>
                    <a:ext uri="{9D8B030D-6E8A-4147-A177-3AD203B41FA5}">
                      <a16:colId xmlns:a16="http://schemas.microsoft.com/office/drawing/2014/main" val="20002"/>
                    </a:ext>
                  </a:extLst>
                </a:gridCol>
              </a:tblGrid>
              <a:tr h="350163">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SCK (</a:t>
                      </a:r>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đồng hồ</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fontAlgn="ctr"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Đồng hồ cho giao tiếp đồng bộ – được cung cấp từ Master</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50163">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MOSI (Master Out Slave In)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fontAlgn="ctr" latinLnBrk="1" hangingPunct="1"/>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Tín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hiệu</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truyền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dữ</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liệu</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từ</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Master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đến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Slave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2444970"/>
                  </a:ext>
                </a:extLst>
              </a:tr>
              <a:tr h="350163">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MISO (Master In Slave Out)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fontAlgn="ctr" latinLnBrk="1" hangingPunct="1"/>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Là</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tín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hiệu</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truyền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dữ</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liệu</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từ</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Slave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đến</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Master.</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7093003"/>
                  </a:ext>
                </a:extLst>
              </a:tr>
              <a:tr h="839311">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CS (Chip Select)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fontAlgn="ctr"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Tín hiệu chọn nô lệ để giao tiếp với chủ khi nhiều nô lệ được sử dụng.</a:t>
                      </a:r>
                    </a:p>
                    <a:p>
                      <a:pPr marL="0" algn="l" defTabSz="914400" rtl="0" eaLnBrk="1" fontAlgn="ctr" latinLnBrk="1" hangingPunct="1"/>
                      <a:endPar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p>
                      <a:pPr marL="0" algn="l" defTabSz="914400" rtl="0" eaLnBrk="1" fontAlgn="ctr"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Nó yêu cầu một tín hiệu CS cho mỗi thiết bị được kết nối. Nó gửi tín hiệu CAO đến thiết bị muốn liên lạc và duy trì tín hiệu THẤP cho các thiết bị còn lại trong quá trình liên lạc.</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8" name="직사각형 7">
            <a:extLst>
              <a:ext uri="{FF2B5EF4-FFF2-40B4-BE49-F238E27FC236}">
                <a16:creationId xmlns:a16="http://schemas.microsoft.com/office/drawing/2014/main" id="{15C849AA-E9AF-4629-9318-A2082EED65F3}"/>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hồ</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dùng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SPI</a:t>
            </a:r>
          </a:p>
        </p:txBody>
      </p:sp>
    </p:spTree>
    <p:extLst>
      <p:ext uri="{BB962C8B-B14F-4D97-AF65-F5344CB8AC3E}">
        <p14:creationId xmlns:p14="http://schemas.microsoft.com/office/powerpoint/2010/main" val="20836319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SPI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Xuất ADC và giá trị điện áp được chuyển đổi bằng SPI</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6CC51479-6714-4A49-92EC-4E3E8F282DEB}"/>
              </a:ext>
            </a:extLst>
          </p:cNvPr>
          <p:cNvSpPr/>
          <p:nvPr/>
        </p:nvSpPr>
        <p:spPr>
          <a:xfrm>
            <a:off x="712182" y="2174873"/>
            <a:ext cx="8478460"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tổng cộng 2 thiết bị, 0 và 1 được kết nối với BUS 0 trong Raspberry 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khi đọc kênh SPI 2 được kết nối với biến trở để nhận giá trị ADC, tính toán giá trị tương tự dưới dạng điện áp và xuất giá trị ADC và giá trị điện áp được chuyển đổi sang bàn điều khiển.</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SPI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Raspberry Pi - Giao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diện</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SPI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Bật</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8">
            <a:extLst>
              <a:ext uri="{FF2B5EF4-FFF2-40B4-BE49-F238E27FC236}">
                <a16:creationId xmlns:a16="http://schemas.microsoft.com/office/drawing/2014/main" id="{5CA4D80B-D605-49FF-98E6-F4545C01446D}"/>
              </a:ext>
            </a:extLst>
          </p:cNvPr>
          <p:cNvSpPr/>
          <p:nvPr/>
        </p:nvSpPr>
        <p:spPr>
          <a:xfrm>
            <a:off x="571467" y="1825758"/>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Sử dụng Raspberry Pi để đọc ADC (bộ chuyển đổi tương tự sang kỹ thuật số) và giá trị điện áp được chuyển đổi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4" name="그룹 33">
            <a:extLst>
              <a:ext uri="{FF2B5EF4-FFF2-40B4-BE49-F238E27FC236}">
                <a16:creationId xmlns:a16="http://schemas.microsoft.com/office/drawing/2014/main" id="{ABC95538-5C1C-425D-AA6F-90FDE164FD7F}"/>
              </a:ext>
            </a:extLst>
          </p:cNvPr>
          <p:cNvGrpSpPr/>
          <p:nvPr/>
        </p:nvGrpSpPr>
        <p:grpSpPr>
          <a:xfrm>
            <a:off x="712182" y="3356680"/>
            <a:ext cx="6444398" cy="2949988"/>
            <a:chOff x="3328286" y="3356680"/>
            <a:chExt cx="6444398" cy="2949988"/>
          </a:xfrm>
        </p:grpSpPr>
        <p:pic>
          <p:nvPicPr>
            <p:cNvPr id="12" name="그림 11">
              <a:extLst>
                <a:ext uri="{FF2B5EF4-FFF2-40B4-BE49-F238E27FC236}">
                  <a16:creationId xmlns:a16="http://schemas.microsoft.com/office/drawing/2014/main" id="{878442C0-ED59-4727-B9D8-6FECB341980F}"/>
                </a:ext>
              </a:extLst>
            </p:cNvPr>
            <p:cNvPicPr>
              <a:picLocks noChangeAspect="1"/>
            </p:cNvPicPr>
            <p:nvPr/>
          </p:nvPicPr>
          <p:blipFill>
            <a:blip r:embed="rId4"/>
            <a:stretch>
              <a:fillRect/>
            </a:stretch>
          </p:blipFill>
          <p:spPr>
            <a:xfrm>
              <a:off x="3328286" y="3356680"/>
              <a:ext cx="5301851" cy="2949988"/>
            </a:xfrm>
            <a:prstGeom prst="rect">
              <a:avLst/>
            </a:prstGeom>
          </p:spPr>
        </p:pic>
        <p:sp>
          <p:nvSpPr>
            <p:cNvPr id="20" name="직사각형 19">
              <a:extLst>
                <a:ext uri="{FF2B5EF4-FFF2-40B4-BE49-F238E27FC236}">
                  <a16:creationId xmlns:a16="http://schemas.microsoft.com/office/drawing/2014/main" id="{D9A09ADA-F641-4707-9440-956D797B43E8}"/>
                </a:ext>
              </a:extLst>
            </p:cNvPr>
            <p:cNvSpPr/>
            <p:nvPr/>
          </p:nvSpPr>
          <p:spPr>
            <a:xfrm>
              <a:off x="4079452" y="4813213"/>
              <a:ext cx="976666" cy="850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6" name="그룹 5">
              <a:extLst>
                <a:ext uri="{FF2B5EF4-FFF2-40B4-BE49-F238E27FC236}">
                  <a16:creationId xmlns:a16="http://schemas.microsoft.com/office/drawing/2014/main" id="{B160D197-5323-4D58-85A5-82D78F30EAD3}"/>
                </a:ext>
              </a:extLst>
            </p:cNvPr>
            <p:cNvGrpSpPr/>
            <p:nvPr/>
          </p:nvGrpSpPr>
          <p:grpSpPr>
            <a:xfrm>
              <a:off x="3328286" y="3581580"/>
              <a:ext cx="1244983" cy="1761124"/>
              <a:chOff x="1962105" y="4498971"/>
              <a:chExt cx="1244983" cy="1761124"/>
            </a:xfrm>
          </p:grpSpPr>
          <p:pic>
            <p:nvPicPr>
              <p:cNvPr id="30" name="그림 29">
                <a:extLst>
                  <a:ext uri="{FF2B5EF4-FFF2-40B4-BE49-F238E27FC236}">
                    <a16:creationId xmlns:a16="http://schemas.microsoft.com/office/drawing/2014/main" id="{B44134F9-FBFD-4801-929D-37122880133E}"/>
                  </a:ext>
                </a:extLst>
              </p:cNvPr>
              <p:cNvPicPr>
                <a:picLocks noChangeAspect="1"/>
              </p:cNvPicPr>
              <p:nvPr/>
            </p:nvPicPr>
            <p:blipFill rotWithShape="1">
              <a:blip r:embed="rId4"/>
              <a:srcRect t="6526" r="85589" b="56836"/>
              <a:stretch/>
            </p:blipFill>
            <p:spPr>
              <a:xfrm>
                <a:off x="1962106" y="4498971"/>
                <a:ext cx="1244982" cy="1761124"/>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31" name="직사각형 30">
                <a:extLst>
                  <a:ext uri="{FF2B5EF4-FFF2-40B4-BE49-F238E27FC236}">
                    <a16:creationId xmlns:a16="http://schemas.microsoft.com/office/drawing/2014/main" id="{89F3A932-9CAA-4243-84DD-9EB5C7B50E1F}"/>
                  </a:ext>
                </a:extLst>
              </p:cNvPr>
              <p:cNvSpPr/>
              <p:nvPr/>
            </p:nvSpPr>
            <p:spPr>
              <a:xfrm>
                <a:off x="1962105" y="5672294"/>
                <a:ext cx="1244981" cy="1570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7" name="그룹 6">
              <a:extLst>
                <a:ext uri="{FF2B5EF4-FFF2-40B4-BE49-F238E27FC236}">
                  <a16:creationId xmlns:a16="http://schemas.microsoft.com/office/drawing/2014/main" id="{79781693-7907-4A7A-9B06-CC06954F773E}"/>
                </a:ext>
              </a:extLst>
            </p:cNvPr>
            <p:cNvGrpSpPr/>
            <p:nvPr/>
          </p:nvGrpSpPr>
          <p:grpSpPr>
            <a:xfrm>
              <a:off x="4604017" y="3944648"/>
              <a:ext cx="2040623" cy="1547142"/>
              <a:chOff x="3995726" y="5166465"/>
              <a:chExt cx="1893657" cy="1448232"/>
            </a:xfrm>
          </p:grpSpPr>
          <p:pic>
            <p:nvPicPr>
              <p:cNvPr id="32" name="그림 31">
                <a:extLst>
                  <a:ext uri="{FF2B5EF4-FFF2-40B4-BE49-F238E27FC236}">
                    <a16:creationId xmlns:a16="http://schemas.microsoft.com/office/drawing/2014/main" id="{90EAD3B4-9141-4616-A942-5142D00E89EE}"/>
                  </a:ext>
                </a:extLst>
              </p:cNvPr>
              <p:cNvPicPr>
                <a:picLocks noChangeAspect="1"/>
              </p:cNvPicPr>
              <p:nvPr/>
            </p:nvPicPr>
            <p:blipFill rotWithShape="1">
              <a:blip r:embed="rId4"/>
              <a:srcRect l="14485" t="30947" r="67433" b="44199"/>
              <a:stretch/>
            </p:blipFill>
            <p:spPr>
              <a:xfrm>
                <a:off x="3995727" y="5166465"/>
                <a:ext cx="1893656" cy="1448232"/>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33" name="직사각형 32">
                <a:extLst>
                  <a:ext uri="{FF2B5EF4-FFF2-40B4-BE49-F238E27FC236}">
                    <a16:creationId xmlns:a16="http://schemas.microsoft.com/office/drawing/2014/main" id="{024AB190-EC95-455F-91F5-0B34985F58C5}"/>
                  </a:ext>
                </a:extLst>
              </p:cNvPr>
              <p:cNvSpPr/>
              <p:nvPr/>
            </p:nvSpPr>
            <p:spPr>
              <a:xfrm>
                <a:off x="3995726" y="6209612"/>
                <a:ext cx="1893656" cy="203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8" name="그룹 7">
              <a:extLst>
                <a:ext uri="{FF2B5EF4-FFF2-40B4-BE49-F238E27FC236}">
                  <a16:creationId xmlns:a16="http://schemas.microsoft.com/office/drawing/2014/main" id="{9F219B4E-10A2-4047-97BA-0839ADB361CA}"/>
                </a:ext>
              </a:extLst>
            </p:cNvPr>
            <p:cNvGrpSpPr/>
            <p:nvPr/>
          </p:nvGrpSpPr>
          <p:grpSpPr>
            <a:xfrm>
              <a:off x="6675388" y="3960316"/>
              <a:ext cx="3097296" cy="2275562"/>
              <a:chOff x="5425404" y="3606454"/>
              <a:chExt cx="3400818" cy="2498559"/>
            </a:xfrm>
          </p:grpSpPr>
          <p:pic>
            <p:nvPicPr>
              <p:cNvPr id="24" name="그림 23">
                <a:extLst>
                  <a:ext uri="{FF2B5EF4-FFF2-40B4-BE49-F238E27FC236}">
                    <a16:creationId xmlns:a16="http://schemas.microsoft.com/office/drawing/2014/main" id="{720C222A-29F6-4DC6-9F99-B5E9E861CB9E}"/>
                  </a:ext>
                </a:extLst>
              </p:cNvPr>
              <p:cNvPicPr>
                <a:picLocks noChangeAspect="1"/>
              </p:cNvPicPr>
              <p:nvPr/>
            </p:nvPicPr>
            <p:blipFill rotWithShape="1">
              <a:blip r:embed="rId4"/>
              <a:srcRect l="43599" t="21221" r="17838" b="27859"/>
              <a:stretch/>
            </p:blipFill>
            <p:spPr>
              <a:xfrm>
                <a:off x="5425404" y="3606454"/>
                <a:ext cx="3400818" cy="2498559"/>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25" name="직사각형 24">
                <a:extLst>
                  <a:ext uri="{FF2B5EF4-FFF2-40B4-BE49-F238E27FC236}">
                    <a16:creationId xmlns:a16="http://schemas.microsoft.com/office/drawing/2014/main" id="{94DF596C-2EA6-46ED-98C3-B7084B25FC27}"/>
                  </a:ext>
                </a:extLst>
              </p:cNvPr>
              <p:cNvSpPr/>
              <p:nvPr/>
            </p:nvSpPr>
            <p:spPr>
              <a:xfrm>
                <a:off x="5425404" y="4560001"/>
                <a:ext cx="3400818" cy="1855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직사각형 25">
                <a:extLst>
                  <a:ext uri="{FF2B5EF4-FFF2-40B4-BE49-F238E27FC236}">
                    <a16:creationId xmlns:a16="http://schemas.microsoft.com/office/drawing/2014/main" id="{2803E2A7-96FD-4554-B592-979104E3541E}"/>
                  </a:ext>
                </a:extLst>
              </p:cNvPr>
              <p:cNvSpPr/>
              <p:nvPr/>
            </p:nvSpPr>
            <p:spPr>
              <a:xfrm>
                <a:off x="6824420" y="3679438"/>
                <a:ext cx="579003" cy="1855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5" name="그림 14">
              <a:extLst>
                <a:ext uri="{FF2B5EF4-FFF2-40B4-BE49-F238E27FC236}">
                  <a16:creationId xmlns:a16="http://schemas.microsoft.com/office/drawing/2014/main" id="{1E7C7E0B-296B-4FB1-BB99-08D2CF51ECC3}"/>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6148215" y="4368466"/>
              <a:ext cx="529787" cy="529787"/>
            </a:xfrm>
            <a:prstGeom prst="rect">
              <a:avLst/>
            </a:prstGeom>
          </p:spPr>
        </p:pic>
      </p:grpSp>
    </p:spTree>
    <p:extLst>
      <p:ext uri="{BB962C8B-B14F-4D97-AF65-F5344CB8AC3E}">
        <p14:creationId xmlns:p14="http://schemas.microsoft.com/office/powerpoint/2010/main" val="9262377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SPI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1" name="직사각형 20">
            <a:extLst>
              <a:ext uri="{FF2B5EF4-FFF2-40B4-BE49-F238E27FC236}">
                <a16:creationId xmlns:a16="http://schemas.microsoft.com/office/drawing/2014/main" id="{130BB912-4D1C-4F7A-B1D7-E12336B635D9}"/>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hành</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A23AC5C5-B57E-4669-9818-7F4820210FB4}"/>
              </a:ext>
            </a:extLst>
          </p:cNvPr>
          <p:cNvSpPr/>
          <p:nvPr/>
        </p:nvSpPr>
        <p:spPr>
          <a:xfrm>
            <a:off x="3733799" y="1759881"/>
            <a:ext cx="5389563" cy="2561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gắn lên breadboard sau khi vặn núm biến trở lên trên tương ứng với 3.3v, Out, GND từ trái sang.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Variable resistance 3.3v – Raspberry Pi 3.3v</a:t>
            </a:r>
          </a:p>
          <a:p>
            <a:pPr marL="358775" lvl="1" indent="-171450">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GND – Raspberry Pi GND</a:t>
            </a:r>
          </a:p>
          <a:p>
            <a:pPr marL="358775" lvl="1" indent="-171450">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Out – MCP 3008 Ch0</a:t>
            </a:r>
          </a:p>
          <a:p>
            <a:pPr marL="358775" lvl="1" indent="-171450">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 3008 CLK – Raspberry Pi GPIO11(CLK)</a:t>
            </a:r>
          </a:p>
          <a:p>
            <a:pPr marL="358775" lvl="1" indent="-171450">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 3008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Dout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Raspberry Pi GPIO9(MISO)</a:t>
            </a:r>
          </a:p>
          <a:p>
            <a:pPr marL="358775" lvl="1" indent="-171450">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 3008 Din – Raspberry Pi GPIO10(MOSI)</a:t>
            </a:r>
          </a:p>
          <a:p>
            <a:pPr marL="358775" lvl="1" indent="-171450">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MCP 3008 CS/SHDN – Raspberry Pi GPIO8(CS)</a:t>
            </a:r>
          </a:p>
        </p:txBody>
      </p:sp>
      <p:grpSp>
        <p:nvGrpSpPr>
          <p:cNvPr id="2" name="그룹 1">
            <a:extLst>
              <a:ext uri="{FF2B5EF4-FFF2-40B4-BE49-F238E27FC236}">
                <a16:creationId xmlns:a16="http://schemas.microsoft.com/office/drawing/2014/main" id="{0470FA85-4071-4DE5-A0A2-8A4196934756}"/>
              </a:ext>
            </a:extLst>
          </p:cNvPr>
          <p:cNvGrpSpPr/>
          <p:nvPr/>
        </p:nvGrpSpPr>
        <p:grpSpPr>
          <a:xfrm>
            <a:off x="558800" y="1857373"/>
            <a:ext cx="3051175" cy="3838576"/>
            <a:chOff x="558800" y="1952623"/>
            <a:chExt cx="3051175" cy="3838576"/>
          </a:xfrm>
        </p:grpSpPr>
        <p:sp>
          <p:nvSpPr>
            <p:cNvPr id="27" name="Rectangle 12">
              <a:extLst>
                <a:ext uri="{FF2B5EF4-FFF2-40B4-BE49-F238E27FC236}">
                  <a16:creationId xmlns:a16="http://schemas.microsoft.com/office/drawing/2014/main" id="{4602BAF6-4DAC-4CFB-9224-EE35BE7965D3}"/>
                </a:ext>
              </a:extLst>
            </p:cNvPr>
            <p:cNvSpPr/>
            <p:nvPr/>
          </p:nvSpPr>
          <p:spPr>
            <a:xfrm flipV="1">
              <a:off x="558800" y="1952623"/>
              <a:ext cx="3051175" cy="3838576"/>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3" name="그림 22">
              <a:extLst>
                <a:ext uri="{FF2B5EF4-FFF2-40B4-BE49-F238E27FC236}">
                  <a16:creationId xmlns:a16="http://schemas.microsoft.com/office/drawing/2014/main" id="{B86833FA-13B4-4B36-A0DB-24752923DD05}"/>
                </a:ext>
              </a:extLst>
            </p:cNvPr>
            <p:cNvPicPr>
              <a:picLocks noChangeAspect="1"/>
            </p:cNvPicPr>
            <p:nvPr/>
          </p:nvPicPr>
          <p:blipFill rotWithShape="1">
            <a:blip r:embed="rId4"/>
            <a:srcRect l="38740" t="24610" r="40545" b="26642"/>
            <a:stretch/>
          </p:blipFill>
          <p:spPr>
            <a:xfrm>
              <a:off x="686006" y="2072258"/>
              <a:ext cx="2796763" cy="3599306"/>
            </a:xfrm>
            <a:prstGeom prst="rect">
              <a:avLst/>
            </a:prstGeom>
          </p:spPr>
        </p:pic>
      </p:grpSp>
    </p:spTree>
    <p:extLst>
      <p:ext uri="{BB962C8B-B14F-4D97-AF65-F5344CB8AC3E}">
        <p14:creationId xmlns:p14="http://schemas.microsoft.com/office/powerpoint/2010/main" val="1664950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1C901B83-3667-491B-BCB5-62A20BAFE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15"/>
          <a:stretch/>
        </p:blipFill>
        <p:spPr bwMode="auto">
          <a:xfrm>
            <a:off x="2377187" y="3547554"/>
            <a:ext cx="5139532" cy="278099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Chuyển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gói</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Chuyển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9" name="직사각형 8">
            <a:extLst>
              <a:ext uri="{FF2B5EF4-FFF2-40B4-BE49-F238E27FC236}">
                <a16:creationId xmlns:a16="http://schemas.microsoft.com/office/drawing/2014/main" id="{16DACD38-472C-4109-98A3-CA9069B18FEF}"/>
              </a:ext>
            </a:extLst>
          </p:cNvPr>
          <p:cNvSpPr/>
          <p:nvPr/>
        </p:nvSpPr>
        <p:spPr>
          <a:xfrm>
            <a:off x="712182" y="2174873"/>
            <a:ext cx="8487381" cy="1540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Chuyển gói</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Mỗi gói dữ liệu có đường truyền dữ liệu khác nhau dựa trên tình trạng lưu lượng của mạng.</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Không thiết lập một tuyến cố định</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Sử dụng đường truyền hiệu quả hơn vì nhiều gói dữ liệu đến các đích khác nhau cùng dùng chung một tuyến</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Ví dụ điển hình là mạng Internet</a:t>
            </a:r>
          </a:p>
        </p:txBody>
      </p:sp>
      <p:sp>
        <p:nvSpPr>
          <p:cNvPr id="11" name="직사각형 10">
            <a:extLst>
              <a:ext uri="{FF2B5EF4-FFF2-40B4-BE49-F238E27FC236}">
                <a16:creationId xmlns:a16="http://schemas.microsoft.com/office/drawing/2014/main" id="{B4E59C78-2026-4CA0-99D5-326ED33312E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Không thiết lập trước tuyến cố định, truyền dữ liệu độc lập trong gói dữ liệu</a:t>
            </a:r>
          </a:p>
        </p:txBody>
      </p:sp>
    </p:spTree>
    <p:extLst>
      <p:ext uri="{BB962C8B-B14F-4D97-AF65-F5344CB8AC3E}">
        <p14:creationId xmlns:p14="http://schemas.microsoft.com/office/powerpoint/2010/main" val="3365007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SPI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5" name="직사각형 14">
            <a:extLst>
              <a:ext uri="{FF2B5EF4-FFF2-40B4-BE49-F238E27FC236}">
                <a16:creationId xmlns:a16="http://schemas.microsoft.com/office/drawing/2014/main" id="{9A23F44E-37BD-44BB-9356-0137E6D9A642}"/>
              </a:ext>
            </a:extLst>
          </p:cNvPr>
          <p:cNvSpPr/>
          <p:nvPr/>
        </p:nvSpPr>
        <p:spPr>
          <a:xfrm>
            <a:off x="5257558" y="1759881"/>
            <a:ext cx="3942005" cy="4172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 2: Sử dụng gói thiết bị SPI và gói hẹn giờ</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4: Hàm xác định đọc SPI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5: Đọc kênh SPI được kết nối với Bus 0</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9: Khai báo phiên bản thiết bị SPI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10: spi.open(xe buýt, thiết bị)</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11: đặt tốc độ SPI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15: Đọc SPI kênh 2(A2)</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16: Tính toán giá trị Điện áp sử dụng giá trị Analog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17: Xuất giá trị ADC và Điện áp theo Format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22: đóng thiết bị SPI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Lưu tập lệnh python dưới dạng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~/rasp_ex/gpio/vareint_res.py</a:t>
            </a:r>
            <a:endPar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0" name="그림 19" descr="텍스트이(가) 표시된 사진&#10;&#10;자동 생성된 설명">
            <a:extLst>
              <a:ext uri="{FF2B5EF4-FFF2-40B4-BE49-F238E27FC236}">
                <a16:creationId xmlns:a16="http://schemas.microsoft.com/office/drawing/2014/main" id="{4AD8861A-4E83-4856-9B23-A83C4CBBCFB4}"/>
              </a:ext>
            </a:extLst>
          </p:cNvPr>
          <p:cNvPicPr>
            <a:picLocks noChangeAspect="1"/>
          </p:cNvPicPr>
          <p:nvPr/>
        </p:nvPicPr>
        <p:blipFill>
          <a:blip r:embed="rId3"/>
          <a:stretch>
            <a:fillRect/>
          </a:stretch>
        </p:blipFill>
        <p:spPr>
          <a:xfrm>
            <a:off x="559816" y="1858578"/>
            <a:ext cx="4503071" cy="3863100"/>
          </a:xfrm>
          <a:prstGeom prst="rect">
            <a:avLst/>
          </a:prstGeom>
          <a:ln>
            <a:solidFill>
              <a:schemeClr val="tx1">
                <a:lumMod val="50000"/>
                <a:lumOff val="50000"/>
              </a:schemeClr>
            </a:solidFill>
          </a:ln>
        </p:spPr>
      </p:pic>
      <p:sp>
        <p:nvSpPr>
          <p:cNvPr id="11" name="직사각형 10">
            <a:extLst>
              <a:ext uri="{FF2B5EF4-FFF2-40B4-BE49-F238E27FC236}">
                <a16:creationId xmlns:a16="http://schemas.microsoft.com/office/drawing/2014/main" id="{A0CC5EBF-3355-491C-AC01-B1E34C24CF2C}"/>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~~~~/~~~/adc.py</a:t>
            </a:r>
          </a:p>
        </p:txBody>
      </p:sp>
    </p:spTree>
    <p:extLst>
      <p:ext uri="{BB962C8B-B14F-4D97-AF65-F5344CB8AC3E}">
        <p14:creationId xmlns:p14="http://schemas.microsoft.com/office/powerpoint/2010/main" val="11180352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SPI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5" name="직사각형 14">
            <a:extLst>
              <a:ext uri="{FF2B5EF4-FFF2-40B4-BE49-F238E27FC236}">
                <a16:creationId xmlns:a16="http://schemas.microsoft.com/office/drawing/2014/main" id="{9A23F44E-37BD-44BB-9356-0137E6D9A642}"/>
              </a:ext>
            </a:extLst>
          </p:cNvPr>
          <p:cNvSpPr/>
          <p:nvPr/>
        </p:nvSpPr>
        <p:spPr>
          <a:xfrm>
            <a:off x="4951412" y="1759881"/>
            <a:ext cx="4248151" cy="2556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Thư viện cho Truyền thông SPI được cài đặt theo mặc định, nhưng trong trường hợp nó chưa được cài đặt, hãy chạy lệnh </a:t>
            </a:r>
            <a:r>
              <a:rPr lang="vi-VN" altLang="ko-KR" sz="1300" dirty="0">
                <a:solidFill>
                  <a:srgbClr val="34339A"/>
                </a:solidFill>
                <a:latin typeface="SamsungOne-400" panose="020B0503030303020204" pitchFamily="34" charset="0"/>
                <a:ea typeface="SamsungOne-400" panose="020B0503030303020204" pitchFamily="34" charset="0"/>
              </a:rPr>
              <a:t>sudo pip install spidev</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34339A"/>
                </a:solidFill>
                <a:latin typeface="SamsungOne-400" panose="020B0503030303020204" pitchFamily="34" charset="0"/>
                <a:ea typeface="SamsungOne-400" panose="020B0503030303020204" pitchFamily="34" charset="0"/>
              </a:rPr>
              <a:t>python3 ~/rasp_ex/gpio/varient_res.py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Python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Xoay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núm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thấy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tùy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núm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Ctrl + 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1" name="직사각형 10">
            <a:extLst>
              <a:ext uri="{FF2B5EF4-FFF2-40B4-BE49-F238E27FC236}">
                <a16:creationId xmlns:a16="http://schemas.microsoft.com/office/drawing/2014/main" id="{A0CC5EBF-3355-491C-AC01-B1E34C24CF2C}"/>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endParaRPr lang="ko-KR" altLang="en-US" sz="1400" dirty="0">
              <a:solidFill>
                <a:schemeClr val="tx1"/>
              </a:solidFill>
              <a:latin typeface="SamsungOne-400" panose="020B0503030303020204" pitchFamily="34" charset="0"/>
              <a:ea typeface="SamsungOne-400" panose="020B0503030303020204" pitchFamily="34" charset="0"/>
            </a:endParaRPr>
          </a:p>
        </p:txBody>
      </p:sp>
      <p:pic>
        <p:nvPicPr>
          <p:cNvPr id="7" name="그림 6">
            <a:extLst>
              <a:ext uri="{FF2B5EF4-FFF2-40B4-BE49-F238E27FC236}">
                <a16:creationId xmlns:a16="http://schemas.microsoft.com/office/drawing/2014/main" id="{75CB6CA9-C223-42CA-8806-80EBC3A15D2E}"/>
              </a:ext>
            </a:extLst>
          </p:cNvPr>
          <p:cNvPicPr>
            <a:picLocks noChangeAspect="1"/>
          </p:cNvPicPr>
          <p:nvPr/>
        </p:nvPicPr>
        <p:blipFill>
          <a:blip r:embed="rId4"/>
          <a:stretch>
            <a:fillRect/>
          </a:stretch>
        </p:blipFill>
        <p:spPr>
          <a:xfrm>
            <a:off x="580388" y="1834572"/>
            <a:ext cx="4248150" cy="2363702"/>
          </a:xfrm>
          <a:prstGeom prst="rect">
            <a:avLst/>
          </a:prstGeom>
        </p:spPr>
      </p:pic>
      <p:sp>
        <p:nvSpPr>
          <p:cNvPr id="8" name="직사각형 7">
            <a:extLst>
              <a:ext uri="{FF2B5EF4-FFF2-40B4-BE49-F238E27FC236}">
                <a16:creationId xmlns:a16="http://schemas.microsoft.com/office/drawing/2014/main" id="{6642C7F2-10A9-4325-9EFE-C568E3B2E11D}"/>
              </a:ext>
            </a:extLst>
          </p:cNvPr>
          <p:cNvSpPr/>
          <p:nvPr/>
        </p:nvSpPr>
        <p:spPr>
          <a:xfrm>
            <a:off x="1391125" y="2147597"/>
            <a:ext cx="1361599" cy="390422"/>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3" name="그룹 2">
            <a:extLst>
              <a:ext uri="{FF2B5EF4-FFF2-40B4-BE49-F238E27FC236}">
                <a16:creationId xmlns:a16="http://schemas.microsoft.com/office/drawing/2014/main" id="{89FFD869-6FF9-4CC8-BB3B-17D114E76531}"/>
              </a:ext>
            </a:extLst>
          </p:cNvPr>
          <p:cNvGrpSpPr/>
          <p:nvPr/>
        </p:nvGrpSpPr>
        <p:grpSpPr>
          <a:xfrm>
            <a:off x="1301750" y="2996861"/>
            <a:ext cx="3370666" cy="767934"/>
            <a:chOff x="1206500" y="2827484"/>
            <a:chExt cx="3370666" cy="767934"/>
          </a:xfrm>
        </p:grpSpPr>
        <p:pic>
          <p:nvPicPr>
            <p:cNvPr id="12" name="그림 11">
              <a:extLst>
                <a:ext uri="{FF2B5EF4-FFF2-40B4-BE49-F238E27FC236}">
                  <a16:creationId xmlns:a16="http://schemas.microsoft.com/office/drawing/2014/main" id="{A48AB04D-5B06-4DCE-B4B7-7FB373CD72E6}"/>
                </a:ext>
              </a:extLst>
            </p:cNvPr>
            <p:cNvPicPr>
              <a:picLocks noChangeAspect="1"/>
            </p:cNvPicPr>
            <p:nvPr/>
          </p:nvPicPr>
          <p:blipFill rotWithShape="1">
            <a:blip r:embed="rId4"/>
            <a:srcRect l="19254" t="14154" r="44204" b="71264"/>
            <a:stretch/>
          </p:blipFill>
          <p:spPr>
            <a:xfrm>
              <a:off x="1206500" y="2840684"/>
              <a:ext cx="3370666" cy="748383"/>
            </a:xfrm>
            <a:prstGeom prst="rect">
              <a:avLst/>
            </a:prstGeom>
            <a:noFill/>
            <a:ln w="19050">
              <a:solidFill>
                <a:srgbClr val="D29500"/>
              </a:solidFill>
            </a:ln>
          </p:spPr>
        </p:pic>
        <p:sp>
          <p:nvSpPr>
            <p:cNvPr id="9" name="직사각형 8">
              <a:extLst>
                <a:ext uri="{FF2B5EF4-FFF2-40B4-BE49-F238E27FC236}">
                  <a16:creationId xmlns:a16="http://schemas.microsoft.com/office/drawing/2014/main" id="{90B10319-B2A6-4F44-B6FD-01C566C29255}"/>
                </a:ext>
              </a:extLst>
            </p:cNvPr>
            <p:cNvSpPr/>
            <p:nvPr/>
          </p:nvSpPr>
          <p:spPr>
            <a:xfrm>
              <a:off x="1206500" y="2827484"/>
              <a:ext cx="2317750" cy="184489"/>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 name="직사각형 12">
              <a:extLst>
                <a:ext uri="{FF2B5EF4-FFF2-40B4-BE49-F238E27FC236}">
                  <a16:creationId xmlns:a16="http://schemas.microsoft.com/office/drawing/2014/main" id="{6F281AC2-C0E3-4917-9646-9531F6ABD271}"/>
                </a:ext>
              </a:extLst>
            </p:cNvPr>
            <p:cNvSpPr/>
            <p:nvPr/>
          </p:nvSpPr>
          <p:spPr>
            <a:xfrm>
              <a:off x="1206501" y="3393952"/>
              <a:ext cx="2895600" cy="201466"/>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4" name="그림 13">
            <a:extLst>
              <a:ext uri="{FF2B5EF4-FFF2-40B4-BE49-F238E27FC236}">
                <a16:creationId xmlns:a16="http://schemas.microsoft.com/office/drawing/2014/main" id="{86613D52-2BB5-46A3-8508-0B84001DFC24}"/>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4467871" flipH="1">
            <a:off x="2282318" y="2445313"/>
            <a:ext cx="421644" cy="421644"/>
          </a:xfrm>
          <a:prstGeom prst="rect">
            <a:avLst/>
          </a:prstGeom>
        </p:spPr>
      </p:pic>
      <p:grpSp>
        <p:nvGrpSpPr>
          <p:cNvPr id="17" name="그룹 16"/>
          <p:cNvGrpSpPr/>
          <p:nvPr/>
        </p:nvGrpSpPr>
        <p:grpSpPr>
          <a:xfrm>
            <a:off x="5139163" y="2466189"/>
            <a:ext cx="3672090" cy="294654"/>
            <a:chOff x="5150452" y="2558481"/>
            <a:chExt cx="3672090" cy="294654"/>
          </a:xfrm>
        </p:grpSpPr>
        <p:sp>
          <p:nvSpPr>
            <p:cNvPr id="18" name="Rectangle 1">
              <a:extLst>
                <a:ext uri="{FF2B5EF4-FFF2-40B4-BE49-F238E27FC236}">
                  <a16:creationId xmlns:a16="http://schemas.microsoft.com/office/drawing/2014/main" id="{4FEE9089-2430-4440-9F9C-23F18081FCBA}"/>
                </a:ext>
              </a:extLst>
            </p:cNvPr>
            <p:cNvSpPr>
              <a:spLocks noChangeArrowheads="1"/>
            </p:cNvSpPr>
            <p:nvPr/>
          </p:nvSpPr>
          <p:spPr bwMode="auto">
            <a:xfrm>
              <a:off x="5193221" y="2558481"/>
              <a:ext cx="3629321"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pip install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spidev</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a:t>
              </a:r>
            </a:p>
          </p:txBody>
        </p:sp>
        <p:sp>
          <p:nvSpPr>
            <p:cNvPr id="20" name="Rectangle 1">
              <a:extLst>
                <a:ext uri="{FF2B5EF4-FFF2-40B4-BE49-F238E27FC236}">
                  <a16:creationId xmlns:a16="http://schemas.microsoft.com/office/drawing/2014/main" id="{5A845E5C-70F3-4701-8A66-0E0D909B9935}"/>
                </a:ext>
              </a:extLst>
            </p:cNvPr>
            <p:cNvSpPr>
              <a:spLocks noChangeArrowheads="1"/>
            </p:cNvSpPr>
            <p:nvPr/>
          </p:nvSpPr>
          <p:spPr bwMode="auto">
            <a:xfrm>
              <a:off x="5150452" y="2558481"/>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114188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giao tiếp Socket</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with Raspberry Pi</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err="1">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4.</a:t>
            </a:r>
          </a:p>
        </p:txBody>
      </p:sp>
      <p:sp>
        <p:nvSpPr>
          <p:cNvPr id="21" name="직사각형 20">
            <a:extLst>
              <a:ext uri="{FF2B5EF4-FFF2-40B4-BE49-F238E27FC236}">
                <a16:creationId xmlns:a16="http://schemas.microsoft.com/office/drawing/2014/main" id="{8ADAFD88-6BF2-44F4-959D-A6BAD0E09CC5}"/>
              </a:ext>
            </a:extLst>
          </p:cNvPr>
          <p:cNvSpPr/>
          <p:nvPr/>
        </p:nvSpPr>
        <p:spPr>
          <a:xfrm>
            <a:off x="1054112" y="4379820"/>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tiếp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4.2.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SPI </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Truyền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Bluetooth </a:t>
            </a: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4.4.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chủ</a:t>
            </a:r>
            <a:r>
              <a:rPr lang="en-US" altLang="ko-KR" dirty="0">
                <a:solidFill>
                  <a:schemeClr val="bg1">
                    <a:lumMod val="65000"/>
                  </a:schemeClr>
                </a:solidFill>
                <a:latin typeface="SamsungOne-400" panose="020B0503030303020204" pitchFamily="34" charset="0"/>
                <a:ea typeface="SamsungOne-400" panose="020B0503030303020204" pitchFamily="34" charset="0"/>
              </a:rPr>
              <a:t> web Flask</a:t>
            </a:r>
          </a:p>
        </p:txBody>
      </p:sp>
    </p:spTree>
    <p:extLst>
      <p:ext uri="{BB962C8B-B14F-4D97-AF65-F5344CB8AC3E}">
        <p14:creationId xmlns:p14="http://schemas.microsoft.com/office/powerpoint/2010/main" val="28518858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Bluetooth</a:t>
            </a:r>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là gì</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a:t>
            </a:r>
          </a:p>
        </p:txBody>
      </p:sp>
      <p:sp>
        <p:nvSpPr>
          <p:cNvPr id="11" name="직사각형 10">
            <a:extLst>
              <a:ext uri="{FF2B5EF4-FFF2-40B4-BE49-F238E27FC236}">
                <a16:creationId xmlns:a16="http://schemas.microsoft.com/office/drawing/2014/main" id="{6CC51479-6714-4A49-92EC-4E3E8F282DEB}"/>
              </a:ext>
            </a:extLst>
          </p:cNvPr>
          <p:cNvSpPr/>
          <p:nvPr/>
        </p:nvSpPr>
        <p:spPr>
          <a:xfrm>
            <a:off x="712183" y="2174873"/>
            <a:ext cx="8487380" cy="2058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Bluetooth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ISM (Industrial Science Medical) 2400 ~ 2483,5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MHz.</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hỗ</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Bluetooth 5</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Bluetooth 5 tăng phạm vi, tốc độ và dung lượng dữ liệu của các ứng dụng Bluetooth.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Nó cung cấp một giao diện mới giúp hy sinh băng thông cho phạm vi mở rộng đáng kể hoặc sử dụng nhiều băng thông hơn cho phạm vi ngắn.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Nó truyền ít dữ liệu hơn trong khoảng cách xa hơn và nhiều dữ liệu hơn trong khoảng cách ngắn.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đó cho phép hoạt động năng lượng thấp, và hoạt động linh hoạt dựa trên nhu cầu ứng dụng.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0FCB6273-8F2D-4F9D-B4CB-12F58E62038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dây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ngắn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gửi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a:t>
            </a:r>
          </a:p>
        </p:txBody>
      </p:sp>
    </p:spTree>
    <p:extLst>
      <p:ext uri="{BB962C8B-B14F-4D97-AF65-F5344CB8AC3E}">
        <p14:creationId xmlns:p14="http://schemas.microsoft.com/office/powerpoint/2010/main" val="905836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sự</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phát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triển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công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nghệ</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Bluetooth</a:t>
            </a:r>
          </a:p>
        </p:txBody>
      </p:sp>
      <p:grpSp>
        <p:nvGrpSpPr>
          <p:cNvPr id="4" name="그룹 3">
            <a:extLst>
              <a:ext uri="{FF2B5EF4-FFF2-40B4-BE49-F238E27FC236}">
                <a16:creationId xmlns:a16="http://schemas.microsoft.com/office/drawing/2014/main" id="{BB73553E-C296-4CC9-8EA4-3CD597B413AB}"/>
              </a:ext>
            </a:extLst>
          </p:cNvPr>
          <p:cNvGrpSpPr/>
          <p:nvPr/>
        </p:nvGrpSpPr>
        <p:grpSpPr>
          <a:xfrm>
            <a:off x="1021489" y="2128085"/>
            <a:ext cx="7444785" cy="4336806"/>
            <a:chOff x="1021489" y="2128085"/>
            <a:chExt cx="7444785" cy="4336806"/>
          </a:xfrm>
        </p:grpSpPr>
        <p:grpSp>
          <p:nvGrpSpPr>
            <p:cNvPr id="3" name="그룹 2">
              <a:extLst>
                <a:ext uri="{FF2B5EF4-FFF2-40B4-BE49-F238E27FC236}">
                  <a16:creationId xmlns:a16="http://schemas.microsoft.com/office/drawing/2014/main" id="{12E568C9-4281-4C7A-A102-F0F77F0468F2}"/>
                </a:ext>
              </a:extLst>
            </p:cNvPr>
            <p:cNvGrpSpPr/>
            <p:nvPr/>
          </p:nvGrpSpPr>
          <p:grpSpPr>
            <a:xfrm>
              <a:off x="1021489" y="2128085"/>
              <a:ext cx="7305388" cy="4287044"/>
              <a:chOff x="1021489" y="2128085"/>
              <a:chExt cx="7305388" cy="4287044"/>
            </a:xfrm>
          </p:grpSpPr>
          <p:grpSp>
            <p:nvGrpSpPr>
              <p:cNvPr id="9" name="그룹 8">
                <a:extLst>
                  <a:ext uri="{FF2B5EF4-FFF2-40B4-BE49-F238E27FC236}">
                    <a16:creationId xmlns:a16="http://schemas.microsoft.com/office/drawing/2014/main" id="{AFEFB9B4-D4ED-4B4C-BF7C-2F59F3392CC5}"/>
                  </a:ext>
                </a:extLst>
              </p:cNvPr>
              <p:cNvGrpSpPr/>
              <p:nvPr/>
            </p:nvGrpSpPr>
            <p:grpSpPr>
              <a:xfrm>
                <a:off x="1021489" y="2344533"/>
                <a:ext cx="7305388" cy="4070596"/>
                <a:chOff x="1242066" y="2596620"/>
                <a:chExt cx="6314434" cy="3518431"/>
              </a:xfrm>
            </p:grpSpPr>
            <p:pic>
              <p:nvPicPr>
                <p:cNvPr id="12" name="그림 11">
                  <a:extLst>
                    <a:ext uri="{FF2B5EF4-FFF2-40B4-BE49-F238E27FC236}">
                      <a16:creationId xmlns:a16="http://schemas.microsoft.com/office/drawing/2014/main" id="{29489A19-3093-4B80-B009-08DE0A16DFE5}"/>
                    </a:ext>
                  </a:extLst>
                </p:cNvPr>
                <p:cNvPicPr>
                  <a:picLocks noChangeAspect="1"/>
                </p:cNvPicPr>
                <p:nvPr/>
              </p:nvPicPr>
              <p:blipFill rotWithShape="1">
                <a:blip r:embed="rId3"/>
                <a:srcRect l="10880" r="7613" b="9221"/>
                <a:stretch/>
              </p:blipFill>
              <p:spPr>
                <a:xfrm>
                  <a:off x="1242066" y="2596620"/>
                  <a:ext cx="6032029" cy="3518431"/>
                </a:xfrm>
                <a:prstGeom prst="rect">
                  <a:avLst/>
                </a:prstGeom>
              </p:spPr>
            </p:pic>
            <p:sp>
              <p:nvSpPr>
                <p:cNvPr id="13" name="직사각형 12">
                  <a:extLst>
                    <a:ext uri="{FF2B5EF4-FFF2-40B4-BE49-F238E27FC236}">
                      <a16:creationId xmlns:a16="http://schemas.microsoft.com/office/drawing/2014/main" id="{31138D07-839C-4DB0-AB69-1058E433D413}"/>
                    </a:ext>
                  </a:extLst>
                </p:cNvPr>
                <p:cNvSpPr/>
                <p:nvPr/>
              </p:nvSpPr>
              <p:spPr>
                <a:xfrm>
                  <a:off x="3397250" y="5584373"/>
                  <a:ext cx="415925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A168F942-AB35-4178-AA0A-F33C30E21D01}"/>
                  </a:ext>
                </a:extLst>
              </p:cNvPr>
              <p:cNvSpPr txBox="1"/>
              <p:nvPr/>
            </p:nvSpPr>
            <p:spPr>
              <a:xfrm>
                <a:off x="3532418" y="2128085"/>
                <a:ext cx="2691888" cy="3831818"/>
              </a:xfrm>
              <a:prstGeom prst="rect">
                <a:avLst/>
              </a:prstGeom>
              <a:solidFill>
                <a:schemeClr val="bg1"/>
              </a:solidFill>
            </p:spPr>
            <p:txBody>
              <a:bodyPr wrap="square" rtlCol="0">
                <a:spAutoFit/>
              </a:bodyPr>
              <a:lstStyle/>
              <a:p>
                <a:r>
                  <a:rPr lang="vi-VN" altLang="ko-KR" sz="1200" b="1" dirty="0">
                    <a:solidFill>
                      <a:schemeClr val="tx1">
                        <a:lumMod val="85000"/>
                        <a:lumOff val="15000"/>
                      </a:schemeClr>
                    </a:solidFill>
                    <a:latin typeface="SamsungOne-400" panose="020B0503030303020204" pitchFamily="34" charset="0"/>
                    <a:ea typeface="SamsungOne-400" panose="020B0503030303020204" pitchFamily="34" charset="0"/>
                  </a:rPr>
                  <a:t>Tốc độ cơ bản/Tốc độ dữ liệu nâng cao</a:t>
                </a:r>
                <a:endPar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vi-VN" altLang="ko-KR" sz="1050" dirty="0">
                    <a:solidFill>
                      <a:schemeClr val="tx1">
                        <a:lumMod val="85000"/>
                        <a:lumOff val="15000"/>
                      </a:schemeClr>
                    </a:solidFill>
                    <a:latin typeface="SamsungOne-400" panose="020B0503030303020204" pitchFamily="34" charset="0"/>
                    <a:ea typeface="SamsungOne-400" panose="020B0503030303020204" pitchFamily="34" charset="0"/>
                  </a:rPr>
                  <a:t>Hầu hết các trường hợp sử dụng liên quan đến kết nối và phát trực tuyến</a:t>
                </a:r>
                <a:endParaRPr lang="en-US" altLang="ko-KR" sz="1050" dirty="0">
                  <a:solidFill>
                    <a:schemeClr val="tx1">
                      <a:lumMod val="85000"/>
                      <a:lumOff val="15000"/>
                    </a:schemeClr>
                  </a:solidFill>
                  <a:latin typeface="SamsungOne-400" panose="020B0503030303020204" pitchFamily="34" charset="0"/>
                  <a:ea typeface="SamsungOne-400" panose="020B0503030303020204" pitchFamily="34" charset="0"/>
                </a:endParaRPr>
              </a:p>
              <a:p>
                <a:endPar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Bluetooth </a:t>
                </a:r>
                <a:r>
                  <a:rPr lang="vi-VN" altLang="ko-KR" sz="1200" b="1" dirty="0">
                    <a:solidFill>
                      <a:schemeClr val="tx1">
                        <a:lumMod val="85000"/>
                        <a:lumOff val="15000"/>
                      </a:schemeClr>
                    </a:solidFill>
                    <a:latin typeface="SamsungOne-400" panose="020B0503030303020204" pitchFamily="34" charset="0"/>
                    <a:ea typeface="SamsungOne-400" panose="020B0503030303020204" pitchFamily="34" charset="0"/>
                  </a:rPr>
                  <a:t>tiết kiệm năng lượng </a:t>
                </a: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(4.0, 5.0)</a:t>
                </a:r>
              </a:p>
              <a:p>
                <a:pPr marL="171450" indent="-171450">
                  <a:buFont typeface="Arial" panose="020B0604020202020204" pitchFamily="34" charset="0"/>
                  <a:buChar char="•"/>
                </a:pPr>
                <a:r>
                  <a:rPr lang="vi-VN" altLang="ko-KR" sz="1050" dirty="0">
                    <a:solidFill>
                      <a:schemeClr val="tx1">
                        <a:lumMod val="85000"/>
                        <a:lumOff val="15000"/>
                      </a:schemeClr>
                    </a:solidFill>
                    <a:latin typeface="SamsungOne-400" panose="020B0503030303020204" pitchFamily="34" charset="0"/>
                    <a:ea typeface="SamsungOne-400" panose="020B0503030303020204" pitchFamily="34" charset="0"/>
                  </a:rPr>
                  <a:t>Các trường hợp sử dụng liên quan đến việc kết nối với mọi thứ để truyền dữ liệu (ví dụ: cảm biến và những thứ tương tự)</a:t>
                </a:r>
              </a:p>
              <a:p>
                <a:pPr marL="171450" indent="-171450">
                  <a:buFont typeface="Arial" panose="020B0604020202020204" pitchFamily="34" charset="0"/>
                  <a:buChar char="•"/>
                </a:pPr>
                <a:r>
                  <a:rPr lang="vi-VN" altLang="ko-KR" sz="1050" dirty="0">
                    <a:solidFill>
                      <a:schemeClr val="tx1">
                        <a:lumMod val="85000"/>
                        <a:lumOff val="15000"/>
                      </a:schemeClr>
                    </a:solidFill>
                    <a:latin typeface="SamsungOne-400" panose="020B0503030303020204" pitchFamily="34" charset="0"/>
                    <a:ea typeface="SamsungOne-400" panose="020B0503030303020204" pitchFamily="34" charset="0"/>
                  </a:rPr>
                  <a:t>Các trường hợp sử dụng liên quan đến việc phát dữ liệu </a:t>
                </a:r>
                <a:r>
                  <a:rPr lang="vi-VN" altLang="ko-KR" sz="1050" b="1" dirty="0">
                    <a:solidFill>
                      <a:schemeClr val="tx1">
                        <a:lumMod val="85000"/>
                        <a:lumOff val="15000"/>
                      </a:schemeClr>
                    </a:solidFill>
                    <a:latin typeface="SamsungOne-400" panose="020B0503030303020204" pitchFamily="34" charset="0"/>
                    <a:ea typeface="SamsungOne-400" panose="020B0503030303020204" pitchFamily="34" charset="0"/>
                  </a:rPr>
                  <a:t>(quảng cáo bắt đầu cảnh báo)</a:t>
                </a:r>
                <a:endParaRPr lang="en-US" altLang="ko-KR" sz="1050" b="1" dirty="0">
                  <a:solidFill>
                    <a:schemeClr val="tx1">
                      <a:lumMod val="85000"/>
                      <a:lumOff val="15000"/>
                    </a:schemeClr>
                  </a:solidFill>
                  <a:latin typeface="SamsungOne-400" panose="020B0503030303020204" pitchFamily="34" charset="0"/>
                  <a:ea typeface="SamsungOne-400" panose="020B0503030303020204" pitchFamily="34" charset="0"/>
                </a:endParaRPr>
              </a:p>
              <a:p>
                <a:endParaRPr lang="en-US" altLang="ko-KR" sz="1050" b="1" dirty="0">
                  <a:solidFill>
                    <a:schemeClr val="tx1">
                      <a:lumMod val="85000"/>
                      <a:lumOff val="15000"/>
                    </a:schemeClr>
                  </a:solidFill>
                  <a:latin typeface="SamsungOne-400" panose="020B0503030303020204" pitchFamily="34" charset="0"/>
                  <a:ea typeface="SamsungOne-400" panose="020B0503030303020204" pitchFamily="34" charset="0"/>
                </a:endParaRPr>
              </a:p>
              <a:p>
                <a:pPr algn="ctr"/>
                <a:r>
                  <a:rPr lang="vi-VN" altLang="ko-KR" sz="1200" b="1" dirty="0">
                    <a:solidFill>
                      <a:schemeClr val="tx1">
                        <a:lumMod val="85000"/>
                        <a:lumOff val="15000"/>
                      </a:schemeClr>
                    </a:solidFill>
                    <a:latin typeface="SamsungOne-400" panose="020B0503030303020204" pitchFamily="34" charset="0"/>
                    <a:ea typeface="SamsungOne-400" panose="020B0503030303020204" pitchFamily="34" charset="0"/>
                  </a:rPr>
                  <a:t>Tầm xa 1Km / Tiện ích mở rộng quảng cáo Le 2Mbps</a:t>
                </a:r>
                <a:endPar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vi-VN" altLang="ko-KR" sz="1200" b="1" dirty="0">
                    <a:solidFill>
                      <a:schemeClr val="tx1">
                        <a:lumMod val="85000"/>
                        <a:lumOff val="15000"/>
                      </a:schemeClr>
                    </a:solidFill>
                    <a:latin typeface="SamsungOne-400" panose="020B0503030303020204" pitchFamily="34" charset="0"/>
                    <a:ea typeface="SamsungOne-400" panose="020B0503030303020204" pitchFamily="34" charset="0"/>
                  </a:rPr>
                  <a:t>Mesh</a:t>
                </a:r>
                <a:endPar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vi-VN" altLang="ko-KR" sz="1050" dirty="0">
                    <a:solidFill>
                      <a:schemeClr val="tx1">
                        <a:lumMod val="85000"/>
                        <a:lumOff val="15000"/>
                      </a:schemeClr>
                    </a:solidFill>
                    <a:latin typeface="SamsungOne-400" panose="020B0503030303020204" pitchFamily="34" charset="0"/>
                  </a:rPr>
                  <a:t>Cấu trúc liên kết mạng thực sự (dựa trên lưới)</a:t>
                </a:r>
              </a:p>
              <a:p>
                <a:pPr marL="171450" indent="-171450">
                  <a:buFont typeface="Arial" panose="020B0604020202020204" pitchFamily="34" charset="0"/>
                  <a:buChar char="•"/>
                </a:pPr>
                <a:r>
                  <a:rPr lang="vi-VN" altLang="ko-KR" sz="1050" dirty="0">
                    <a:solidFill>
                      <a:schemeClr val="tx1">
                        <a:lumMod val="85000"/>
                        <a:lumOff val="15000"/>
                      </a:schemeClr>
                    </a:solidFill>
                    <a:latin typeface="SamsungOne-400" panose="020B0503030303020204" pitchFamily="34" charset="0"/>
                  </a:rPr>
                  <a:t>Lệnh và điều khiển + dữ liệu, KHÔNG băng thông cao</a:t>
                </a:r>
                <a:endParaRPr lang="en-US" altLang="ko-KR" sz="1050" dirty="0">
                  <a:solidFill>
                    <a:schemeClr val="tx1">
                      <a:lumMod val="85000"/>
                      <a:lumOff val="15000"/>
                    </a:schemeClr>
                  </a:solidFill>
                  <a:latin typeface="SamsungOne-400" panose="020B0503030303020204" pitchFamily="34" charset="0"/>
                </a:endParaRPr>
              </a:p>
            </p:txBody>
          </p:sp>
          <p:sp>
            <p:nvSpPr>
              <p:cNvPr id="21" name="TextBox 20">
                <a:extLst>
                  <a:ext uri="{FF2B5EF4-FFF2-40B4-BE49-F238E27FC236}">
                    <a16:creationId xmlns:a16="http://schemas.microsoft.com/office/drawing/2014/main" id="{FD58E99E-AB7C-4D3E-A1BA-283EAE594BAB}"/>
                  </a:ext>
                </a:extLst>
              </p:cNvPr>
              <p:cNvSpPr txBox="1"/>
              <p:nvPr/>
            </p:nvSpPr>
            <p:spPr>
              <a:xfrm rot="16200000">
                <a:off x="5144328" y="4319188"/>
                <a:ext cx="2691888" cy="276999"/>
              </a:xfrm>
              <a:prstGeom prst="rect">
                <a:avLst/>
              </a:prstGeom>
              <a:solidFill>
                <a:schemeClr val="bg1"/>
              </a:solidFill>
            </p:spPr>
            <p:txBody>
              <a:bodyPr wrap="square" rtlCol="0">
                <a:spAutoFit/>
              </a:bodyPr>
              <a:lstStyle/>
              <a:p>
                <a:r>
                  <a:rPr lang="en-US" altLang="ko-KR" sz="1200" b="1" dirty="0">
                    <a:solidFill>
                      <a:srgbClr val="6D87A0"/>
                    </a:solidFill>
                    <a:latin typeface="SamsungOne-400" panose="020B0503030303020204" pitchFamily="34" charset="0"/>
                    <a:ea typeface="SamsungOne-400" panose="020B0503030303020204" pitchFamily="34" charset="0"/>
                  </a:rPr>
                  <a:t>Internet of everything</a:t>
                </a:r>
                <a:endParaRPr lang="en-US" altLang="ko-KR" sz="1050" dirty="0">
                  <a:solidFill>
                    <a:srgbClr val="6D87A0"/>
                  </a:solidFill>
                  <a:latin typeface="SamsungOne-400" panose="020B0503030303020204" pitchFamily="34" charset="0"/>
                </a:endParaRPr>
              </a:p>
            </p:txBody>
          </p:sp>
          <p:sp>
            <p:nvSpPr>
              <p:cNvPr id="22" name="TextBox 21">
                <a:extLst>
                  <a:ext uri="{FF2B5EF4-FFF2-40B4-BE49-F238E27FC236}">
                    <a16:creationId xmlns:a16="http://schemas.microsoft.com/office/drawing/2014/main" id="{65CF2033-2B7F-4E26-8943-9A90F51EBE68}"/>
                  </a:ext>
                </a:extLst>
              </p:cNvPr>
              <p:cNvSpPr txBox="1"/>
              <p:nvPr/>
            </p:nvSpPr>
            <p:spPr>
              <a:xfrm rot="16200000">
                <a:off x="5579842" y="4743284"/>
                <a:ext cx="1813369" cy="276999"/>
              </a:xfrm>
              <a:prstGeom prst="rect">
                <a:avLst/>
              </a:prstGeom>
              <a:solidFill>
                <a:schemeClr val="bg1"/>
              </a:solidFill>
            </p:spPr>
            <p:txBody>
              <a:bodyPr wrap="square" rtlCol="0">
                <a:spAutoFit/>
              </a:bodyPr>
              <a:lstStyle/>
              <a:p>
                <a:r>
                  <a:rPr lang="en-US" altLang="ko-KR" sz="1200" b="1" dirty="0">
                    <a:solidFill>
                      <a:srgbClr val="6D87A0"/>
                    </a:solidFill>
                    <a:latin typeface="SamsungOne-400" panose="020B0503030303020204" pitchFamily="34" charset="0"/>
                    <a:ea typeface="SamsungOne-400" panose="020B0503030303020204" pitchFamily="34" charset="0"/>
                  </a:rPr>
                  <a:t>Internet of everything</a:t>
                </a:r>
                <a:endParaRPr lang="en-US" altLang="ko-KR" sz="1050" dirty="0">
                  <a:solidFill>
                    <a:srgbClr val="6D87A0"/>
                  </a:solidFill>
                  <a:latin typeface="SamsungOne-400" panose="020B0503030303020204" pitchFamily="34" charset="0"/>
                </a:endParaRPr>
              </a:p>
            </p:txBody>
          </p:sp>
          <p:sp>
            <p:nvSpPr>
              <p:cNvPr id="24" name="TextBox 23">
                <a:extLst>
                  <a:ext uri="{FF2B5EF4-FFF2-40B4-BE49-F238E27FC236}">
                    <a16:creationId xmlns:a16="http://schemas.microsoft.com/office/drawing/2014/main" id="{F7717EA6-25D5-4891-BD6E-72EA870E5F1C}"/>
                  </a:ext>
                </a:extLst>
              </p:cNvPr>
              <p:cNvSpPr txBox="1"/>
              <p:nvPr/>
            </p:nvSpPr>
            <p:spPr>
              <a:xfrm rot="16200000">
                <a:off x="5922242" y="3625684"/>
                <a:ext cx="1813369" cy="276999"/>
              </a:xfrm>
              <a:prstGeom prst="rect">
                <a:avLst/>
              </a:prstGeom>
              <a:solidFill>
                <a:schemeClr val="bg1"/>
              </a:solidFill>
            </p:spPr>
            <p:txBody>
              <a:bodyPr wrap="square" rtlCol="0">
                <a:spAutoFit/>
              </a:bodyPr>
              <a:lstStyle/>
              <a:p>
                <a:r>
                  <a:rPr lang="en-US" altLang="ko-KR" sz="1200" b="1" dirty="0">
                    <a:solidFill>
                      <a:srgbClr val="6A99C5"/>
                    </a:solidFill>
                    <a:latin typeface="SamsungOne-400" panose="020B0503030303020204" pitchFamily="34" charset="0"/>
                    <a:ea typeface="SamsungOne-400" panose="020B0503030303020204" pitchFamily="34" charset="0"/>
                  </a:rPr>
                  <a:t>Internet of my things</a:t>
                </a:r>
                <a:endParaRPr lang="en-US" altLang="ko-KR" sz="1050" dirty="0">
                  <a:solidFill>
                    <a:srgbClr val="6A99C5"/>
                  </a:solidFill>
                  <a:latin typeface="SamsungOne-400" panose="020B0503030303020204" pitchFamily="34" charset="0"/>
                </a:endParaRPr>
              </a:p>
            </p:txBody>
          </p:sp>
          <p:sp>
            <p:nvSpPr>
              <p:cNvPr id="25" name="TextBox 24">
                <a:extLst>
                  <a:ext uri="{FF2B5EF4-FFF2-40B4-BE49-F238E27FC236}">
                    <a16:creationId xmlns:a16="http://schemas.microsoft.com/office/drawing/2014/main" id="{2F66DEB2-811F-40C4-9440-9FADCA76573C}"/>
                  </a:ext>
                </a:extLst>
              </p:cNvPr>
              <p:cNvSpPr txBox="1"/>
              <p:nvPr/>
            </p:nvSpPr>
            <p:spPr>
              <a:xfrm rot="16200000">
                <a:off x="6738465" y="2439070"/>
                <a:ext cx="898968" cy="276999"/>
              </a:xfrm>
              <a:prstGeom prst="rect">
                <a:avLst/>
              </a:prstGeom>
              <a:solidFill>
                <a:schemeClr val="bg1"/>
              </a:solidFill>
            </p:spPr>
            <p:txBody>
              <a:bodyPr wrap="square" rtlCol="0">
                <a:spAutoFit/>
              </a:bodyPr>
              <a:lstStyle/>
              <a:p>
                <a:r>
                  <a:rPr lang="en-US" altLang="ko-KR" sz="1200" b="1" dirty="0">
                    <a:solidFill>
                      <a:srgbClr val="68AAE3"/>
                    </a:solidFill>
                    <a:latin typeface="SamsungOne-400" panose="020B0503030303020204" pitchFamily="34" charset="0"/>
                    <a:ea typeface="SamsungOne-400" panose="020B0503030303020204" pitchFamily="34" charset="0"/>
                  </a:rPr>
                  <a:t>my things</a:t>
                </a:r>
                <a:endParaRPr lang="en-US" altLang="ko-KR" sz="1050" dirty="0">
                  <a:solidFill>
                    <a:srgbClr val="68AAE3"/>
                  </a:solidFill>
                  <a:latin typeface="SamsungOne-400" panose="020B0503030303020204" pitchFamily="34" charset="0"/>
                </a:endParaRPr>
              </a:p>
            </p:txBody>
          </p:sp>
        </p:grpSp>
        <p:sp>
          <p:nvSpPr>
            <p:cNvPr id="23" name="TextBox 22">
              <a:extLst>
                <a:ext uri="{FF2B5EF4-FFF2-40B4-BE49-F238E27FC236}">
                  <a16:creationId xmlns:a16="http://schemas.microsoft.com/office/drawing/2014/main" id="{1EE353EB-3D91-45E3-9BB2-6474F6DC5915}"/>
                </a:ext>
              </a:extLst>
            </p:cNvPr>
            <p:cNvSpPr txBox="1"/>
            <p:nvPr/>
          </p:nvSpPr>
          <p:spPr>
            <a:xfrm>
              <a:off x="3514896" y="5887810"/>
              <a:ext cx="4951378" cy="577081"/>
            </a:xfrm>
            <a:prstGeom prst="rect">
              <a:avLst/>
            </a:prstGeom>
            <a:noFill/>
          </p:spPr>
          <p:txBody>
            <a:bodyPr wrap="square">
              <a:spAutoFit/>
            </a:bodyPr>
            <a:lstStyle/>
            <a:p>
              <a:pPr marL="171450" indent="-171450">
                <a:spcAft>
                  <a:spcPts val="0"/>
                </a:spcAft>
                <a:buClr>
                  <a:schemeClr val="tx1">
                    <a:lumMod val="75000"/>
                    <a:lumOff val="25000"/>
                  </a:schemeClr>
                </a:buClr>
                <a:buFont typeface="Arial" panose="020B0604020202020204" pitchFamily="34" charset="0"/>
                <a:buChar char="•"/>
              </a:pPr>
              <a:r>
                <a:rPr lang="vi-VN" altLang="ko-KR" sz="1050" dirty="0">
                  <a:solidFill>
                    <a:schemeClr val="tx1">
                      <a:lumMod val="85000"/>
                      <a:lumOff val="15000"/>
                    </a:schemeClr>
                  </a:solidFill>
                  <a:latin typeface="SamsungOne-400" panose="020B0503030303020204" pitchFamily="34" charset="0"/>
                </a:rPr>
                <a:t>Âm thanh BLE chất lượng cao công suất thấp (Phát sóng/Multicast, kết nối M:N, nhận dạng giọng nói BLE, Chất lượng cao)</a:t>
              </a:r>
            </a:p>
            <a:p>
              <a:pPr marL="171450" indent="-171450">
                <a:spcAft>
                  <a:spcPts val="0"/>
                </a:spcAft>
                <a:buClr>
                  <a:schemeClr val="tx1">
                    <a:lumMod val="75000"/>
                    <a:lumOff val="25000"/>
                  </a:schemeClr>
                </a:buClr>
                <a:buFont typeface="Arial" panose="020B0604020202020204" pitchFamily="34" charset="0"/>
                <a:buChar char="•"/>
              </a:pPr>
              <a:r>
                <a:rPr lang="vi-VN" altLang="ko-KR" sz="1050" dirty="0">
                  <a:solidFill>
                    <a:schemeClr val="tx1">
                      <a:lumMod val="85000"/>
                      <a:lumOff val="15000"/>
                    </a:schemeClr>
                  </a:solidFill>
                  <a:latin typeface="SamsungOne-400" panose="020B0503030303020204" pitchFamily="34" charset="0"/>
                </a:rPr>
                <a:t>Đa ăng-ten: Định vị chính xác cao</a:t>
              </a:r>
              <a:endParaRPr lang="en-US" altLang="ko-KR" sz="1050" dirty="0">
                <a:solidFill>
                  <a:schemeClr val="tx1">
                    <a:lumMod val="85000"/>
                    <a:lumOff val="15000"/>
                  </a:schemeClr>
                </a:solidFill>
                <a:latin typeface="SamsungOne-400" panose="020B0503030303020204" pitchFamily="34" charset="0"/>
              </a:endParaRPr>
            </a:p>
          </p:txBody>
        </p:sp>
        <p:sp>
          <p:nvSpPr>
            <p:cNvPr id="26" name="TextBox 25">
              <a:extLst>
                <a:ext uri="{FF2B5EF4-FFF2-40B4-BE49-F238E27FC236}">
                  <a16:creationId xmlns:a16="http://schemas.microsoft.com/office/drawing/2014/main" id="{F4E89B0F-F5CE-4F1F-BBC2-EAA98BF74DE0}"/>
                </a:ext>
              </a:extLst>
            </p:cNvPr>
            <p:cNvSpPr txBox="1"/>
            <p:nvPr/>
          </p:nvSpPr>
          <p:spPr>
            <a:xfrm>
              <a:off x="2475407" y="2473367"/>
              <a:ext cx="712766" cy="307777"/>
            </a:xfrm>
            <a:prstGeom prst="rect">
              <a:avLst/>
            </a:prstGeom>
            <a:solidFill>
              <a:srgbClr val="0082FC"/>
            </a:solidFill>
          </p:spPr>
          <p:txBody>
            <a:bodyPr wrap="square">
              <a:spAutoFit/>
            </a:bodyPr>
            <a:lstStyle/>
            <a:p>
              <a:pPr algn="ctr">
                <a:spcAft>
                  <a:spcPts val="0"/>
                </a:spcAft>
                <a:buClr>
                  <a:schemeClr val="tx1">
                    <a:lumMod val="75000"/>
                    <a:lumOff val="25000"/>
                  </a:schemeClr>
                </a:buClr>
              </a:pPr>
              <a:r>
                <a:rPr lang="en-US" altLang="ko-KR" sz="1400" b="1" dirty="0">
                  <a:solidFill>
                    <a:srgbClr val="ACDBFB"/>
                  </a:solidFill>
                  <a:latin typeface="SamsungOne-400" panose="020B0503030303020204" pitchFamily="34" charset="0"/>
                </a:rPr>
                <a:t>2.0</a:t>
              </a:r>
            </a:p>
          </p:txBody>
        </p:sp>
        <p:sp>
          <p:nvSpPr>
            <p:cNvPr id="27" name="TextBox 26">
              <a:extLst>
                <a:ext uri="{FF2B5EF4-FFF2-40B4-BE49-F238E27FC236}">
                  <a16:creationId xmlns:a16="http://schemas.microsoft.com/office/drawing/2014/main" id="{C1CF98C8-0D14-4867-916C-AD8886F159C3}"/>
                </a:ext>
              </a:extLst>
            </p:cNvPr>
            <p:cNvSpPr txBox="1"/>
            <p:nvPr/>
          </p:nvSpPr>
          <p:spPr>
            <a:xfrm>
              <a:off x="2475407" y="2957854"/>
              <a:ext cx="712766" cy="307777"/>
            </a:xfrm>
            <a:prstGeom prst="rect">
              <a:avLst/>
            </a:prstGeom>
            <a:solidFill>
              <a:srgbClr val="0082FC"/>
            </a:solidFill>
          </p:spPr>
          <p:txBody>
            <a:bodyPr wrap="square">
              <a:spAutoFit/>
            </a:bodyPr>
            <a:lstStyle/>
            <a:p>
              <a:pPr algn="ctr">
                <a:spcAft>
                  <a:spcPts val="0"/>
                </a:spcAft>
                <a:buClr>
                  <a:schemeClr val="tx1">
                    <a:lumMod val="75000"/>
                    <a:lumOff val="25000"/>
                  </a:schemeClr>
                </a:buClr>
              </a:pPr>
              <a:r>
                <a:rPr lang="en-US" altLang="ko-KR" sz="1400" b="1" dirty="0">
                  <a:solidFill>
                    <a:srgbClr val="ACDBFB"/>
                  </a:solidFill>
                  <a:latin typeface="SamsungOne-400" panose="020B0503030303020204" pitchFamily="34" charset="0"/>
                </a:rPr>
                <a:t>2.1</a:t>
              </a:r>
            </a:p>
          </p:txBody>
        </p:sp>
        <p:sp>
          <p:nvSpPr>
            <p:cNvPr id="28" name="TextBox 27">
              <a:extLst>
                <a:ext uri="{FF2B5EF4-FFF2-40B4-BE49-F238E27FC236}">
                  <a16:creationId xmlns:a16="http://schemas.microsoft.com/office/drawing/2014/main" id="{52FE629E-10CD-452B-A2F3-0FA4FE5212D9}"/>
                </a:ext>
              </a:extLst>
            </p:cNvPr>
            <p:cNvSpPr txBox="1"/>
            <p:nvPr/>
          </p:nvSpPr>
          <p:spPr>
            <a:xfrm>
              <a:off x="2475407" y="3407537"/>
              <a:ext cx="712766" cy="307777"/>
            </a:xfrm>
            <a:prstGeom prst="rect">
              <a:avLst/>
            </a:prstGeom>
            <a:solidFill>
              <a:srgbClr val="0062BD"/>
            </a:solidFill>
          </p:spPr>
          <p:txBody>
            <a:bodyPr wrap="square">
              <a:spAutoFit/>
            </a:bodyPr>
            <a:lstStyle/>
            <a:p>
              <a:pPr algn="ctr">
                <a:spcAft>
                  <a:spcPts val="0"/>
                </a:spcAft>
                <a:buClr>
                  <a:schemeClr val="tx1">
                    <a:lumMod val="75000"/>
                    <a:lumOff val="25000"/>
                  </a:schemeClr>
                </a:buClr>
              </a:pPr>
              <a:r>
                <a:rPr lang="en-US" altLang="ko-KR" sz="1400" b="1" dirty="0">
                  <a:solidFill>
                    <a:srgbClr val="ACDBFB"/>
                  </a:solidFill>
                  <a:latin typeface="SamsungOne-400" panose="020B0503030303020204" pitchFamily="34" charset="0"/>
                </a:rPr>
                <a:t>4.0</a:t>
              </a:r>
            </a:p>
          </p:txBody>
        </p:sp>
        <p:sp>
          <p:nvSpPr>
            <p:cNvPr id="29" name="TextBox 28">
              <a:extLst>
                <a:ext uri="{FF2B5EF4-FFF2-40B4-BE49-F238E27FC236}">
                  <a16:creationId xmlns:a16="http://schemas.microsoft.com/office/drawing/2014/main" id="{A03CC9A0-C8A2-4B51-834B-401448D189BD}"/>
                </a:ext>
              </a:extLst>
            </p:cNvPr>
            <p:cNvSpPr txBox="1"/>
            <p:nvPr/>
          </p:nvSpPr>
          <p:spPr>
            <a:xfrm>
              <a:off x="2475407" y="3885720"/>
              <a:ext cx="712766" cy="307777"/>
            </a:xfrm>
            <a:prstGeom prst="rect">
              <a:avLst/>
            </a:prstGeom>
            <a:solidFill>
              <a:srgbClr val="0062BD"/>
            </a:solidFill>
          </p:spPr>
          <p:txBody>
            <a:bodyPr wrap="square">
              <a:spAutoFit/>
            </a:bodyPr>
            <a:lstStyle/>
            <a:p>
              <a:pPr algn="ctr">
                <a:spcAft>
                  <a:spcPts val="0"/>
                </a:spcAft>
                <a:buClr>
                  <a:schemeClr val="tx1">
                    <a:lumMod val="75000"/>
                    <a:lumOff val="25000"/>
                  </a:schemeClr>
                </a:buClr>
              </a:pPr>
              <a:r>
                <a:rPr lang="en-US" altLang="ko-KR" sz="1400" b="1" dirty="0">
                  <a:solidFill>
                    <a:srgbClr val="ACDBFB"/>
                  </a:solidFill>
                  <a:latin typeface="SamsungOne-400" panose="020B0503030303020204" pitchFamily="34" charset="0"/>
                </a:rPr>
                <a:t>4.1</a:t>
              </a:r>
            </a:p>
          </p:txBody>
        </p:sp>
        <p:sp>
          <p:nvSpPr>
            <p:cNvPr id="30" name="TextBox 29">
              <a:extLst>
                <a:ext uri="{FF2B5EF4-FFF2-40B4-BE49-F238E27FC236}">
                  <a16:creationId xmlns:a16="http://schemas.microsoft.com/office/drawing/2014/main" id="{DAAA99C8-F7CD-4871-8A37-D6C75E6D6512}"/>
                </a:ext>
              </a:extLst>
            </p:cNvPr>
            <p:cNvSpPr txBox="1"/>
            <p:nvPr/>
          </p:nvSpPr>
          <p:spPr>
            <a:xfrm>
              <a:off x="2475407" y="4373305"/>
              <a:ext cx="712766" cy="307777"/>
            </a:xfrm>
            <a:prstGeom prst="rect">
              <a:avLst/>
            </a:prstGeom>
            <a:solidFill>
              <a:srgbClr val="0062BD"/>
            </a:solidFill>
          </p:spPr>
          <p:txBody>
            <a:bodyPr wrap="square">
              <a:spAutoFit/>
            </a:bodyPr>
            <a:lstStyle/>
            <a:p>
              <a:pPr algn="ctr">
                <a:spcAft>
                  <a:spcPts val="0"/>
                </a:spcAft>
                <a:buClr>
                  <a:schemeClr val="tx1">
                    <a:lumMod val="75000"/>
                    <a:lumOff val="25000"/>
                  </a:schemeClr>
                </a:buClr>
              </a:pPr>
              <a:r>
                <a:rPr lang="en-US" altLang="ko-KR" sz="1400" b="1" dirty="0">
                  <a:solidFill>
                    <a:srgbClr val="ACDBFB"/>
                  </a:solidFill>
                  <a:latin typeface="SamsungOne-400" panose="020B0503030303020204" pitchFamily="34" charset="0"/>
                </a:rPr>
                <a:t>4.2</a:t>
              </a:r>
            </a:p>
          </p:txBody>
        </p:sp>
        <p:sp>
          <p:nvSpPr>
            <p:cNvPr id="31" name="TextBox 30">
              <a:extLst>
                <a:ext uri="{FF2B5EF4-FFF2-40B4-BE49-F238E27FC236}">
                  <a16:creationId xmlns:a16="http://schemas.microsoft.com/office/drawing/2014/main" id="{5099D087-0D17-4545-BF8A-A72A0C7E3414}"/>
                </a:ext>
              </a:extLst>
            </p:cNvPr>
            <p:cNvSpPr txBox="1"/>
            <p:nvPr/>
          </p:nvSpPr>
          <p:spPr>
            <a:xfrm>
              <a:off x="2475407" y="4851365"/>
              <a:ext cx="712766" cy="307777"/>
            </a:xfrm>
            <a:prstGeom prst="rect">
              <a:avLst/>
            </a:prstGeom>
            <a:solidFill>
              <a:srgbClr val="01417E"/>
            </a:solidFill>
          </p:spPr>
          <p:txBody>
            <a:bodyPr wrap="square">
              <a:spAutoFit/>
            </a:bodyPr>
            <a:lstStyle/>
            <a:p>
              <a:pPr algn="ctr">
                <a:spcAft>
                  <a:spcPts val="0"/>
                </a:spcAft>
                <a:buClr>
                  <a:schemeClr val="tx1">
                    <a:lumMod val="75000"/>
                    <a:lumOff val="25000"/>
                  </a:schemeClr>
                </a:buClr>
              </a:pPr>
              <a:r>
                <a:rPr lang="en-US" altLang="ko-KR" sz="1400" b="1" dirty="0">
                  <a:solidFill>
                    <a:srgbClr val="ACDBFB"/>
                  </a:solidFill>
                  <a:latin typeface="SamsungOne-400" panose="020B0503030303020204" pitchFamily="34" charset="0"/>
                </a:rPr>
                <a:t>5.0</a:t>
              </a:r>
            </a:p>
          </p:txBody>
        </p:sp>
        <p:sp>
          <p:nvSpPr>
            <p:cNvPr id="32" name="TextBox 31">
              <a:extLst>
                <a:ext uri="{FF2B5EF4-FFF2-40B4-BE49-F238E27FC236}">
                  <a16:creationId xmlns:a16="http://schemas.microsoft.com/office/drawing/2014/main" id="{CE21B366-09FF-47E1-A817-509A5F8CE953}"/>
                </a:ext>
              </a:extLst>
            </p:cNvPr>
            <p:cNvSpPr txBox="1"/>
            <p:nvPr/>
          </p:nvSpPr>
          <p:spPr>
            <a:xfrm>
              <a:off x="2475407" y="5283869"/>
              <a:ext cx="712766" cy="307777"/>
            </a:xfrm>
            <a:prstGeom prst="rect">
              <a:avLst/>
            </a:prstGeom>
            <a:solidFill>
              <a:srgbClr val="00284C"/>
            </a:solidFill>
          </p:spPr>
          <p:txBody>
            <a:bodyPr wrap="square">
              <a:spAutoFit/>
            </a:bodyPr>
            <a:lstStyle/>
            <a:p>
              <a:pPr algn="ctr">
                <a:spcAft>
                  <a:spcPts val="0"/>
                </a:spcAft>
                <a:buClr>
                  <a:schemeClr val="tx1">
                    <a:lumMod val="75000"/>
                    <a:lumOff val="25000"/>
                  </a:schemeClr>
                </a:buClr>
              </a:pPr>
              <a:r>
                <a:rPr lang="en-US" altLang="ko-KR" sz="1400" b="1" dirty="0">
                  <a:solidFill>
                    <a:schemeClr val="bg1"/>
                  </a:solidFill>
                  <a:latin typeface="SamsungOne-400" panose="020B0503030303020204" pitchFamily="34" charset="0"/>
                </a:rPr>
                <a:t>Mesh</a:t>
              </a:r>
            </a:p>
          </p:txBody>
        </p:sp>
        <p:sp>
          <p:nvSpPr>
            <p:cNvPr id="33" name="TextBox 32">
              <a:extLst>
                <a:ext uri="{FF2B5EF4-FFF2-40B4-BE49-F238E27FC236}">
                  <a16:creationId xmlns:a16="http://schemas.microsoft.com/office/drawing/2014/main" id="{9760A8EC-0E21-43CA-A0B9-C5246628684C}"/>
                </a:ext>
              </a:extLst>
            </p:cNvPr>
            <p:cNvSpPr txBox="1"/>
            <p:nvPr/>
          </p:nvSpPr>
          <p:spPr>
            <a:xfrm>
              <a:off x="2475406" y="5713539"/>
              <a:ext cx="712766" cy="523220"/>
            </a:xfrm>
            <a:prstGeom prst="rect">
              <a:avLst/>
            </a:prstGeom>
            <a:solidFill>
              <a:srgbClr val="BAE0E3"/>
            </a:solidFill>
          </p:spPr>
          <p:txBody>
            <a:bodyPr wrap="square">
              <a:spAutoFit/>
            </a:bodyPr>
            <a:lstStyle/>
            <a:p>
              <a:pPr algn="ctr">
                <a:spcAft>
                  <a:spcPts val="0"/>
                </a:spcAft>
                <a:buClr>
                  <a:schemeClr val="tx1">
                    <a:lumMod val="75000"/>
                    <a:lumOff val="25000"/>
                  </a:schemeClr>
                </a:buClr>
              </a:pPr>
              <a:r>
                <a:rPr lang="en-US" altLang="ko-KR" sz="1400" b="1" dirty="0">
                  <a:solidFill>
                    <a:srgbClr val="E45758"/>
                  </a:solidFill>
                  <a:latin typeface="SamsungOne-400" panose="020B0503030303020204" pitchFamily="34" charset="0"/>
                </a:rPr>
                <a:t>5.x</a:t>
              </a:r>
            </a:p>
            <a:p>
              <a:pPr algn="ctr">
                <a:spcAft>
                  <a:spcPts val="0"/>
                </a:spcAft>
                <a:buClr>
                  <a:schemeClr val="tx1">
                    <a:lumMod val="75000"/>
                    <a:lumOff val="25000"/>
                  </a:schemeClr>
                </a:buClr>
              </a:pPr>
              <a:r>
                <a:rPr lang="en-US" altLang="ko-KR" sz="1400" b="1" dirty="0">
                  <a:solidFill>
                    <a:srgbClr val="E45758"/>
                  </a:solidFill>
                  <a:latin typeface="SamsungOne-400" panose="020B0503030303020204" pitchFamily="34" charset="0"/>
                </a:rPr>
                <a:t>(or 6)</a:t>
              </a:r>
            </a:p>
          </p:txBody>
        </p:sp>
      </p:grpSp>
      <p:sp>
        <p:nvSpPr>
          <p:cNvPr id="34" name="직사각형 33">
            <a:extLst>
              <a:ext uri="{FF2B5EF4-FFF2-40B4-BE49-F238E27FC236}">
                <a16:creationId xmlns:a16="http://schemas.microsoft.com/office/drawing/2014/main" id="{E8DACE75-8440-454A-B5A0-BEFF2FA25FDC}"/>
              </a:ext>
            </a:extLst>
          </p:cNvPr>
          <p:cNvSpPr/>
          <p:nvPr/>
        </p:nvSpPr>
        <p:spPr>
          <a:xfrm>
            <a:off x="568774" y="1874726"/>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Bluetooth có lợi thế về chi phí thấp, năng lượng thấp và âm thanh về giải pháp không dây IoT cấp thấp.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9791387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2">
            <a:extLst>
              <a:ext uri="{FF2B5EF4-FFF2-40B4-BE49-F238E27FC236}">
                <a16:creationId xmlns:a16="http://schemas.microsoft.com/office/drawing/2014/main" id="{769C4FCA-32B9-4E50-BAE2-7A731F04166F}"/>
              </a:ext>
            </a:extLst>
          </p:cNvPr>
          <p:cNvSpPr/>
          <p:nvPr/>
        </p:nvSpPr>
        <p:spPr>
          <a:xfrm flipV="1">
            <a:off x="718777" y="3828349"/>
            <a:ext cx="3494347" cy="2467796"/>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141" name="Rectangle 12">
            <a:extLst>
              <a:ext uri="{FF2B5EF4-FFF2-40B4-BE49-F238E27FC236}">
                <a16:creationId xmlns:a16="http://schemas.microsoft.com/office/drawing/2014/main" id="{AEC0423C-E880-412A-AD30-62D5E811A230}"/>
              </a:ext>
            </a:extLst>
          </p:cNvPr>
          <p:cNvSpPr/>
          <p:nvPr/>
        </p:nvSpPr>
        <p:spPr>
          <a:xfrm flipV="1">
            <a:off x="4475581" y="1952624"/>
            <a:ext cx="4723982" cy="4343523"/>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Âm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thanh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Bluetooth LE</a:t>
            </a:r>
          </a:p>
        </p:txBody>
      </p:sp>
      <p:sp>
        <p:nvSpPr>
          <p:cNvPr id="26" name="직사각형 25">
            <a:extLst>
              <a:ext uri="{FF2B5EF4-FFF2-40B4-BE49-F238E27FC236}">
                <a16:creationId xmlns:a16="http://schemas.microsoft.com/office/drawing/2014/main" id="{053CAC5E-262B-46C7-B3EC-916FB4BE9846}"/>
              </a:ext>
            </a:extLst>
          </p:cNvPr>
          <p:cNvSpPr/>
          <p:nvPr/>
        </p:nvSpPr>
        <p:spPr>
          <a:xfrm>
            <a:off x="712183" y="2174873"/>
            <a:ext cx="3770917"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tuyến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PTT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khiển dễ dàng: Kết nối Easy 1:N, Chuyển đổi Src / Sink, Điều khiển âm lượng</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chia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sẻ</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Chia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sẻ</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nhạc</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Hỗ</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8" name="그룹 27">
            <a:extLst>
              <a:ext uri="{FF2B5EF4-FFF2-40B4-BE49-F238E27FC236}">
                <a16:creationId xmlns:a16="http://schemas.microsoft.com/office/drawing/2014/main" id="{E1F1DD9D-5E15-4E88-AFF7-4AFD72175E99}"/>
              </a:ext>
            </a:extLst>
          </p:cNvPr>
          <p:cNvGrpSpPr/>
          <p:nvPr/>
        </p:nvGrpSpPr>
        <p:grpSpPr>
          <a:xfrm>
            <a:off x="4664075" y="2039502"/>
            <a:ext cx="4283413" cy="2252770"/>
            <a:chOff x="5226347" y="2020775"/>
            <a:chExt cx="4283413" cy="2252770"/>
          </a:xfrm>
        </p:grpSpPr>
        <p:sp>
          <p:nvSpPr>
            <p:cNvPr id="29" name="직사각형 28">
              <a:extLst>
                <a:ext uri="{FF2B5EF4-FFF2-40B4-BE49-F238E27FC236}">
                  <a16:creationId xmlns:a16="http://schemas.microsoft.com/office/drawing/2014/main" id="{6CD9DF21-97A5-499D-AB1E-B88FC8269A9C}"/>
                </a:ext>
              </a:extLst>
            </p:cNvPr>
            <p:cNvSpPr/>
            <p:nvPr/>
          </p:nvSpPr>
          <p:spPr bwMode="auto">
            <a:xfrm>
              <a:off x="5676900" y="2239995"/>
              <a:ext cx="577850" cy="345426"/>
            </a:xfrm>
            <a:prstGeom prst="rect">
              <a:avLst/>
            </a:prstGeom>
            <a:solidFill>
              <a:srgbClr val="FE000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00" dirty="0">
                  <a:solidFill>
                    <a:schemeClr val="bg1"/>
                  </a:solidFill>
                  <a:latin typeface="SamsungOne-700" panose="020B0803030303020204" pitchFamily="34" charset="0"/>
                  <a:ea typeface="SamsungOne-700" panose="020B0803030303020204" pitchFamily="34" charset="0"/>
                </a:rPr>
                <a:t>Music</a:t>
              </a:r>
            </a:p>
            <a:p>
              <a:pPr algn="ctr"/>
              <a:r>
                <a:rPr lang="en-US" altLang="ko-KR" sz="1000" dirty="0">
                  <a:solidFill>
                    <a:schemeClr val="bg1"/>
                  </a:solidFill>
                  <a:latin typeface="SamsungOne-700" panose="020B0803030303020204" pitchFamily="34" charset="0"/>
                  <a:ea typeface="SamsungOne-700" panose="020B0803030303020204" pitchFamily="34" charset="0"/>
                </a:rPr>
                <a:t>Source</a:t>
              </a:r>
              <a:endParaRPr lang="ko-KR" altLang="en-US" sz="1000" dirty="0">
                <a:solidFill>
                  <a:schemeClr val="bg1"/>
                </a:solidFill>
                <a:latin typeface="SamsungOne-700" panose="020B0803030303020204" pitchFamily="34" charset="0"/>
              </a:endParaRPr>
            </a:p>
          </p:txBody>
        </p:sp>
        <p:sp>
          <p:nvSpPr>
            <p:cNvPr id="30" name="직사각형 29">
              <a:extLst>
                <a:ext uri="{FF2B5EF4-FFF2-40B4-BE49-F238E27FC236}">
                  <a16:creationId xmlns:a16="http://schemas.microsoft.com/office/drawing/2014/main" id="{3877F003-AB41-45E4-8C54-00FBD4E446F4}"/>
                </a:ext>
              </a:extLst>
            </p:cNvPr>
            <p:cNvSpPr/>
            <p:nvPr/>
          </p:nvSpPr>
          <p:spPr bwMode="auto">
            <a:xfrm>
              <a:off x="6689210" y="2020775"/>
              <a:ext cx="895350" cy="564646"/>
            </a:xfrm>
            <a:prstGeom prst="rect">
              <a:avLst/>
            </a:prstGeom>
            <a:solidFill>
              <a:srgbClr val="193EB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00" dirty="0">
                  <a:solidFill>
                    <a:schemeClr val="bg1"/>
                  </a:solidFill>
                  <a:latin typeface="SamsungOne-700" panose="020B0803030303020204" pitchFamily="34" charset="0"/>
                  <a:ea typeface="SamsungOne-700" panose="020B0803030303020204" pitchFamily="34" charset="0"/>
                </a:rPr>
                <a:t>TV</a:t>
              </a:r>
              <a:endParaRPr lang="ko-KR" altLang="en-US" sz="1000" dirty="0">
                <a:solidFill>
                  <a:schemeClr val="bg1"/>
                </a:solidFill>
                <a:latin typeface="SamsungOne-700" panose="020B0803030303020204" pitchFamily="34" charset="0"/>
              </a:endParaRPr>
            </a:p>
          </p:txBody>
        </p:sp>
        <p:sp>
          <p:nvSpPr>
            <p:cNvPr id="31" name="직사각형 30">
              <a:extLst>
                <a:ext uri="{FF2B5EF4-FFF2-40B4-BE49-F238E27FC236}">
                  <a16:creationId xmlns:a16="http://schemas.microsoft.com/office/drawing/2014/main" id="{43512C9F-5F74-4AC6-9D2F-45558F4C5452}"/>
                </a:ext>
              </a:extLst>
            </p:cNvPr>
            <p:cNvSpPr/>
            <p:nvPr/>
          </p:nvSpPr>
          <p:spPr bwMode="auto">
            <a:xfrm>
              <a:off x="7855070" y="2239995"/>
              <a:ext cx="580270" cy="345426"/>
            </a:xfrm>
            <a:prstGeom prst="rect">
              <a:avLst/>
            </a:prstGeom>
            <a:solidFill>
              <a:srgbClr val="193EB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00" dirty="0">
                  <a:solidFill>
                    <a:schemeClr val="bg1"/>
                  </a:solidFill>
                  <a:latin typeface="SamsungOne-700" panose="020B0803030303020204" pitchFamily="34" charset="0"/>
                  <a:ea typeface="SamsungOne-700" panose="020B0803030303020204" pitchFamily="34" charset="0"/>
                </a:rPr>
                <a:t>Door</a:t>
              </a:r>
            </a:p>
            <a:p>
              <a:pPr algn="ctr"/>
              <a:r>
                <a:rPr lang="en-US" altLang="ko-KR" sz="1000" dirty="0">
                  <a:solidFill>
                    <a:schemeClr val="bg1"/>
                  </a:solidFill>
                  <a:latin typeface="SamsungOne-700" panose="020B0803030303020204" pitchFamily="34" charset="0"/>
                  <a:ea typeface="SamsungOne-700" panose="020B0803030303020204" pitchFamily="34" charset="0"/>
                </a:rPr>
                <a:t>Intercom</a:t>
              </a:r>
              <a:endParaRPr lang="ko-KR" altLang="en-US" sz="1000" dirty="0">
                <a:solidFill>
                  <a:schemeClr val="bg1"/>
                </a:solidFill>
                <a:latin typeface="SamsungOne-700" panose="020B0803030303020204" pitchFamily="34" charset="0"/>
              </a:endParaRPr>
            </a:p>
          </p:txBody>
        </p:sp>
        <p:sp>
          <p:nvSpPr>
            <p:cNvPr id="32" name="직사각형 31">
              <a:extLst>
                <a:ext uri="{FF2B5EF4-FFF2-40B4-BE49-F238E27FC236}">
                  <a16:creationId xmlns:a16="http://schemas.microsoft.com/office/drawing/2014/main" id="{719DFDDD-B4F7-4B0F-A067-9EA0039FFDC5}"/>
                </a:ext>
              </a:extLst>
            </p:cNvPr>
            <p:cNvSpPr/>
            <p:nvPr/>
          </p:nvSpPr>
          <p:spPr bwMode="auto">
            <a:xfrm>
              <a:off x="8563730" y="2239995"/>
              <a:ext cx="946030" cy="345426"/>
            </a:xfrm>
            <a:prstGeom prst="rect">
              <a:avLst/>
            </a:prstGeom>
            <a:solidFill>
              <a:schemeClr val="tx1">
                <a:lumMod val="85000"/>
                <a:lumOff val="15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00" dirty="0">
                  <a:solidFill>
                    <a:schemeClr val="bg1"/>
                  </a:solidFill>
                  <a:latin typeface="SamsungOne-700" panose="020B0803030303020204" pitchFamily="34" charset="0"/>
                  <a:ea typeface="SamsungOne-700" panose="020B0803030303020204" pitchFamily="34" charset="0"/>
                </a:rPr>
                <a:t>Public</a:t>
              </a:r>
            </a:p>
            <a:p>
              <a:pPr algn="ctr"/>
              <a:r>
                <a:rPr lang="en-US" altLang="ko-KR" sz="1000" dirty="0">
                  <a:solidFill>
                    <a:schemeClr val="bg1"/>
                  </a:solidFill>
                  <a:latin typeface="SamsungOne-700" panose="020B0803030303020204" pitchFamily="34" charset="0"/>
                  <a:ea typeface="SamsungOne-700" panose="020B0803030303020204" pitchFamily="34" charset="0"/>
                </a:rPr>
                <a:t>Announcement</a:t>
              </a:r>
              <a:endParaRPr lang="ko-KR" altLang="en-US" sz="1000" dirty="0">
                <a:solidFill>
                  <a:schemeClr val="bg1"/>
                </a:solidFill>
                <a:latin typeface="SamsungOne-700" panose="020B0803030303020204" pitchFamily="34" charset="0"/>
              </a:endParaRPr>
            </a:p>
          </p:txBody>
        </p:sp>
        <p:grpSp>
          <p:nvGrpSpPr>
            <p:cNvPr id="33" name="Group 8">
              <a:extLst>
                <a:ext uri="{FF2B5EF4-FFF2-40B4-BE49-F238E27FC236}">
                  <a16:creationId xmlns:a16="http://schemas.microsoft.com/office/drawing/2014/main" id="{05D6907E-381B-4EF1-AA54-8903D46FB491}"/>
                </a:ext>
              </a:extLst>
            </p:cNvPr>
            <p:cNvGrpSpPr>
              <a:grpSpLocks noChangeAspect="1"/>
            </p:cNvGrpSpPr>
            <p:nvPr/>
          </p:nvGrpSpPr>
          <p:grpSpPr bwMode="auto">
            <a:xfrm>
              <a:off x="8735507" y="3130795"/>
              <a:ext cx="293494" cy="439862"/>
              <a:chOff x="5961" y="2397"/>
              <a:chExt cx="776" cy="1163"/>
            </a:xfrm>
          </p:grpSpPr>
          <p:sp>
            <p:nvSpPr>
              <p:cNvPr id="95" name="Freeform 9">
                <a:extLst>
                  <a:ext uri="{FF2B5EF4-FFF2-40B4-BE49-F238E27FC236}">
                    <a16:creationId xmlns:a16="http://schemas.microsoft.com/office/drawing/2014/main" id="{2DBA6BDC-D908-433C-94C4-8D2FF496A648}"/>
                  </a:ext>
                </a:extLst>
              </p:cNvPr>
              <p:cNvSpPr>
                <a:spLocks noEditPoints="1"/>
              </p:cNvSpPr>
              <p:nvPr/>
            </p:nvSpPr>
            <p:spPr bwMode="auto">
              <a:xfrm>
                <a:off x="5961" y="2397"/>
                <a:ext cx="776" cy="1163"/>
              </a:xfrm>
              <a:custGeom>
                <a:avLst/>
                <a:gdLst>
                  <a:gd name="T0" fmla="*/ 153 w 776"/>
                  <a:gd name="T1" fmla="*/ 1163 h 1163"/>
                  <a:gd name="T2" fmla="*/ 108 w 776"/>
                  <a:gd name="T3" fmla="*/ 1157 h 1163"/>
                  <a:gd name="T4" fmla="*/ 67 w 776"/>
                  <a:gd name="T5" fmla="*/ 1137 h 1163"/>
                  <a:gd name="T6" fmla="*/ 35 w 776"/>
                  <a:gd name="T7" fmla="*/ 1108 h 1163"/>
                  <a:gd name="T8" fmla="*/ 12 w 776"/>
                  <a:gd name="T9" fmla="*/ 1070 h 1163"/>
                  <a:gd name="T10" fmla="*/ 1 w 776"/>
                  <a:gd name="T11" fmla="*/ 1027 h 1163"/>
                  <a:gd name="T12" fmla="*/ 0 w 776"/>
                  <a:gd name="T13" fmla="*/ 153 h 1163"/>
                  <a:gd name="T14" fmla="*/ 7 w 776"/>
                  <a:gd name="T15" fmla="*/ 108 h 1163"/>
                  <a:gd name="T16" fmla="*/ 26 w 776"/>
                  <a:gd name="T17" fmla="*/ 68 h 1163"/>
                  <a:gd name="T18" fmla="*/ 56 w 776"/>
                  <a:gd name="T19" fmla="*/ 35 h 1163"/>
                  <a:gd name="T20" fmla="*/ 93 w 776"/>
                  <a:gd name="T21" fmla="*/ 12 h 1163"/>
                  <a:gd name="T22" fmla="*/ 138 w 776"/>
                  <a:gd name="T23" fmla="*/ 1 h 1163"/>
                  <a:gd name="T24" fmla="*/ 623 w 776"/>
                  <a:gd name="T25" fmla="*/ 0 h 1163"/>
                  <a:gd name="T26" fmla="*/ 668 w 776"/>
                  <a:gd name="T27" fmla="*/ 7 h 1163"/>
                  <a:gd name="T28" fmla="*/ 709 w 776"/>
                  <a:gd name="T29" fmla="*/ 27 h 1163"/>
                  <a:gd name="T30" fmla="*/ 741 w 776"/>
                  <a:gd name="T31" fmla="*/ 56 h 1163"/>
                  <a:gd name="T32" fmla="*/ 764 w 776"/>
                  <a:gd name="T33" fmla="*/ 94 h 1163"/>
                  <a:gd name="T34" fmla="*/ 775 w 776"/>
                  <a:gd name="T35" fmla="*/ 137 h 1163"/>
                  <a:gd name="T36" fmla="*/ 776 w 776"/>
                  <a:gd name="T37" fmla="*/ 1011 h 1163"/>
                  <a:gd name="T38" fmla="*/ 769 w 776"/>
                  <a:gd name="T39" fmla="*/ 1057 h 1163"/>
                  <a:gd name="T40" fmla="*/ 750 w 776"/>
                  <a:gd name="T41" fmla="*/ 1096 h 1163"/>
                  <a:gd name="T42" fmla="*/ 720 w 776"/>
                  <a:gd name="T43" fmla="*/ 1129 h 1163"/>
                  <a:gd name="T44" fmla="*/ 683 w 776"/>
                  <a:gd name="T45" fmla="*/ 1152 h 1163"/>
                  <a:gd name="T46" fmla="*/ 638 w 776"/>
                  <a:gd name="T47" fmla="*/ 1163 h 1163"/>
                  <a:gd name="T48" fmla="*/ 153 w 776"/>
                  <a:gd name="T49" fmla="*/ 49 h 1163"/>
                  <a:gd name="T50" fmla="*/ 131 w 776"/>
                  <a:gd name="T51" fmla="*/ 51 h 1163"/>
                  <a:gd name="T52" fmla="*/ 103 w 776"/>
                  <a:gd name="T53" fmla="*/ 62 h 1163"/>
                  <a:gd name="T54" fmla="*/ 79 w 776"/>
                  <a:gd name="T55" fmla="*/ 80 h 1163"/>
                  <a:gd name="T56" fmla="*/ 61 w 776"/>
                  <a:gd name="T57" fmla="*/ 103 h 1163"/>
                  <a:gd name="T58" fmla="*/ 51 w 776"/>
                  <a:gd name="T59" fmla="*/ 132 h 1163"/>
                  <a:gd name="T60" fmla="*/ 49 w 776"/>
                  <a:gd name="T61" fmla="*/ 1011 h 1163"/>
                  <a:gd name="T62" fmla="*/ 51 w 776"/>
                  <a:gd name="T63" fmla="*/ 1032 h 1163"/>
                  <a:gd name="T64" fmla="*/ 61 w 776"/>
                  <a:gd name="T65" fmla="*/ 1061 h 1163"/>
                  <a:gd name="T66" fmla="*/ 79 w 776"/>
                  <a:gd name="T67" fmla="*/ 1084 h 1163"/>
                  <a:gd name="T68" fmla="*/ 103 w 776"/>
                  <a:gd name="T69" fmla="*/ 1102 h 1163"/>
                  <a:gd name="T70" fmla="*/ 131 w 776"/>
                  <a:gd name="T71" fmla="*/ 1113 h 1163"/>
                  <a:gd name="T72" fmla="*/ 623 w 776"/>
                  <a:gd name="T73" fmla="*/ 1115 h 1163"/>
                  <a:gd name="T74" fmla="*/ 645 w 776"/>
                  <a:gd name="T75" fmla="*/ 1113 h 1163"/>
                  <a:gd name="T76" fmla="*/ 673 w 776"/>
                  <a:gd name="T77" fmla="*/ 1102 h 1163"/>
                  <a:gd name="T78" fmla="*/ 697 w 776"/>
                  <a:gd name="T79" fmla="*/ 1084 h 1163"/>
                  <a:gd name="T80" fmla="*/ 715 w 776"/>
                  <a:gd name="T81" fmla="*/ 1061 h 1163"/>
                  <a:gd name="T82" fmla="*/ 725 w 776"/>
                  <a:gd name="T83" fmla="*/ 1032 h 1163"/>
                  <a:gd name="T84" fmla="*/ 727 w 776"/>
                  <a:gd name="T85" fmla="*/ 153 h 1163"/>
                  <a:gd name="T86" fmla="*/ 725 w 776"/>
                  <a:gd name="T87" fmla="*/ 132 h 1163"/>
                  <a:gd name="T88" fmla="*/ 715 w 776"/>
                  <a:gd name="T89" fmla="*/ 103 h 1163"/>
                  <a:gd name="T90" fmla="*/ 697 w 776"/>
                  <a:gd name="T91" fmla="*/ 80 h 1163"/>
                  <a:gd name="T92" fmla="*/ 673 w 776"/>
                  <a:gd name="T93" fmla="*/ 62 h 1163"/>
                  <a:gd name="T94" fmla="*/ 645 w 776"/>
                  <a:gd name="T95" fmla="*/ 51 h 1163"/>
                  <a:gd name="T96" fmla="*/ 153 w 776"/>
                  <a:gd name="T97" fmla="*/ 49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6" h="1163">
                    <a:moveTo>
                      <a:pt x="623" y="1163"/>
                    </a:moveTo>
                    <a:lnTo>
                      <a:pt x="153" y="1163"/>
                    </a:lnTo>
                    <a:lnTo>
                      <a:pt x="153" y="1163"/>
                    </a:lnTo>
                    <a:lnTo>
                      <a:pt x="138" y="1163"/>
                    </a:lnTo>
                    <a:lnTo>
                      <a:pt x="122" y="1160"/>
                    </a:lnTo>
                    <a:lnTo>
                      <a:pt x="108" y="1157"/>
                    </a:lnTo>
                    <a:lnTo>
                      <a:pt x="93" y="1152"/>
                    </a:lnTo>
                    <a:lnTo>
                      <a:pt x="80" y="1145"/>
                    </a:lnTo>
                    <a:lnTo>
                      <a:pt x="67" y="1137"/>
                    </a:lnTo>
                    <a:lnTo>
                      <a:pt x="56" y="1129"/>
                    </a:lnTo>
                    <a:lnTo>
                      <a:pt x="44" y="1119"/>
                    </a:lnTo>
                    <a:lnTo>
                      <a:pt x="35" y="1108"/>
                    </a:lnTo>
                    <a:lnTo>
                      <a:pt x="26" y="1096"/>
                    </a:lnTo>
                    <a:lnTo>
                      <a:pt x="19" y="1083"/>
                    </a:lnTo>
                    <a:lnTo>
                      <a:pt x="12" y="1070"/>
                    </a:lnTo>
                    <a:lnTo>
                      <a:pt x="7" y="1057"/>
                    </a:lnTo>
                    <a:lnTo>
                      <a:pt x="3" y="1042"/>
                    </a:lnTo>
                    <a:lnTo>
                      <a:pt x="1" y="1027"/>
                    </a:lnTo>
                    <a:lnTo>
                      <a:pt x="0" y="1011"/>
                    </a:lnTo>
                    <a:lnTo>
                      <a:pt x="0" y="153"/>
                    </a:lnTo>
                    <a:lnTo>
                      <a:pt x="0" y="153"/>
                    </a:lnTo>
                    <a:lnTo>
                      <a:pt x="1" y="137"/>
                    </a:lnTo>
                    <a:lnTo>
                      <a:pt x="3" y="122"/>
                    </a:lnTo>
                    <a:lnTo>
                      <a:pt x="7" y="108"/>
                    </a:lnTo>
                    <a:lnTo>
                      <a:pt x="12" y="94"/>
                    </a:lnTo>
                    <a:lnTo>
                      <a:pt x="19" y="81"/>
                    </a:lnTo>
                    <a:lnTo>
                      <a:pt x="26" y="68"/>
                    </a:lnTo>
                    <a:lnTo>
                      <a:pt x="35" y="56"/>
                    </a:lnTo>
                    <a:lnTo>
                      <a:pt x="44" y="45"/>
                    </a:lnTo>
                    <a:lnTo>
                      <a:pt x="56" y="35"/>
                    </a:lnTo>
                    <a:lnTo>
                      <a:pt x="67" y="27"/>
                    </a:lnTo>
                    <a:lnTo>
                      <a:pt x="80" y="19"/>
                    </a:lnTo>
                    <a:lnTo>
                      <a:pt x="93" y="12"/>
                    </a:lnTo>
                    <a:lnTo>
                      <a:pt x="108" y="7"/>
                    </a:lnTo>
                    <a:lnTo>
                      <a:pt x="122" y="4"/>
                    </a:lnTo>
                    <a:lnTo>
                      <a:pt x="138" y="1"/>
                    </a:lnTo>
                    <a:lnTo>
                      <a:pt x="153" y="0"/>
                    </a:lnTo>
                    <a:lnTo>
                      <a:pt x="623" y="0"/>
                    </a:lnTo>
                    <a:lnTo>
                      <a:pt x="623" y="0"/>
                    </a:lnTo>
                    <a:lnTo>
                      <a:pt x="638" y="1"/>
                    </a:lnTo>
                    <a:lnTo>
                      <a:pt x="654" y="4"/>
                    </a:lnTo>
                    <a:lnTo>
                      <a:pt x="668" y="7"/>
                    </a:lnTo>
                    <a:lnTo>
                      <a:pt x="683" y="12"/>
                    </a:lnTo>
                    <a:lnTo>
                      <a:pt x="696" y="19"/>
                    </a:lnTo>
                    <a:lnTo>
                      <a:pt x="709" y="27"/>
                    </a:lnTo>
                    <a:lnTo>
                      <a:pt x="720" y="35"/>
                    </a:lnTo>
                    <a:lnTo>
                      <a:pt x="732" y="45"/>
                    </a:lnTo>
                    <a:lnTo>
                      <a:pt x="741" y="56"/>
                    </a:lnTo>
                    <a:lnTo>
                      <a:pt x="750" y="68"/>
                    </a:lnTo>
                    <a:lnTo>
                      <a:pt x="757" y="81"/>
                    </a:lnTo>
                    <a:lnTo>
                      <a:pt x="764" y="94"/>
                    </a:lnTo>
                    <a:lnTo>
                      <a:pt x="769" y="108"/>
                    </a:lnTo>
                    <a:lnTo>
                      <a:pt x="773" y="122"/>
                    </a:lnTo>
                    <a:lnTo>
                      <a:pt x="775" y="137"/>
                    </a:lnTo>
                    <a:lnTo>
                      <a:pt x="776" y="153"/>
                    </a:lnTo>
                    <a:lnTo>
                      <a:pt x="776" y="1011"/>
                    </a:lnTo>
                    <a:lnTo>
                      <a:pt x="776" y="1011"/>
                    </a:lnTo>
                    <a:lnTo>
                      <a:pt x="775" y="1027"/>
                    </a:lnTo>
                    <a:lnTo>
                      <a:pt x="773" y="1042"/>
                    </a:lnTo>
                    <a:lnTo>
                      <a:pt x="769" y="1057"/>
                    </a:lnTo>
                    <a:lnTo>
                      <a:pt x="764" y="1070"/>
                    </a:lnTo>
                    <a:lnTo>
                      <a:pt x="757" y="1083"/>
                    </a:lnTo>
                    <a:lnTo>
                      <a:pt x="750" y="1096"/>
                    </a:lnTo>
                    <a:lnTo>
                      <a:pt x="741" y="1108"/>
                    </a:lnTo>
                    <a:lnTo>
                      <a:pt x="732" y="1119"/>
                    </a:lnTo>
                    <a:lnTo>
                      <a:pt x="720" y="1129"/>
                    </a:lnTo>
                    <a:lnTo>
                      <a:pt x="709" y="1137"/>
                    </a:lnTo>
                    <a:lnTo>
                      <a:pt x="696" y="1145"/>
                    </a:lnTo>
                    <a:lnTo>
                      <a:pt x="683" y="1152"/>
                    </a:lnTo>
                    <a:lnTo>
                      <a:pt x="668" y="1157"/>
                    </a:lnTo>
                    <a:lnTo>
                      <a:pt x="654" y="1160"/>
                    </a:lnTo>
                    <a:lnTo>
                      <a:pt x="638" y="1163"/>
                    </a:lnTo>
                    <a:lnTo>
                      <a:pt x="623" y="1163"/>
                    </a:lnTo>
                    <a:lnTo>
                      <a:pt x="623" y="1163"/>
                    </a:lnTo>
                    <a:close/>
                    <a:moveTo>
                      <a:pt x="153" y="49"/>
                    </a:moveTo>
                    <a:lnTo>
                      <a:pt x="153" y="49"/>
                    </a:lnTo>
                    <a:lnTo>
                      <a:pt x="142" y="50"/>
                    </a:lnTo>
                    <a:lnTo>
                      <a:pt x="131" y="51"/>
                    </a:lnTo>
                    <a:lnTo>
                      <a:pt x="122" y="54"/>
                    </a:lnTo>
                    <a:lnTo>
                      <a:pt x="112" y="57"/>
                    </a:lnTo>
                    <a:lnTo>
                      <a:pt x="103" y="62"/>
                    </a:lnTo>
                    <a:lnTo>
                      <a:pt x="94" y="67"/>
                    </a:lnTo>
                    <a:lnTo>
                      <a:pt x="87" y="72"/>
                    </a:lnTo>
                    <a:lnTo>
                      <a:pt x="79" y="80"/>
                    </a:lnTo>
                    <a:lnTo>
                      <a:pt x="72" y="87"/>
                    </a:lnTo>
                    <a:lnTo>
                      <a:pt x="66" y="95"/>
                    </a:lnTo>
                    <a:lnTo>
                      <a:pt x="61" y="103"/>
                    </a:lnTo>
                    <a:lnTo>
                      <a:pt x="57" y="113"/>
                    </a:lnTo>
                    <a:lnTo>
                      <a:pt x="53" y="122"/>
                    </a:lnTo>
                    <a:lnTo>
                      <a:pt x="51" y="132"/>
                    </a:lnTo>
                    <a:lnTo>
                      <a:pt x="49" y="143"/>
                    </a:lnTo>
                    <a:lnTo>
                      <a:pt x="49" y="153"/>
                    </a:lnTo>
                    <a:lnTo>
                      <a:pt x="49" y="1011"/>
                    </a:lnTo>
                    <a:lnTo>
                      <a:pt x="49" y="1011"/>
                    </a:lnTo>
                    <a:lnTo>
                      <a:pt x="49" y="1021"/>
                    </a:lnTo>
                    <a:lnTo>
                      <a:pt x="51" y="1032"/>
                    </a:lnTo>
                    <a:lnTo>
                      <a:pt x="53" y="1042"/>
                    </a:lnTo>
                    <a:lnTo>
                      <a:pt x="57" y="1051"/>
                    </a:lnTo>
                    <a:lnTo>
                      <a:pt x="61" y="1061"/>
                    </a:lnTo>
                    <a:lnTo>
                      <a:pt x="66" y="1069"/>
                    </a:lnTo>
                    <a:lnTo>
                      <a:pt x="72" y="1077"/>
                    </a:lnTo>
                    <a:lnTo>
                      <a:pt x="79" y="1084"/>
                    </a:lnTo>
                    <a:lnTo>
                      <a:pt x="87" y="1092"/>
                    </a:lnTo>
                    <a:lnTo>
                      <a:pt x="94" y="1097"/>
                    </a:lnTo>
                    <a:lnTo>
                      <a:pt x="103" y="1102"/>
                    </a:lnTo>
                    <a:lnTo>
                      <a:pt x="112" y="1107"/>
                    </a:lnTo>
                    <a:lnTo>
                      <a:pt x="122" y="1110"/>
                    </a:lnTo>
                    <a:lnTo>
                      <a:pt x="131" y="1113"/>
                    </a:lnTo>
                    <a:lnTo>
                      <a:pt x="142" y="1114"/>
                    </a:lnTo>
                    <a:lnTo>
                      <a:pt x="153" y="1115"/>
                    </a:lnTo>
                    <a:lnTo>
                      <a:pt x="623" y="1115"/>
                    </a:lnTo>
                    <a:lnTo>
                      <a:pt x="623" y="1115"/>
                    </a:lnTo>
                    <a:lnTo>
                      <a:pt x="634" y="1114"/>
                    </a:lnTo>
                    <a:lnTo>
                      <a:pt x="645" y="1113"/>
                    </a:lnTo>
                    <a:lnTo>
                      <a:pt x="654" y="1110"/>
                    </a:lnTo>
                    <a:lnTo>
                      <a:pt x="664" y="1107"/>
                    </a:lnTo>
                    <a:lnTo>
                      <a:pt x="673" y="1102"/>
                    </a:lnTo>
                    <a:lnTo>
                      <a:pt x="682" y="1097"/>
                    </a:lnTo>
                    <a:lnTo>
                      <a:pt x="689" y="1092"/>
                    </a:lnTo>
                    <a:lnTo>
                      <a:pt x="697" y="1084"/>
                    </a:lnTo>
                    <a:lnTo>
                      <a:pt x="704" y="1077"/>
                    </a:lnTo>
                    <a:lnTo>
                      <a:pt x="710" y="1069"/>
                    </a:lnTo>
                    <a:lnTo>
                      <a:pt x="715" y="1061"/>
                    </a:lnTo>
                    <a:lnTo>
                      <a:pt x="719" y="1051"/>
                    </a:lnTo>
                    <a:lnTo>
                      <a:pt x="723" y="1042"/>
                    </a:lnTo>
                    <a:lnTo>
                      <a:pt x="725" y="1032"/>
                    </a:lnTo>
                    <a:lnTo>
                      <a:pt x="727" y="1021"/>
                    </a:lnTo>
                    <a:lnTo>
                      <a:pt x="727" y="1011"/>
                    </a:lnTo>
                    <a:lnTo>
                      <a:pt x="727" y="153"/>
                    </a:lnTo>
                    <a:lnTo>
                      <a:pt x="727" y="153"/>
                    </a:lnTo>
                    <a:lnTo>
                      <a:pt x="727" y="143"/>
                    </a:lnTo>
                    <a:lnTo>
                      <a:pt x="725" y="132"/>
                    </a:lnTo>
                    <a:lnTo>
                      <a:pt x="723" y="122"/>
                    </a:lnTo>
                    <a:lnTo>
                      <a:pt x="719" y="113"/>
                    </a:lnTo>
                    <a:lnTo>
                      <a:pt x="715" y="103"/>
                    </a:lnTo>
                    <a:lnTo>
                      <a:pt x="710" y="95"/>
                    </a:lnTo>
                    <a:lnTo>
                      <a:pt x="704" y="87"/>
                    </a:lnTo>
                    <a:lnTo>
                      <a:pt x="697" y="80"/>
                    </a:lnTo>
                    <a:lnTo>
                      <a:pt x="689" y="72"/>
                    </a:lnTo>
                    <a:lnTo>
                      <a:pt x="682" y="67"/>
                    </a:lnTo>
                    <a:lnTo>
                      <a:pt x="673" y="62"/>
                    </a:lnTo>
                    <a:lnTo>
                      <a:pt x="664" y="57"/>
                    </a:lnTo>
                    <a:lnTo>
                      <a:pt x="654" y="54"/>
                    </a:lnTo>
                    <a:lnTo>
                      <a:pt x="645" y="51"/>
                    </a:lnTo>
                    <a:lnTo>
                      <a:pt x="634" y="50"/>
                    </a:lnTo>
                    <a:lnTo>
                      <a:pt x="623" y="49"/>
                    </a:lnTo>
                    <a:lnTo>
                      <a:pt x="15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6" name="Freeform 10">
                <a:extLst>
                  <a:ext uri="{FF2B5EF4-FFF2-40B4-BE49-F238E27FC236}">
                    <a16:creationId xmlns:a16="http://schemas.microsoft.com/office/drawing/2014/main" id="{08B7CD40-574F-4EC1-BC69-BAAEC83F8810}"/>
                  </a:ext>
                </a:extLst>
              </p:cNvPr>
              <p:cNvSpPr>
                <a:spLocks noEditPoints="1"/>
              </p:cNvSpPr>
              <p:nvPr/>
            </p:nvSpPr>
            <p:spPr bwMode="auto">
              <a:xfrm>
                <a:off x="6179" y="2519"/>
                <a:ext cx="340" cy="339"/>
              </a:xfrm>
              <a:custGeom>
                <a:avLst/>
                <a:gdLst>
                  <a:gd name="T0" fmla="*/ 152 w 340"/>
                  <a:gd name="T1" fmla="*/ 338 h 339"/>
                  <a:gd name="T2" fmla="*/ 104 w 340"/>
                  <a:gd name="T3" fmla="*/ 326 h 339"/>
                  <a:gd name="T4" fmla="*/ 62 w 340"/>
                  <a:gd name="T5" fmla="*/ 300 h 339"/>
                  <a:gd name="T6" fmla="*/ 29 w 340"/>
                  <a:gd name="T7" fmla="*/ 264 h 339"/>
                  <a:gd name="T8" fmla="*/ 8 w 340"/>
                  <a:gd name="T9" fmla="*/ 219 h 339"/>
                  <a:gd name="T10" fmla="*/ 0 w 340"/>
                  <a:gd name="T11" fmla="*/ 170 h 339"/>
                  <a:gd name="T12" fmla="*/ 3 w 340"/>
                  <a:gd name="T13" fmla="*/ 135 h 339"/>
                  <a:gd name="T14" fmla="*/ 21 w 340"/>
                  <a:gd name="T15" fmla="*/ 89 h 339"/>
                  <a:gd name="T16" fmla="*/ 50 w 340"/>
                  <a:gd name="T17" fmla="*/ 50 h 339"/>
                  <a:gd name="T18" fmla="*/ 89 w 340"/>
                  <a:gd name="T19" fmla="*/ 21 h 339"/>
                  <a:gd name="T20" fmla="*/ 136 w 340"/>
                  <a:gd name="T21" fmla="*/ 3 h 339"/>
                  <a:gd name="T22" fmla="*/ 170 w 340"/>
                  <a:gd name="T23" fmla="*/ 0 h 339"/>
                  <a:gd name="T24" fmla="*/ 221 w 340"/>
                  <a:gd name="T25" fmla="*/ 7 h 339"/>
                  <a:gd name="T26" fmla="*/ 265 w 340"/>
                  <a:gd name="T27" fmla="*/ 29 h 339"/>
                  <a:gd name="T28" fmla="*/ 301 w 340"/>
                  <a:gd name="T29" fmla="*/ 61 h 339"/>
                  <a:gd name="T30" fmla="*/ 326 w 340"/>
                  <a:gd name="T31" fmla="*/ 103 h 339"/>
                  <a:gd name="T32" fmla="*/ 339 w 340"/>
                  <a:gd name="T33" fmla="*/ 152 h 339"/>
                  <a:gd name="T34" fmla="*/ 339 w 340"/>
                  <a:gd name="T35" fmla="*/ 187 h 339"/>
                  <a:gd name="T36" fmla="*/ 326 w 340"/>
                  <a:gd name="T37" fmla="*/ 236 h 339"/>
                  <a:gd name="T38" fmla="*/ 301 w 340"/>
                  <a:gd name="T39" fmla="*/ 277 h 339"/>
                  <a:gd name="T40" fmla="*/ 265 w 340"/>
                  <a:gd name="T41" fmla="*/ 310 h 339"/>
                  <a:gd name="T42" fmla="*/ 221 w 340"/>
                  <a:gd name="T43" fmla="*/ 331 h 339"/>
                  <a:gd name="T44" fmla="*/ 170 w 340"/>
                  <a:gd name="T45" fmla="*/ 339 h 339"/>
                  <a:gd name="T46" fmla="*/ 170 w 340"/>
                  <a:gd name="T47" fmla="*/ 49 h 339"/>
                  <a:gd name="T48" fmla="*/ 134 w 340"/>
                  <a:gd name="T49" fmla="*/ 54 h 339"/>
                  <a:gd name="T50" fmla="*/ 103 w 340"/>
                  <a:gd name="T51" fmla="*/ 69 h 339"/>
                  <a:gd name="T52" fmla="*/ 77 w 340"/>
                  <a:gd name="T53" fmla="*/ 92 h 339"/>
                  <a:gd name="T54" fmla="*/ 58 w 340"/>
                  <a:gd name="T55" fmla="*/ 122 h 339"/>
                  <a:gd name="T56" fmla="*/ 49 w 340"/>
                  <a:gd name="T57" fmla="*/ 157 h 339"/>
                  <a:gd name="T58" fmla="*/ 49 w 340"/>
                  <a:gd name="T59" fmla="*/ 182 h 339"/>
                  <a:gd name="T60" fmla="*/ 58 w 340"/>
                  <a:gd name="T61" fmla="*/ 216 h 339"/>
                  <a:gd name="T62" fmla="*/ 77 w 340"/>
                  <a:gd name="T63" fmla="*/ 246 h 339"/>
                  <a:gd name="T64" fmla="*/ 103 w 340"/>
                  <a:gd name="T65" fmla="*/ 270 h 339"/>
                  <a:gd name="T66" fmla="*/ 134 w 340"/>
                  <a:gd name="T67" fmla="*/ 285 h 339"/>
                  <a:gd name="T68" fmla="*/ 170 w 340"/>
                  <a:gd name="T69" fmla="*/ 290 h 339"/>
                  <a:gd name="T70" fmla="*/ 195 w 340"/>
                  <a:gd name="T71" fmla="*/ 288 h 339"/>
                  <a:gd name="T72" fmla="*/ 228 w 340"/>
                  <a:gd name="T73" fmla="*/ 276 h 339"/>
                  <a:gd name="T74" fmla="*/ 256 w 340"/>
                  <a:gd name="T75" fmla="*/ 255 h 339"/>
                  <a:gd name="T76" fmla="*/ 277 w 340"/>
                  <a:gd name="T77" fmla="*/ 227 h 339"/>
                  <a:gd name="T78" fmla="*/ 289 w 340"/>
                  <a:gd name="T79" fmla="*/ 193 h 339"/>
                  <a:gd name="T80" fmla="*/ 291 w 340"/>
                  <a:gd name="T81" fmla="*/ 170 h 339"/>
                  <a:gd name="T82" fmla="*/ 286 w 340"/>
                  <a:gd name="T83" fmla="*/ 133 h 339"/>
                  <a:gd name="T84" fmla="*/ 270 w 340"/>
                  <a:gd name="T85" fmla="*/ 101 h 339"/>
                  <a:gd name="T86" fmla="*/ 247 w 340"/>
                  <a:gd name="T87" fmla="*/ 75 h 339"/>
                  <a:gd name="T88" fmla="*/ 218 w 340"/>
                  <a:gd name="T89" fmla="*/ 58 h 339"/>
                  <a:gd name="T90" fmla="*/ 182 w 340"/>
                  <a:gd name="T91" fmla="*/ 4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0" h="339">
                    <a:moveTo>
                      <a:pt x="170" y="339"/>
                    </a:moveTo>
                    <a:lnTo>
                      <a:pt x="170" y="339"/>
                    </a:lnTo>
                    <a:lnTo>
                      <a:pt x="152" y="338"/>
                    </a:lnTo>
                    <a:lnTo>
                      <a:pt x="136" y="335"/>
                    </a:lnTo>
                    <a:lnTo>
                      <a:pt x="119" y="331"/>
                    </a:lnTo>
                    <a:lnTo>
                      <a:pt x="104" y="326"/>
                    </a:lnTo>
                    <a:lnTo>
                      <a:pt x="89" y="318"/>
                    </a:lnTo>
                    <a:lnTo>
                      <a:pt x="75" y="310"/>
                    </a:lnTo>
                    <a:lnTo>
                      <a:pt x="62" y="300"/>
                    </a:lnTo>
                    <a:lnTo>
                      <a:pt x="50" y="289"/>
                    </a:lnTo>
                    <a:lnTo>
                      <a:pt x="39" y="277"/>
                    </a:lnTo>
                    <a:lnTo>
                      <a:pt x="29" y="264"/>
                    </a:lnTo>
                    <a:lnTo>
                      <a:pt x="21" y="250"/>
                    </a:lnTo>
                    <a:lnTo>
                      <a:pt x="14" y="236"/>
                    </a:lnTo>
                    <a:lnTo>
                      <a:pt x="8" y="219"/>
                    </a:lnTo>
                    <a:lnTo>
                      <a:pt x="3" y="204"/>
                    </a:lnTo>
                    <a:lnTo>
                      <a:pt x="1" y="187"/>
                    </a:lnTo>
                    <a:lnTo>
                      <a:pt x="0" y="170"/>
                    </a:lnTo>
                    <a:lnTo>
                      <a:pt x="0" y="170"/>
                    </a:lnTo>
                    <a:lnTo>
                      <a:pt x="1" y="152"/>
                    </a:lnTo>
                    <a:lnTo>
                      <a:pt x="3" y="135"/>
                    </a:lnTo>
                    <a:lnTo>
                      <a:pt x="8" y="119"/>
                    </a:lnTo>
                    <a:lnTo>
                      <a:pt x="14" y="103"/>
                    </a:lnTo>
                    <a:lnTo>
                      <a:pt x="21" y="89"/>
                    </a:lnTo>
                    <a:lnTo>
                      <a:pt x="29" y="74"/>
                    </a:lnTo>
                    <a:lnTo>
                      <a:pt x="39" y="61"/>
                    </a:lnTo>
                    <a:lnTo>
                      <a:pt x="50" y="50"/>
                    </a:lnTo>
                    <a:lnTo>
                      <a:pt x="62" y="38"/>
                    </a:lnTo>
                    <a:lnTo>
                      <a:pt x="75" y="29"/>
                    </a:lnTo>
                    <a:lnTo>
                      <a:pt x="89" y="21"/>
                    </a:lnTo>
                    <a:lnTo>
                      <a:pt x="104" y="13"/>
                    </a:lnTo>
                    <a:lnTo>
                      <a:pt x="119" y="7"/>
                    </a:lnTo>
                    <a:lnTo>
                      <a:pt x="136" y="3"/>
                    </a:lnTo>
                    <a:lnTo>
                      <a:pt x="152" y="1"/>
                    </a:lnTo>
                    <a:lnTo>
                      <a:pt x="170" y="0"/>
                    </a:lnTo>
                    <a:lnTo>
                      <a:pt x="170" y="0"/>
                    </a:lnTo>
                    <a:lnTo>
                      <a:pt x="188" y="1"/>
                    </a:lnTo>
                    <a:lnTo>
                      <a:pt x="204" y="3"/>
                    </a:lnTo>
                    <a:lnTo>
                      <a:pt x="221" y="7"/>
                    </a:lnTo>
                    <a:lnTo>
                      <a:pt x="236" y="13"/>
                    </a:lnTo>
                    <a:lnTo>
                      <a:pt x="251" y="21"/>
                    </a:lnTo>
                    <a:lnTo>
                      <a:pt x="265" y="29"/>
                    </a:lnTo>
                    <a:lnTo>
                      <a:pt x="278" y="38"/>
                    </a:lnTo>
                    <a:lnTo>
                      <a:pt x="290" y="50"/>
                    </a:lnTo>
                    <a:lnTo>
                      <a:pt x="301" y="61"/>
                    </a:lnTo>
                    <a:lnTo>
                      <a:pt x="311" y="74"/>
                    </a:lnTo>
                    <a:lnTo>
                      <a:pt x="319" y="89"/>
                    </a:lnTo>
                    <a:lnTo>
                      <a:pt x="326" y="103"/>
                    </a:lnTo>
                    <a:lnTo>
                      <a:pt x="332" y="119"/>
                    </a:lnTo>
                    <a:lnTo>
                      <a:pt x="337" y="135"/>
                    </a:lnTo>
                    <a:lnTo>
                      <a:pt x="339" y="152"/>
                    </a:lnTo>
                    <a:lnTo>
                      <a:pt x="340" y="170"/>
                    </a:lnTo>
                    <a:lnTo>
                      <a:pt x="340" y="170"/>
                    </a:lnTo>
                    <a:lnTo>
                      <a:pt x="339" y="187"/>
                    </a:lnTo>
                    <a:lnTo>
                      <a:pt x="337" y="204"/>
                    </a:lnTo>
                    <a:lnTo>
                      <a:pt x="332" y="219"/>
                    </a:lnTo>
                    <a:lnTo>
                      <a:pt x="326" y="236"/>
                    </a:lnTo>
                    <a:lnTo>
                      <a:pt x="319" y="250"/>
                    </a:lnTo>
                    <a:lnTo>
                      <a:pt x="311" y="264"/>
                    </a:lnTo>
                    <a:lnTo>
                      <a:pt x="301" y="277"/>
                    </a:lnTo>
                    <a:lnTo>
                      <a:pt x="290" y="289"/>
                    </a:lnTo>
                    <a:lnTo>
                      <a:pt x="278" y="300"/>
                    </a:lnTo>
                    <a:lnTo>
                      <a:pt x="265" y="310"/>
                    </a:lnTo>
                    <a:lnTo>
                      <a:pt x="251" y="318"/>
                    </a:lnTo>
                    <a:lnTo>
                      <a:pt x="236" y="326"/>
                    </a:lnTo>
                    <a:lnTo>
                      <a:pt x="221" y="331"/>
                    </a:lnTo>
                    <a:lnTo>
                      <a:pt x="204" y="335"/>
                    </a:lnTo>
                    <a:lnTo>
                      <a:pt x="188" y="338"/>
                    </a:lnTo>
                    <a:lnTo>
                      <a:pt x="170" y="339"/>
                    </a:lnTo>
                    <a:lnTo>
                      <a:pt x="170" y="339"/>
                    </a:lnTo>
                    <a:close/>
                    <a:moveTo>
                      <a:pt x="170" y="49"/>
                    </a:moveTo>
                    <a:lnTo>
                      <a:pt x="170" y="49"/>
                    </a:lnTo>
                    <a:lnTo>
                      <a:pt x="158" y="49"/>
                    </a:lnTo>
                    <a:lnTo>
                      <a:pt x="145" y="51"/>
                    </a:lnTo>
                    <a:lnTo>
                      <a:pt x="134" y="54"/>
                    </a:lnTo>
                    <a:lnTo>
                      <a:pt x="122" y="58"/>
                    </a:lnTo>
                    <a:lnTo>
                      <a:pt x="112" y="63"/>
                    </a:lnTo>
                    <a:lnTo>
                      <a:pt x="103" y="69"/>
                    </a:lnTo>
                    <a:lnTo>
                      <a:pt x="93" y="75"/>
                    </a:lnTo>
                    <a:lnTo>
                      <a:pt x="84" y="84"/>
                    </a:lnTo>
                    <a:lnTo>
                      <a:pt x="77" y="92"/>
                    </a:lnTo>
                    <a:lnTo>
                      <a:pt x="70" y="101"/>
                    </a:lnTo>
                    <a:lnTo>
                      <a:pt x="63" y="112"/>
                    </a:lnTo>
                    <a:lnTo>
                      <a:pt x="58" y="122"/>
                    </a:lnTo>
                    <a:lnTo>
                      <a:pt x="54" y="133"/>
                    </a:lnTo>
                    <a:lnTo>
                      <a:pt x="51" y="145"/>
                    </a:lnTo>
                    <a:lnTo>
                      <a:pt x="49" y="157"/>
                    </a:lnTo>
                    <a:lnTo>
                      <a:pt x="49" y="170"/>
                    </a:lnTo>
                    <a:lnTo>
                      <a:pt x="49" y="170"/>
                    </a:lnTo>
                    <a:lnTo>
                      <a:pt x="49" y="182"/>
                    </a:lnTo>
                    <a:lnTo>
                      <a:pt x="51" y="193"/>
                    </a:lnTo>
                    <a:lnTo>
                      <a:pt x="54" y="206"/>
                    </a:lnTo>
                    <a:lnTo>
                      <a:pt x="58" y="216"/>
                    </a:lnTo>
                    <a:lnTo>
                      <a:pt x="63" y="227"/>
                    </a:lnTo>
                    <a:lnTo>
                      <a:pt x="70" y="237"/>
                    </a:lnTo>
                    <a:lnTo>
                      <a:pt x="77" y="246"/>
                    </a:lnTo>
                    <a:lnTo>
                      <a:pt x="84" y="255"/>
                    </a:lnTo>
                    <a:lnTo>
                      <a:pt x="93" y="263"/>
                    </a:lnTo>
                    <a:lnTo>
                      <a:pt x="103" y="270"/>
                    </a:lnTo>
                    <a:lnTo>
                      <a:pt x="112" y="276"/>
                    </a:lnTo>
                    <a:lnTo>
                      <a:pt x="122" y="281"/>
                    </a:lnTo>
                    <a:lnTo>
                      <a:pt x="134" y="285"/>
                    </a:lnTo>
                    <a:lnTo>
                      <a:pt x="145" y="288"/>
                    </a:lnTo>
                    <a:lnTo>
                      <a:pt x="158" y="289"/>
                    </a:lnTo>
                    <a:lnTo>
                      <a:pt x="170" y="290"/>
                    </a:lnTo>
                    <a:lnTo>
                      <a:pt x="170" y="290"/>
                    </a:lnTo>
                    <a:lnTo>
                      <a:pt x="182" y="289"/>
                    </a:lnTo>
                    <a:lnTo>
                      <a:pt x="195" y="288"/>
                    </a:lnTo>
                    <a:lnTo>
                      <a:pt x="206" y="285"/>
                    </a:lnTo>
                    <a:lnTo>
                      <a:pt x="218" y="281"/>
                    </a:lnTo>
                    <a:lnTo>
                      <a:pt x="228" y="276"/>
                    </a:lnTo>
                    <a:lnTo>
                      <a:pt x="237" y="270"/>
                    </a:lnTo>
                    <a:lnTo>
                      <a:pt x="247" y="263"/>
                    </a:lnTo>
                    <a:lnTo>
                      <a:pt x="256" y="255"/>
                    </a:lnTo>
                    <a:lnTo>
                      <a:pt x="263" y="246"/>
                    </a:lnTo>
                    <a:lnTo>
                      <a:pt x="270" y="237"/>
                    </a:lnTo>
                    <a:lnTo>
                      <a:pt x="277" y="227"/>
                    </a:lnTo>
                    <a:lnTo>
                      <a:pt x="282" y="216"/>
                    </a:lnTo>
                    <a:lnTo>
                      <a:pt x="286" y="206"/>
                    </a:lnTo>
                    <a:lnTo>
                      <a:pt x="289" y="193"/>
                    </a:lnTo>
                    <a:lnTo>
                      <a:pt x="291" y="182"/>
                    </a:lnTo>
                    <a:lnTo>
                      <a:pt x="291" y="170"/>
                    </a:lnTo>
                    <a:lnTo>
                      <a:pt x="291" y="170"/>
                    </a:lnTo>
                    <a:lnTo>
                      <a:pt x="291" y="157"/>
                    </a:lnTo>
                    <a:lnTo>
                      <a:pt x="289" y="145"/>
                    </a:lnTo>
                    <a:lnTo>
                      <a:pt x="286" y="133"/>
                    </a:lnTo>
                    <a:lnTo>
                      <a:pt x="282" y="122"/>
                    </a:lnTo>
                    <a:lnTo>
                      <a:pt x="277" y="112"/>
                    </a:lnTo>
                    <a:lnTo>
                      <a:pt x="270" y="101"/>
                    </a:lnTo>
                    <a:lnTo>
                      <a:pt x="263" y="92"/>
                    </a:lnTo>
                    <a:lnTo>
                      <a:pt x="256" y="84"/>
                    </a:lnTo>
                    <a:lnTo>
                      <a:pt x="247" y="75"/>
                    </a:lnTo>
                    <a:lnTo>
                      <a:pt x="237" y="69"/>
                    </a:lnTo>
                    <a:lnTo>
                      <a:pt x="228" y="63"/>
                    </a:lnTo>
                    <a:lnTo>
                      <a:pt x="218" y="58"/>
                    </a:lnTo>
                    <a:lnTo>
                      <a:pt x="206" y="54"/>
                    </a:lnTo>
                    <a:lnTo>
                      <a:pt x="195" y="51"/>
                    </a:lnTo>
                    <a:lnTo>
                      <a:pt x="182" y="49"/>
                    </a:lnTo>
                    <a:lnTo>
                      <a:pt x="170" y="49"/>
                    </a:lnTo>
                    <a:lnTo>
                      <a:pt x="17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7" name="Freeform 11">
                <a:extLst>
                  <a:ext uri="{FF2B5EF4-FFF2-40B4-BE49-F238E27FC236}">
                    <a16:creationId xmlns:a16="http://schemas.microsoft.com/office/drawing/2014/main" id="{023F167C-74EF-4305-A23E-6B8304EA51B6}"/>
                  </a:ext>
                </a:extLst>
              </p:cNvPr>
              <p:cNvSpPr>
                <a:spLocks noEditPoints="1"/>
              </p:cNvSpPr>
              <p:nvPr/>
            </p:nvSpPr>
            <p:spPr bwMode="auto">
              <a:xfrm>
                <a:off x="6283" y="2622"/>
                <a:ext cx="132" cy="132"/>
              </a:xfrm>
              <a:custGeom>
                <a:avLst/>
                <a:gdLst>
                  <a:gd name="T0" fmla="*/ 66 w 132"/>
                  <a:gd name="T1" fmla="*/ 132 h 132"/>
                  <a:gd name="T2" fmla="*/ 53 w 132"/>
                  <a:gd name="T3" fmla="*/ 131 h 132"/>
                  <a:gd name="T4" fmla="*/ 40 w 132"/>
                  <a:gd name="T5" fmla="*/ 126 h 132"/>
                  <a:gd name="T6" fmla="*/ 29 w 132"/>
                  <a:gd name="T7" fmla="*/ 120 h 132"/>
                  <a:gd name="T8" fmla="*/ 11 w 132"/>
                  <a:gd name="T9" fmla="*/ 103 h 132"/>
                  <a:gd name="T10" fmla="*/ 5 w 132"/>
                  <a:gd name="T11" fmla="*/ 91 h 132"/>
                  <a:gd name="T12" fmla="*/ 2 w 132"/>
                  <a:gd name="T13" fmla="*/ 80 h 132"/>
                  <a:gd name="T14" fmla="*/ 0 w 132"/>
                  <a:gd name="T15" fmla="*/ 67 h 132"/>
                  <a:gd name="T16" fmla="*/ 1 w 132"/>
                  <a:gd name="T17" fmla="*/ 59 h 132"/>
                  <a:gd name="T18" fmla="*/ 3 w 132"/>
                  <a:gd name="T19" fmla="*/ 47 h 132"/>
                  <a:gd name="T20" fmla="*/ 8 w 132"/>
                  <a:gd name="T21" fmla="*/ 34 h 132"/>
                  <a:gd name="T22" fmla="*/ 19 w 132"/>
                  <a:gd name="T23" fmla="*/ 20 h 132"/>
                  <a:gd name="T24" fmla="*/ 35 w 132"/>
                  <a:gd name="T25" fmla="*/ 9 h 132"/>
                  <a:gd name="T26" fmla="*/ 46 w 132"/>
                  <a:gd name="T27" fmla="*/ 3 h 132"/>
                  <a:gd name="T28" fmla="*/ 60 w 132"/>
                  <a:gd name="T29" fmla="*/ 0 h 132"/>
                  <a:gd name="T30" fmla="*/ 66 w 132"/>
                  <a:gd name="T31" fmla="*/ 0 h 132"/>
                  <a:gd name="T32" fmla="*/ 79 w 132"/>
                  <a:gd name="T33" fmla="*/ 1 h 132"/>
                  <a:gd name="T34" fmla="*/ 92 w 132"/>
                  <a:gd name="T35" fmla="*/ 6 h 132"/>
                  <a:gd name="T36" fmla="*/ 103 w 132"/>
                  <a:gd name="T37" fmla="*/ 12 h 132"/>
                  <a:gd name="T38" fmla="*/ 121 w 132"/>
                  <a:gd name="T39" fmla="*/ 29 h 132"/>
                  <a:gd name="T40" fmla="*/ 127 w 132"/>
                  <a:gd name="T41" fmla="*/ 41 h 132"/>
                  <a:gd name="T42" fmla="*/ 130 w 132"/>
                  <a:gd name="T43" fmla="*/ 53 h 132"/>
                  <a:gd name="T44" fmla="*/ 132 w 132"/>
                  <a:gd name="T45" fmla="*/ 67 h 132"/>
                  <a:gd name="T46" fmla="*/ 131 w 132"/>
                  <a:gd name="T47" fmla="*/ 73 h 132"/>
                  <a:gd name="T48" fmla="*/ 129 w 132"/>
                  <a:gd name="T49" fmla="*/ 86 h 132"/>
                  <a:gd name="T50" fmla="*/ 124 w 132"/>
                  <a:gd name="T51" fmla="*/ 98 h 132"/>
                  <a:gd name="T52" fmla="*/ 113 w 132"/>
                  <a:gd name="T53" fmla="*/ 113 h 132"/>
                  <a:gd name="T54" fmla="*/ 97 w 132"/>
                  <a:gd name="T55" fmla="*/ 124 h 132"/>
                  <a:gd name="T56" fmla="*/ 86 w 132"/>
                  <a:gd name="T57" fmla="*/ 130 h 132"/>
                  <a:gd name="T58" fmla="*/ 72 w 132"/>
                  <a:gd name="T59" fmla="*/ 132 h 132"/>
                  <a:gd name="T60" fmla="*/ 66 w 132"/>
                  <a:gd name="T61" fmla="*/ 132 h 132"/>
                  <a:gd name="T62" fmla="*/ 66 w 132"/>
                  <a:gd name="T63" fmla="*/ 49 h 132"/>
                  <a:gd name="T64" fmla="*/ 59 w 132"/>
                  <a:gd name="T65" fmla="*/ 50 h 132"/>
                  <a:gd name="T66" fmla="*/ 54 w 132"/>
                  <a:gd name="T67" fmla="*/ 54 h 132"/>
                  <a:gd name="T68" fmla="*/ 50 w 132"/>
                  <a:gd name="T69" fmla="*/ 59 h 132"/>
                  <a:gd name="T70" fmla="*/ 48 w 132"/>
                  <a:gd name="T71" fmla="*/ 67 h 132"/>
                  <a:gd name="T72" fmla="*/ 49 w 132"/>
                  <a:gd name="T73" fmla="*/ 70 h 132"/>
                  <a:gd name="T74" fmla="*/ 52 w 132"/>
                  <a:gd name="T75" fmla="*/ 76 h 132"/>
                  <a:gd name="T76" fmla="*/ 57 w 132"/>
                  <a:gd name="T77" fmla="*/ 81 h 132"/>
                  <a:gd name="T78" fmla="*/ 63 w 132"/>
                  <a:gd name="T79" fmla="*/ 83 h 132"/>
                  <a:gd name="T80" fmla="*/ 66 w 132"/>
                  <a:gd name="T81" fmla="*/ 83 h 132"/>
                  <a:gd name="T82" fmla="*/ 73 w 132"/>
                  <a:gd name="T83" fmla="*/ 82 h 132"/>
                  <a:gd name="T84" fmla="*/ 78 w 132"/>
                  <a:gd name="T85" fmla="*/ 79 h 132"/>
                  <a:gd name="T86" fmla="*/ 82 w 132"/>
                  <a:gd name="T87" fmla="*/ 73 h 132"/>
                  <a:gd name="T88" fmla="*/ 84 w 132"/>
                  <a:gd name="T89" fmla="*/ 67 h 132"/>
                  <a:gd name="T90" fmla="*/ 83 w 132"/>
                  <a:gd name="T91" fmla="*/ 62 h 132"/>
                  <a:gd name="T92" fmla="*/ 80 w 132"/>
                  <a:gd name="T93" fmla="*/ 56 h 132"/>
                  <a:gd name="T94" fmla="*/ 75 w 132"/>
                  <a:gd name="T95" fmla="*/ 52 h 132"/>
                  <a:gd name="T96" fmla="*/ 69 w 132"/>
                  <a:gd name="T97" fmla="*/ 49 h 132"/>
                  <a:gd name="T98" fmla="*/ 66 w 132"/>
                  <a:gd name="T99"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132">
                    <a:moveTo>
                      <a:pt x="66" y="132"/>
                    </a:moveTo>
                    <a:lnTo>
                      <a:pt x="66" y="132"/>
                    </a:lnTo>
                    <a:lnTo>
                      <a:pt x="60" y="132"/>
                    </a:lnTo>
                    <a:lnTo>
                      <a:pt x="53" y="131"/>
                    </a:lnTo>
                    <a:lnTo>
                      <a:pt x="46" y="130"/>
                    </a:lnTo>
                    <a:lnTo>
                      <a:pt x="40" y="126"/>
                    </a:lnTo>
                    <a:lnTo>
                      <a:pt x="35" y="124"/>
                    </a:lnTo>
                    <a:lnTo>
                      <a:pt x="29" y="120"/>
                    </a:lnTo>
                    <a:lnTo>
                      <a:pt x="19" y="113"/>
                    </a:lnTo>
                    <a:lnTo>
                      <a:pt x="11" y="103"/>
                    </a:lnTo>
                    <a:lnTo>
                      <a:pt x="8" y="98"/>
                    </a:lnTo>
                    <a:lnTo>
                      <a:pt x="5" y="91"/>
                    </a:lnTo>
                    <a:lnTo>
                      <a:pt x="3" y="86"/>
                    </a:lnTo>
                    <a:lnTo>
                      <a:pt x="2" y="80"/>
                    </a:lnTo>
                    <a:lnTo>
                      <a:pt x="1" y="73"/>
                    </a:lnTo>
                    <a:lnTo>
                      <a:pt x="0" y="67"/>
                    </a:lnTo>
                    <a:lnTo>
                      <a:pt x="0" y="67"/>
                    </a:lnTo>
                    <a:lnTo>
                      <a:pt x="1" y="59"/>
                    </a:lnTo>
                    <a:lnTo>
                      <a:pt x="2" y="53"/>
                    </a:lnTo>
                    <a:lnTo>
                      <a:pt x="3" y="47"/>
                    </a:lnTo>
                    <a:lnTo>
                      <a:pt x="5" y="41"/>
                    </a:lnTo>
                    <a:lnTo>
                      <a:pt x="8" y="34"/>
                    </a:lnTo>
                    <a:lnTo>
                      <a:pt x="11" y="29"/>
                    </a:lnTo>
                    <a:lnTo>
                      <a:pt x="19" y="20"/>
                    </a:lnTo>
                    <a:lnTo>
                      <a:pt x="29" y="12"/>
                    </a:lnTo>
                    <a:lnTo>
                      <a:pt x="35" y="9"/>
                    </a:lnTo>
                    <a:lnTo>
                      <a:pt x="40" y="6"/>
                    </a:lnTo>
                    <a:lnTo>
                      <a:pt x="46" y="3"/>
                    </a:lnTo>
                    <a:lnTo>
                      <a:pt x="53" y="1"/>
                    </a:lnTo>
                    <a:lnTo>
                      <a:pt x="60" y="0"/>
                    </a:lnTo>
                    <a:lnTo>
                      <a:pt x="66" y="0"/>
                    </a:lnTo>
                    <a:lnTo>
                      <a:pt x="66" y="0"/>
                    </a:lnTo>
                    <a:lnTo>
                      <a:pt x="72" y="0"/>
                    </a:lnTo>
                    <a:lnTo>
                      <a:pt x="79" y="1"/>
                    </a:lnTo>
                    <a:lnTo>
                      <a:pt x="86" y="3"/>
                    </a:lnTo>
                    <a:lnTo>
                      <a:pt x="92" y="6"/>
                    </a:lnTo>
                    <a:lnTo>
                      <a:pt x="97" y="9"/>
                    </a:lnTo>
                    <a:lnTo>
                      <a:pt x="103" y="12"/>
                    </a:lnTo>
                    <a:lnTo>
                      <a:pt x="113" y="20"/>
                    </a:lnTo>
                    <a:lnTo>
                      <a:pt x="121" y="29"/>
                    </a:lnTo>
                    <a:lnTo>
                      <a:pt x="124" y="34"/>
                    </a:lnTo>
                    <a:lnTo>
                      <a:pt x="127" y="41"/>
                    </a:lnTo>
                    <a:lnTo>
                      <a:pt x="129" y="47"/>
                    </a:lnTo>
                    <a:lnTo>
                      <a:pt x="130" y="53"/>
                    </a:lnTo>
                    <a:lnTo>
                      <a:pt x="131" y="59"/>
                    </a:lnTo>
                    <a:lnTo>
                      <a:pt x="132" y="67"/>
                    </a:lnTo>
                    <a:lnTo>
                      <a:pt x="132" y="67"/>
                    </a:lnTo>
                    <a:lnTo>
                      <a:pt x="131" y="73"/>
                    </a:lnTo>
                    <a:lnTo>
                      <a:pt x="130" y="80"/>
                    </a:lnTo>
                    <a:lnTo>
                      <a:pt x="129" y="86"/>
                    </a:lnTo>
                    <a:lnTo>
                      <a:pt x="127" y="91"/>
                    </a:lnTo>
                    <a:lnTo>
                      <a:pt x="124" y="98"/>
                    </a:lnTo>
                    <a:lnTo>
                      <a:pt x="121" y="103"/>
                    </a:lnTo>
                    <a:lnTo>
                      <a:pt x="113" y="113"/>
                    </a:lnTo>
                    <a:lnTo>
                      <a:pt x="103" y="120"/>
                    </a:lnTo>
                    <a:lnTo>
                      <a:pt x="97" y="124"/>
                    </a:lnTo>
                    <a:lnTo>
                      <a:pt x="92" y="126"/>
                    </a:lnTo>
                    <a:lnTo>
                      <a:pt x="86" y="130"/>
                    </a:lnTo>
                    <a:lnTo>
                      <a:pt x="79" y="131"/>
                    </a:lnTo>
                    <a:lnTo>
                      <a:pt x="72" y="132"/>
                    </a:lnTo>
                    <a:lnTo>
                      <a:pt x="66" y="132"/>
                    </a:lnTo>
                    <a:lnTo>
                      <a:pt x="66" y="132"/>
                    </a:lnTo>
                    <a:close/>
                    <a:moveTo>
                      <a:pt x="66" y="49"/>
                    </a:moveTo>
                    <a:lnTo>
                      <a:pt x="66" y="49"/>
                    </a:lnTo>
                    <a:lnTo>
                      <a:pt x="63" y="49"/>
                    </a:lnTo>
                    <a:lnTo>
                      <a:pt x="59" y="50"/>
                    </a:lnTo>
                    <a:lnTo>
                      <a:pt x="57" y="52"/>
                    </a:lnTo>
                    <a:lnTo>
                      <a:pt x="54" y="54"/>
                    </a:lnTo>
                    <a:lnTo>
                      <a:pt x="52" y="56"/>
                    </a:lnTo>
                    <a:lnTo>
                      <a:pt x="50" y="59"/>
                    </a:lnTo>
                    <a:lnTo>
                      <a:pt x="49" y="62"/>
                    </a:lnTo>
                    <a:lnTo>
                      <a:pt x="48" y="67"/>
                    </a:lnTo>
                    <a:lnTo>
                      <a:pt x="48" y="67"/>
                    </a:lnTo>
                    <a:lnTo>
                      <a:pt x="49" y="70"/>
                    </a:lnTo>
                    <a:lnTo>
                      <a:pt x="50" y="73"/>
                    </a:lnTo>
                    <a:lnTo>
                      <a:pt x="52" y="76"/>
                    </a:lnTo>
                    <a:lnTo>
                      <a:pt x="54" y="79"/>
                    </a:lnTo>
                    <a:lnTo>
                      <a:pt x="57" y="81"/>
                    </a:lnTo>
                    <a:lnTo>
                      <a:pt x="59" y="82"/>
                    </a:lnTo>
                    <a:lnTo>
                      <a:pt x="63" y="83"/>
                    </a:lnTo>
                    <a:lnTo>
                      <a:pt x="66" y="83"/>
                    </a:lnTo>
                    <a:lnTo>
                      <a:pt x="66" y="83"/>
                    </a:lnTo>
                    <a:lnTo>
                      <a:pt x="69" y="83"/>
                    </a:lnTo>
                    <a:lnTo>
                      <a:pt x="73" y="82"/>
                    </a:lnTo>
                    <a:lnTo>
                      <a:pt x="75" y="81"/>
                    </a:lnTo>
                    <a:lnTo>
                      <a:pt x="78" y="79"/>
                    </a:lnTo>
                    <a:lnTo>
                      <a:pt x="80" y="76"/>
                    </a:lnTo>
                    <a:lnTo>
                      <a:pt x="82" y="73"/>
                    </a:lnTo>
                    <a:lnTo>
                      <a:pt x="83" y="70"/>
                    </a:lnTo>
                    <a:lnTo>
                      <a:pt x="84" y="67"/>
                    </a:lnTo>
                    <a:lnTo>
                      <a:pt x="84" y="67"/>
                    </a:lnTo>
                    <a:lnTo>
                      <a:pt x="83" y="62"/>
                    </a:lnTo>
                    <a:lnTo>
                      <a:pt x="82" y="59"/>
                    </a:lnTo>
                    <a:lnTo>
                      <a:pt x="80" y="56"/>
                    </a:lnTo>
                    <a:lnTo>
                      <a:pt x="78" y="54"/>
                    </a:lnTo>
                    <a:lnTo>
                      <a:pt x="75" y="52"/>
                    </a:lnTo>
                    <a:lnTo>
                      <a:pt x="73" y="50"/>
                    </a:lnTo>
                    <a:lnTo>
                      <a:pt x="69" y="49"/>
                    </a:lnTo>
                    <a:lnTo>
                      <a:pt x="66" y="49"/>
                    </a:lnTo>
                    <a:lnTo>
                      <a:pt x="66"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8" name="Freeform 12">
                <a:extLst>
                  <a:ext uri="{FF2B5EF4-FFF2-40B4-BE49-F238E27FC236}">
                    <a16:creationId xmlns:a16="http://schemas.microsoft.com/office/drawing/2014/main" id="{0CAD2E05-D696-41E6-9497-7603F4FDFC7A}"/>
                  </a:ext>
                </a:extLst>
              </p:cNvPr>
              <p:cNvSpPr>
                <a:spLocks noEditPoints="1"/>
              </p:cNvSpPr>
              <p:nvPr/>
            </p:nvSpPr>
            <p:spPr bwMode="auto">
              <a:xfrm>
                <a:off x="6107" y="2955"/>
                <a:ext cx="484" cy="484"/>
              </a:xfrm>
              <a:custGeom>
                <a:avLst/>
                <a:gdLst>
                  <a:gd name="T0" fmla="*/ 230 w 484"/>
                  <a:gd name="T1" fmla="*/ 484 h 484"/>
                  <a:gd name="T2" fmla="*/ 170 w 484"/>
                  <a:gd name="T3" fmla="*/ 474 h 484"/>
                  <a:gd name="T4" fmla="*/ 106 w 484"/>
                  <a:gd name="T5" fmla="*/ 443 h 484"/>
                  <a:gd name="T6" fmla="*/ 55 w 484"/>
                  <a:gd name="T7" fmla="*/ 396 h 484"/>
                  <a:gd name="T8" fmla="*/ 19 w 484"/>
                  <a:gd name="T9" fmla="*/ 336 h 484"/>
                  <a:gd name="T10" fmla="*/ 1 w 484"/>
                  <a:gd name="T11" fmla="*/ 267 h 484"/>
                  <a:gd name="T12" fmla="*/ 0 w 484"/>
                  <a:gd name="T13" fmla="*/ 242 h 484"/>
                  <a:gd name="T14" fmla="*/ 4 w 484"/>
                  <a:gd name="T15" fmla="*/ 194 h 484"/>
                  <a:gd name="T16" fmla="*/ 29 w 484"/>
                  <a:gd name="T17" fmla="*/ 126 h 484"/>
                  <a:gd name="T18" fmla="*/ 70 w 484"/>
                  <a:gd name="T19" fmla="*/ 71 h 484"/>
                  <a:gd name="T20" fmla="*/ 126 w 484"/>
                  <a:gd name="T21" fmla="*/ 29 h 484"/>
                  <a:gd name="T22" fmla="*/ 193 w 484"/>
                  <a:gd name="T23" fmla="*/ 4 h 484"/>
                  <a:gd name="T24" fmla="*/ 242 w 484"/>
                  <a:gd name="T25" fmla="*/ 0 h 484"/>
                  <a:gd name="T26" fmla="*/ 267 w 484"/>
                  <a:gd name="T27" fmla="*/ 1 h 484"/>
                  <a:gd name="T28" fmla="*/ 336 w 484"/>
                  <a:gd name="T29" fmla="*/ 19 h 484"/>
                  <a:gd name="T30" fmla="*/ 396 w 484"/>
                  <a:gd name="T31" fmla="*/ 55 h 484"/>
                  <a:gd name="T32" fmla="*/ 443 w 484"/>
                  <a:gd name="T33" fmla="*/ 107 h 484"/>
                  <a:gd name="T34" fmla="*/ 474 w 484"/>
                  <a:gd name="T35" fmla="*/ 170 h 484"/>
                  <a:gd name="T36" fmla="*/ 484 w 484"/>
                  <a:gd name="T37" fmla="*/ 230 h 484"/>
                  <a:gd name="T38" fmla="*/ 484 w 484"/>
                  <a:gd name="T39" fmla="*/ 255 h 484"/>
                  <a:gd name="T40" fmla="*/ 474 w 484"/>
                  <a:gd name="T41" fmla="*/ 315 h 484"/>
                  <a:gd name="T42" fmla="*/ 443 w 484"/>
                  <a:gd name="T43" fmla="*/ 378 h 484"/>
                  <a:gd name="T44" fmla="*/ 396 w 484"/>
                  <a:gd name="T45" fmla="*/ 429 h 484"/>
                  <a:gd name="T46" fmla="*/ 336 w 484"/>
                  <a:gd name="T47" fmla="*/ 465 h 484"/>
                  <a:gd name="T48" fmla="*/ 267 w 484"/>
                  <a:gd name="T49" fmla="*/ 483 h 484"/>
                  <a:gd name="T50" fmla="*/ 242 w 484"/>
                  <a:gd name="T51" fmla="*/ 484 h 484"/>
                  <a:gd name="T52" fmla="*/ 222 w 484"/>
                  <a:gd name="T53" fmla="*/ 49 h 484"/>
                  <a:gd name="T54" fmla="*/ 166 w 484"/>
                  <a:gd name="T55" fmla="*/ 63 h 484"/>
                  <a:gd name="T56" fmla="*/ 119 w 484"/>
                  <a:gd name="T57" fmla="*/ 92 h 484"/>
                  <a:gd name="T58" fmla="*/ 82 w 484"/>
                  <a:gd name="T59" fmla="*/ 134 h 484"/>
                  <a:gd name="T60" fmla="*/ 57 w 484"/>
                  <a:gd name="T61" fmla="*/ 184 h 484"/>
                  <a:gd name="T62" fmla="*/ 49 w 484"/>
                  <a:gd name="T63" fmla="*/ 242 h 484"/>
                  <a:gd name="T64" fmla="*/ 52 w 484"/>
                  <a:gd name="T65" fmla="*/ 281 h 484"/>
                  <a:gd name="T66" fmla="*/ 71 w 484"/>
                  <a:gd name="T67" fmla="*/ 334 h 484"/>
                  <a:gd name="T68" fmla="*/ 104 w 484"/>
                  <a:gd name="T69" fmla="*/ 379 h 484"/>
                  <a:gd name="T70" fmla="*/ 150 w 484"/>
                  <a:gd name="T71" fmla="*/ 413 h 484"/>
                  <a:gd name="T72" fmla="*/ 203 w 484"/>
                  <a:gd name="T73" fmla="*/ 432 h 484"/>
                  <a:gd name="T74" fmla="*/ 242 w 484"/>
                  <a:gd name="T75" fmla="*/ 435 h 484"/>
                  <a:gd name="T76" fmla="*/ 300 w 484"/>
                  <a:gd name="T77" fmla="*/ 427 h 484"/>
                  <a:gd name="T78" fmla="*/ 351 w 484"/>
                  <a:gd name="T79" fmla="*/ 402 h 484"/>
                  <a:gd name="T80" fmla="*/ 392 w 484"/>
                  <a:gd name="T81" fmla="*/ 365 h 484"/>
                  <a:gd name="T82" fmla="*/ 421 w 484"/>
                  <a:gd name="T83" fmla="*/ 318 h 484"/>
                  <a:gd name="T84" fmla="*/ 435 w 484"/>
                  <a:gd name="T85" fmla="*/ 262 h 484"/>
                  <a:gd name="T86" fmla="*/ 435 w 484"/>
                  <a:gd name="T87" fmla="*/ 223 h 484"/>
                  <a:gd name="T88" fmla="*/ 421 w 484"/>
                  <a:gd name="T89" fmla="*/ 167 h 484"/>
                  <a:gd name="T90" fmla="*/ 392 w 484"/>
                  <a:gd name="T91" fmla="*/ 119 h 484"/>
                  <a:gd name="T92" fmla="*/ 351 w 484"/>
                  <a:gd name="T93" fmla="*/ 82 h 484"/>
                  <a:gd name="T94" fmla="*/ 300 w 484"/>
                  <a:gd name="T95" fmla="*/ 57 h 484"/>
                  <a:gd name="T96" fmla="*/ 242 w 484"/>
                  <a:gd name="T97" fmla="*/ 48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4" h="484">
                    <a:moveTo>
                      <a:pt x="242" y="484"/>
                    </a:moveTo>
                    <a:lnTo>
                      <a:pt x="242" y="484"/>
                    </a:lnTo>
                    <a:lnTo>
                      <a:pt x="230" y="484"/>
                    </a:lnTo>
                    <a:lnTo>
                      <a:pt x="217" y="483"/>
                    </a:lnTo>
                    <a:lnTo>
                      <a:pt x="193" y="480"/>
                    </a:lnTo>
                    <a:lnTo>
                      <a:pt x="170" y="474"/>
                    </a:lnTo>
                    <a:lnTo>
                      <a:pt x="148" y="465"/>
                    </a:lnTo>
                    <a:lnTo>
                      <a:pt x="126" y="455"/>
                    </a:lnTo>
                    <a:lnTo>
                      <a:pt x="106" y="443"/>
                    </a:lnTo>
                    <a:lnTo>
                      <a:pt x="88" y="429"/>
                    </a:lnTo>
                    <a:lnTo>
                      <a:pt x="70" y="414"/>
                    </a:lnTo>
                    <a:lnTo>
                      <a:pt x="55" y="396"/>
                    </a:lnTo>
                    <a:lnTo>
                      <a:pt x="41" y="378"/>
                    </a:lnTo>
                    <a:lnTo>
                      <a:pt x="29" y="358"/>
                    </a:lnTo>
                    <a:lnTo>
                      <a:pt x="19" y="336"/>
                    </a:lnTo>
                    <a:lnTo>
                      <a:pt x="10" y="315"/>
                    </a:lnTo>
                    <a:lnTo>
                      <a:pt x="4" y="291"/>
                    </a:lnTo>
                    <a:lnTo>
                      <a:pt x="1" y="267"/>
                    </a:lnTo>
                    <a:lnTo>
                      <a:pt x="0" y="255"/>
                    </a:lnTo>
                    <a:lnTo>
                      <a:pt x="0" y="242"/>
                    </a:lnTo>
                    <a:lnTo>
                      <a:pt x="0" y="242"/>
                    </a:lnTo>
                    <a:lnTo>
                      <a:pt x="0" y="230"/>
                    </a:lnTo>
                    <a:lnTo>
                      <a:pt x="1" y="217"/>
                    </a:lnTo>
                    <a:lnTo>
                      <a:pt x="4" y="194"/>
                    </a:lnTo>
                    <a:lnTo>
                      <a:pt x="10" y="170"/>
                    </a:lnTo>
                    <a:lnTo>
                      <a:pt x="19" y="148"/>
                    </a:lnTo>
                    <a:lnTo>
                      <a:pt x="29" y="126"/>
                    </a:lnTo>
                    <a:lnTo>
                      <a:pt x="41" y="107"/>
                    </a:lnTo>
                    <a:lnTo>
                      <a:pt x="55" y="88"/>
                    </a:lnTo>
                    <a:lnTo>
                      <a:pt x="70" y="71"/>
                    </a:lnTo>
                    <a:lnTo>
                      <a:pt x="88" y="55"/>
                    </a:lnTo>
                    <a:lnTo>
                      <a:pt x="106" y="42"/>
                    </a:lnTo>
                    <a:lnTo>
                      <a:pt x="126" y="29"/>
                    </a:lnTo>
                    <a:lnTo>
                      <a:pt x="148" y="19"/>
                    </a:lnTo>
                    <a:lnTo>
                      <a:pt x="170" y="11"/>
                    </a:lnTo>
                    <a:lnTo>
                      <a:pt x="193" y="4"/>
                    </a:lnTo>
                    <a:lnTo>
                      <a:pt x="217" y="1"/>
                    </a:lnTo>
                    <a:lnTo>
                      <a:pt x="230" y="0"/>
                    </a:lnTo>
                    <a:lnTo>
                      <a:pt x="242" y="0"/>
                    </a:lnTo>
                    <a:lnTo>
                      <a:pt x="242" y="0"/>
                    </a:lnTo>
                    <a:lnTo>
                      <a:pt x="254" y="0"/>
                    </a:lnTo>
                    <a:lnTo>
                      <a:pt x="267" y="1"/>
                    </a:lnTo>
                    <a:lnTo>
                      <a:pt x="291" y="4"/>
                    </a:lnTo>
                    <a:lnTo>
                      <a:pt x="314" y="11"/>
                    </a:lnTo>
                    <a:lnTo>
                      <a:pt x="336" y="19"/>
                    </a:lnTo>
                    <a:lnTo>
                      <a:pt x="358" y="29"/>
                    </a:lnTo>
                    <a:lnTo>
                      <a:pt x="378" y="42"/>
                    </a:lnTo>
                    <a:lnTo>
                      <a:pt x="396" y="55"/>
                    </a:lnTo>
                    <a:lnTo>
                      <a:pt x="414" y="71"/>
                    </a:lnTo>
                    <a:lnTo>
                      <a:pt x="429" y="88"/>
                    </a:lnTo>
                    <a:lnTo>
                      <a:pt x="443" y="107"/>
                    </a:lnTo>
                    <a:lnTo>
                      <a:pt x="455" y="126"/>
                    </a:lnTo>
                    <a:lnTo>
                      <a:pt x="465" y="148"/>
                    </a:lnTo>
                    <a:lnTo>
                      <a:pt x="474" y="170"/>
                    </a:lnTo>
                    <a:lnTo>
                      <a:pt x="480" y="194"/>
                    </a:lnTo>
                    <a:lnTo>
                      <a:pt x="483" y="217"/>
                    </a:lnTo>
                    <a:lnTo>
                      <a:pt x="484" y="230"/>
                    </a:lnTo>
                    <a:lnTo>
                      <a:pt x="484" y="242"/>
                    </a:lnTo>
                    <a:lnTo>
                      <a:pt x="484" y="242"/>
                    </a:lnTo>
                    <a:lnTo>
                      <a:pt x="484" y="255"/>
                    </a:lnTo>
                    <a:lnTo>
                      <a:pt x="483" y="267"/>
                    </a:lnTo>
                    <a:lnTo>
                      <a:pt x="480" y="291"/>
                    </a:lnTo>
                    <a:lnTo>
                      <a:pt x="474" y="315"/>
                    </a:lnTo>
                    <a:lnTo>
                      <a:pt x="465" y="336"/>
                    </a:lnTo>
                    <a:lnTo>
                      <a:pt x="455" y="358"/>
                    </a:lnTo>
                    <a:lnTo>
                      <a:pt x="443" y="378"/>
                    </a:lnTo>
                    <a:lnTo>
                      <a:pt x="429" y="396"/>
                    </a:lnTo>
                    <a:lnTo>
                      <a:pt x="414" y="414"/>
                    </a:lnTo>
                    <a:lnTo>
                      <a:pt x="396" y="429"/>
                    </a:lnTo>
                    <a:lnTo>
                      <a:pt x="378" y="443"/>
                    </a:lnTo>
                    <a:lnTo>
                      <a:pt x="358" y="455"/>
                    </a:lnTo>
                    <a:lnTo>
                      <a:pt x="336" y="465"/>
                    </a:lnTo>
                    <a:lnTo>
                      <a:pt x="314" y="474"/>
                    </a:lnTo>
                    <a:lnTo>
                      <a:pt x="291" y="480"/>
                    </a:lnTo>
                    <a:lnTo>
                      <a:pt x="267" y="483"/>
                    </a:lnTo>
                    <a:lnTo>
                      <a:pt x="254" y="484"/>
                    </a:lnTo>
                    <a:lnTo>
                      <a:pt x="242" y="484"/>
                    </a:lnTo>
                    <a:lnTo>
                      <a:pt x="242" y="484"/>
                    </a:lnTo>
                    <a:close/>
                    <a:moveTo>
                      <a:pt x="242" y="48"/>
                    </a:moveTo>
                    <a:lnTo>
                      <a:pt x="242" y="48"/>
                    </a:lnTo>
                    <a:lnTo>
                      <a:pt x="222" y="49"/>
                    </a:lnTo>
                    <a:lnTo>
                      <a:pt x="203" y="52"/>
                    </a:lnTo>
                    <a:lnTo>
                      <a:pt x="184" y="57"/>
                    </a:lnTo>
                    <a:lnTo>
                      <a:pt x="166" y="63"/>
                    </a:lnTo>
                    <a:lnTo>
                      <a:pt x="150" y="72"/>
                    </a:lnTo>
                    <a:lnTo>
                      <a:pt x="133" y="82"/>
                    </a:lnTo>
                    <a:lnTo>
                      <a:pt x="119" y="92"/>
                    </a:lnTo>
                    <a:lnTo>
                      <a:pt x="104" y="105"/>
                    </a:lnTo>
                    <a:lnTo>
                      <a:pt x="92" y="119"/>
                    </a:lnTo>
                    <a:lnTo>
                      <a:pt x="82" y="134"/>
                    </a:lnTo>
                    <a:lnTo>
                      <a:pt x="71" y="150"/>
                    </a:lnTo>
                    <a:lnTo>
                      <a:pt x="63" y="167"/>
                    </a:lnTo>
                    <a:lnTo>
                      <a:pt x="57" y="184"/>
                    </a:lnTo>
                    <a:lnTo>
                      <a:pt x="52" y="203"/>
                    </a:lnTo>
                    <a:lnTo>
                      <a:pt x="49" y="223"/>
                    </a:lnTo>
                    <a:lnTo>
                      <a:pt x="49" y="242"/>
                    </a:lnTo>
                    <a:lnTo>
                      <a:pt x="49" y="242"/>
                    </a:lnTo>
                    <a:lnTo>
                      <a:pt x="49" y="262"/>
                    </a:lnTo>
                    <a:lnTo>
                      <a:pt x="52" y="281"/>
                    </a:lnTo>
                    <a:lnTo>
                      <a:pt x="57" y="300"/>
                    </a:lnTo>
                    <a:lnTo>
                      <a:pt x="63" y="318"/>
                    </a:lnTo>
                    <a:lnTo>
                      <a:pt x="71" y="334"/>
                    </a:lnTo>
                    <a:lnTo>
                      <a:pt x="82" y="351"/>
                    </a:lnTo>
                    <a:lnTo>
                      <a:pt x="92" y="365"/>
                    </a:lnTo>
                    <a:lnTo>
                      <a:pt x="104" y="379"/>
                    </a:lnTo>
                    <a:lnTo>
                      <a:pt x="119" y="392"/>
                    </a:lnTo>
                    <a:lnTo>
                      <a:pt x="133" y="402"/>
                    </a:lnTo>
                    <a:lnTo>
                      <a:pt x="150" y="413"/>
                    </a:lnTo>
                    <a:lnTo>
                      <a:pt x="166" y="421"/>
                    </a:lnTo>
                    <a:lnTo>
                      <a:pt x="184" y="427"/>
                    </a:lnTo>
                    <a:lnTo>
                      <a:pt x="203" y="432"/>
                    </a:lnTo>
                    <a:lnTo>
                      <a:pt x="222" y="434"/>
                    </a:lnTo>
                    <a:lnTo>
                      <a:pt x="242" y="435"/>
                    </a:lnTo>
                    <a:lnTo>
                      <a:pt x="242" y="435"/>
                    </a:lnTo>
                    <a:lnTo>
                      <a:pt x="262" y="434"/>
                    </a:lnTo>
                    <a:lnTo>
                      <a:pt x="281" y="432"/>
                    </a:lnTo>
                    <a:lnTo>
                      <a:pt x="300" y="427"/>
                    </a:lnTo>
                    <a:lnTo>
                      <a:pt x="318" y="421"/>
                    </a:lnTo>
                    <a:lnTo>
                      <a:pt x="334" y="413"/>
                    </a:lnTo>
                    <a:lnTo>
                      <a:pt x="351" y="402"/>
                    </a:lnTo>
                    <a:lnTo>
                      <a:pt x="365" y="392"/>
                    </a:lnTo>
                    <a:lnTo>
                      <a:pt x="380" y="379"/>
                    </a:lnTo>
                    <a:lnTo>
                      <a:pt x="392" y="365"/>
                    </a:lnTo>
                    <a:lnTo>
                      <a:pt x="402" y="351"/>
                    </a:lnTo>
                    <a:lnTo>
                      <a:pt x="413" y="334"/>
                    </a:lnTo>
                    <a:lnTo>
                      <a:pt x="421" y="318"/>
                    </a:lnTo>
                    <a:lnTo>
                      <a:pt x="427" y="300"/>
                    </a:lnTo>
                    <a:lnTo>
                      <a:pt x="432" y="281"/>
                    </a:lnTo>
                    <a:lnTo>
                      <a:pt x="435" y="262"/>
                    </a:lnTo>
                    <a:lnTo>
                      <a:pt x="437" y="242"/>
                    </a:lnTo>
                    <a:lnTo>
                      <a:pt x="437" y="242"/>
                    </a:lnTo>
                    <a:lnTo>
                      <a:pt x="435" y="223"/>
                    </a:lnTo>
                    <a:lnTo>
                      <a:pt x="432" y="203"/>
                    </a:lnTo>
                    <a:lnTo>
                      <a:pt x="427" y="184"/>
                    </a:lnTo>
                    <a:lnTo>
                      <a:pt x="421" y="167"/>
                    </a:lnTo>
                    <a:lnTo>
                      <a:pt x="413" y="150"/>
                    </a:lnTo>
                    <a:lnTo>
                      <a:pt x="402" y="134"/>
                    </a:lnTo>
                    <a:lnTo>
                      <a:pt x="392" y="119"/>
                    </a:lnTo>
                    <a:lnTo>
                      <a:pt x="380" y="105"/>
                    </a:lnTo>
                    <a:lnTo>
                      <a:pt x="365" y="92"/>
                    </a:lnTo>
                    <a:lnTo>
                      <a:pt x="351" y="82"/>
                    </a:lnTo>
                    <a:lnTo>
                      <a:pt x="334" y="72"/>
                    </a:lnTo>
                    <a:lnTo>
                      <a:pt x="318" y="63"/>
                    </a:lnTo>
                    <a:lnTo>
                      <a:pt x="300" y="57"/>
                    </a:lnTo>
                    <a:lnTo>
                      <a:pt x="281" y="52"/>
                    </a:lnTo>
                    <a:lnTo>
                      <a:pt x="262" y="49"/>
                    </a:lnTo>
                    <a:lnTo>
                      <a:pt x="242" y="48"/>
                    </a:lnTo>
                    <a:lnTo>
                      <a:pt x="242"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9" name="Freeform 13">
                <a:extLst>
                  <a:ext uri="{FF2B5EF4-FFF2-40B4-BE49-F238E27FC236}">
                    <a16:creationId xmlns:a16="http://schemas.microsoft.com/office/drawing/2014/main" id="{0EFB7716-D07E-4D45-9F15-31949C96AD4D}"/>
                  </a:ext>
                </a:extLst>
              </p:cNvPr>
              <p:cNvSpPr>
                <a:spLocks noEditPoints="1"/>
              </p:cNvSpPr>
              <p:nvPr/>
            </p:nvSpPr>
            <p:spPr bwMode="auto">
              <a:xfrm>
                <a:off x="6262" y="3110"/>
                <a:ext cx="174" cy="174"/>
              </a:xfrm>
              <a:custGeom>
                <a:avLst/>
                <a:gdLst>
                  <a:gd name="T0" fmla="*/ 87 w 174"/>
                  <a:gd name="T1" fmla="*/ 174 h 174"/>
                  <a:gd name="T2" fmla="*/ 69 w 174"/>
                  <a:gd name="T3" fmla="*/ 172 h 174"/>
                  <a:gd name="T4" fmla="*/ 53 w 174"/>
                  <a:gd name="T5" fmla="*/ 167 h 174"/>
                  <a:gd name="T6" fmla="*/ 38 w 174"/>
                  <a:gd name="T7" fmla="*/ 158 h 174"/>
                  <a:gd name="T8" fmla="*/ 26 w 174"/>
                  <a:gd name="T9" fmla="*/ 148 h 174"/>
                  <a:gd name="T10" fmla="*/ 16 w 174"/>
                  <a:gd name="T11" fmla="*/ 136 h 174"/>
                  <a:gd name="T12" fmla="*/ 7 w 174"/>
                  <a:gd name="T13" fmla="*/ 120 h 174"/>
                  <a:gd name="T14" fmla="*/ 2 w 174"/>
                  <a:gd name="T15" fmla="*/ 105 h 174"/>
                  <a:gd name="T16" fmla="*/ 0 w 174"/>
                  <a:gd name="T17" fmla="*/ 87 h 174"/>
                  <a:gd name="T18" fmla="*/ 1 w 174"/>
                  <a:gd name="T19" fmla="*/ 78 h 174"/>
                  <a:gd name="T20" fmla="*/ 4 w 174"/>
                  <a:gd name="T21" fmla="*/ 61 h 174"/>
                  <a:gd name="T22" fmla="*/ 10 w 174"/>
                  <a:gd name="T23" fmla="*/ 46 h 174"/>
                  <a:gd name="T24" fmla="*/ 20 w 174"/>
                  <a:gd name="T25" fmla="*/ 32 h 174"/>
                  <a:gd name="T26" fmla="*/ 32 w 174"/>
                  <a:gd name="T27" fmla="*/ 20 h 174"/>
                  <a:gd name="T28" fmla="*/ 46 w 174"/>
                  <a:gd name="T29" fmla="*/ 11 h 174"/>
                  <a:gd name="T30" fmla="*/ 61 w 174"/>
                  <a:gd name="T31" fmla="*/ 4 h 174"/>
                  <a:gd name="T32" fmla="*/ 78 w 174"/>
                  <a:gd name="T33" fmla="*/ 1 h 174"/>
                  <a:gd name="T34" fmla="*/ 87 w 174"/>
                  <a:gd name="T35" fmla="*/ 0 h 174"/>
                  <a:gd name="T36" fmla="*/ 105 w 174"/>
                  <a:gd name="T37" fmla="*/ 2 h 174"/>
                  <a:gd name="T38" fmla="*/ 121 w 174"/>
                  <a:gd name="T39" fmla="*/ 8 h 174"/>
                  <a:gd name="T40" fmla="*/ 136 w 174"/>
                  <a:gd name="T41" fmla="*/ 16 h 174"/>
                  <a:gd name="T42" fmla="*/ 148 w 174"/>
                  <a:gd name="T43" fmla="*/ 26 h 174"/>
                  <a:gd name="T44" fmla="*/ 158 w 174"/>
                  <a:gd name="T45" fmla="*/ 39 h 174"/>
                  <a:gd name="T46" fmla="*/ 167 w 174"/>
                  <a:gd name="T47" fmla="*/ 53 h 174"/>
                  <a:gd name="T48" fmla="*/ 172 w 174"/>
                  <a:gd name="T49" fmla="*/ 70 h 174"/>
                  <a:gd name="T50" fmla="*/ 174 w 174"/>
                  <a:gd name="T51" fmla="*/ 87 h 174"/>
                  <a:gd name="T52" fmla="*/ 173 w 174"/>
                  <a:gd name="T53" fmla="*/ 95 h 174"/>
                  <a:gd name="T54" fmla="*/ 170 w 174"/>
                  <a:gd name="T55" fmla="*/ 113 h 174"/>
                  <a:gd name="T56" fmla="*/ 164 w 174"/>
                  <a:gd name="T57" fmla="*/ 128 h 174"/>
                  <a:gd name="T58" fmla="*/ 154 w 174"/>
                  <a:gd name="T59" fmla="*/ 142 h 174"/>
                  <a:gd name="T60" fmla="*/ 142 w 174"/>
                  <a:gd name="T61" fmla="*/ 154 h 174"/>
                  <a:gd name="T62" fmla="*/ 128 w 174"/>
                  <a:gd name="T63" fmla="*/ 164 h 174"/>
                  <a:gd name="T64" fmla="*/ 113 w 174"/>
                  <a:gd name="T65" fmla="*/ 170 h 174"/>
                  <a:gd name="T66" fmla="*/ 96 w 174"/>
                  <a:gd name="T67" fmla="*/ 173 h 174"/>
                  <a:gd name="T68" fmla="*/ 87 w 174"/>
                  <a:gd name="T69" fmla="*/ 174 h 174"/>
                  <a:gd name="T70" fmla="*/ 87 w 174"/>
                  <a:gd name="T71" fmla="*/ 49 h 174"/>
                  <a:gd name="T72" fmla="*/ 73 w 174"/>
                  <a:gd name="T73" fmla="*/ 52 h 174"/>
                  <a:gd name="T74" fmla="*/ 60 w 174"/>
                  <a:gd name="T75" fmla="*/ 60 h 174"/>
                  <a:gd name="T76" fmla="*/ 52 w 174"/>
                  <a:gd name="T77" fmla="*/ 73 h 174"/>
                  <a:gd name="T78" fmla="*/ 49 w 174"/>
                  <a:gd name="T79" fmla="*/ 87 h 174"/>
                  <a:gd name="T80" fmla="*/ 50 w 174"/>
                  <a:gd name="T81" fmla="*/ 94 h 174"/>
                  <a:gd name="T82" fmla="*/ 55 w 174"/>
                  <a:gd name="T83" fmla="*/ 109 h 174"/>
                  <a:gd name="T84" fmla="*/ 65 w 174"/>
                  <a:gd name="T85" fmla="*/ 118 h 174"/>
                  <a:gd name="T86" fmla="*/ 80 w 174"/>
                  <a:gd name="T87" fmla="*/ 124 h 174"/>
                  <a:gd name="T88" fmla="*/ 87 w 174"/>
                  <a:gd name="T89" fmla="*/ 125 h 174"/>
                  <a:gd name="T90" fmla="*/ 101 w 174"/>
                  <a:gd name="T91" fmla="*/ 122 h 174"/>
                  <a:gd name="T92" fmla="*/ 114 w 174"/>
                  <a:gd name="T93" fmla="*/ 114 h 174"/>
                  <a:gd name="T94" fmla="*/ 122 w 174"/>
                  <a:gd name="T95" fmla="*/ 102 h 174"/>
                  <a:gd name="T96" fmla="*/ 125 w 174"/>
                  <a:gd name="T97" fmla="*/ 87 h 174"/>
                  <a:gd name="T98" fmla="*/ 124 w 174"/>
                  <a:gd name="T99" fmla="*/ 80 h 174"/>
                  <a:gd name="T100" fmla="*/ 119 w 174"/>
                  <a:gd name="T101" fmla="*/ 65 h 174"/>
                  <a:gd name="T102" fmla="*/ 109 w 174"/>
                  <a:gd name="T103" fmla="*/ 55 h 174"/>
                  <a:gd name="T104" fmla="*/ 94 w 174"/>
                  <a:gd name="T105" fmla="*/ 50 h 174"/>
                  <a:gd name="T106" fmla="*/ 87 w 174"/>
                  <a:gd name="T107" fmla="*/ 4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4" h="174">
                    <a:moveTo>
                      <a:pt x="87" y="174"/>
                    </a:moveTo>
                    <a:lnTo>
                      <a:pt x="87" y="174"/>
                    </a:lnTo>
                    <a:lnTo>
                      <a:pt x="78" y="173"/>
                    </a:lnTo>
                    <a:lnTo>
                      <a:pt x="69" y="172"/>
                    </a:lnTo>
                    <a:lnTo>
                      <a:pt x="61" y="170"/>
                    </a:lnTo>
                    <a:lnTo>
                      <a:pt x="53" y="167"/>
                    </a:lnTo>
                    <a:lnTo>
                      <a:pt x="46" y="164"/>
                    </a:lnTo>
                    <a:lnTo>
                      <a:pt x="38" y="158"/>
                    </a:lnTo>
                    <a:lnTo>
                      <a:pt x="32" y="154"/>
                    </a:lnTo>
                    <a:lnTo>
                      <a:pt x="26" y="148"/>
                    </a:lnTo>
                    <a:lnTo>
                      <a:pt x="20" y="142"/>
                    </a:lnTo>
                    <a:lnTo>
                      <a:pt x="16" y="136"/>
                    </a:lnTo>
                    <a:lnTo>
                      <a:pt x="10" y="128"/>
                    </a:lnTo>
                    <a:lnTo>
                      <a:pt x="7" y="120"/>
                    </a:lnTo>
                    <a:lnTo>
                      <a:pt x="4" y="113"/>
                    </a:lnTo>
                    <a:lnTo>
                      <a:pt x="2" y="105"/>
                    </a:lnTo>
                    <a:lnTo>
                      <a:pt x="1" y="95"/>
                    </a:lnTo>
                    <a:lnTo>
                      <a:pt x="0" y="87"/>
                    </a:lnTo>
                    <a:lnTo>
                      <a:pt x="0" y="87"/>
                    </a:lnTo>
                    <a:lnTo>
                      <a:pt x="1" y="78"/>
                    </a:lnTo>
                    <a:lnTo>
                      <a:pt x="2" y="70"/>
                    </a:lnTo>
                    <a:lnTo>
                      <a:pt x="4" y="61"/>
                    </a:lnTo>
                    <a:lnTo>
                      <a:pt x="7" y="53"/>
                    </a:lnTo>
                    <a:lnTo>
                      <a:pt x="10" y="46"/>
                    </a:lnTo>
                    <a:lnTo>
                      <a:pt x="16" y="39"/>
                    </a:lnTo>
                    <a:lnTo>
                      <a:pt x="20" y="32"/>
                    </a:lnTo>
                    <a:lnTo>
                      <a:pt x="26" y="26"/>
                    </a:lnTo>
                    <a:lnTo>
                      <a:pt x="32" y="20"/>
                    </a:lnTo>
                    <a:lnTo>
                      <a:pt x="38" y="16"/>
                    </a:lnTo>
                    <a:lnTo>
                      <a:pt x="46" y="11"/>
                    </a:lnTo>
                    <a:lnTo>
                      <a:pt x="53" y="8"/>
                    </a:lnTo>
                    <a:lnTo>
                      <a:pt x="61" y="4"/>
                    </a:lnTo>
                    <a:lnTo>
                      <a:pt x="69" y="2"/>
                    </a:lnTo>
                    <a:lnTo>
                      <a:pt x="78" y="1"/>
                    </a:lnTo>
                    <a:lnTo>
                      <a:pt x="87" y="0"/>
                    </a:lnTo>
                    <a:lnTo>
                      <a:pt x="87" y="0"/>
                    </a:lnTo>
                    <a:lnTo>
                      <a:pt x="96" y="1"/>
                    </a:lnTo>
                    <a:lnTo>
                      <a:pt x="105" y="2"/>
                    </a:lnTo>
                    <a:lnTo>
                      <a:pt x="113" y="4"/>
                    </a:lnTo>
                    <a:lnTo>
                      <a:pt x="121" y="8"/>
                    </a:lnTo>
                    <a:lnTo>
                      <a:pt x="128" y="11"/>
                    </a:lnTo>
                    <a:lnTo>
                      <a:pt x="136" y="16"/>
                    </a:lnTo>
                    <a:lnTo>
                      <a:pt x="142" y="20"/>
                    </a:lnTo>
                    <a:lnTo>
                      <a:pt x="148" y="26"/>
                    </a:lnTo>
                    <a:lnTo>
                      <a:pt x="154" y="32"/>
                    </a:lnTo>
                    <a:lnTo>
                      <a:pt x="158" y="39"/>
                    </a:lnTo>
                    <a:lnTo>
                      <a:pt x="164" y="46"/>
                    </a:lnTo>
                    <a:lnTo>
                      <a:pt x="167" y="53"/>
                    </a:lnTo>
                    <a:lnTo>
                      <a:pt x="170" y="61"/>
                    </a:lnTo>
                    <a:lnTo>
                      <a:pt x="172" y="70"/>
                    </a:lnTo>
                    <a:lnTo>
                      <a:pt x="173" y="78"/>
                    </a:lnTo>
                    <a:lnTo>
                      <a:pt x="174" y="87"/>
                    </a:lnTo>
                    <a:lnTo>
                      <a:pt x="174" y="87"/>
                    </a:lnTo>
                    <a:lnTo>
                      <a:pt x="173" y="95"/>
                    </a:lnTo>
                    <a:lnTo>
                      <a:pt x="172" y="105"/>
                    </a:lnTo>
                    <a:lnTo>
                      <a:pt x="170" y="113"/>
                    </a:lnTo>
                    <a:lnTo>
                      <a:pt x="167" y="120"/>
                    </a:lnTo>
                    <a:lnTo>
                      <a:pt x="164" y="128"/>
                    </a:lnTo>
                    <a:lnTo>
                      <a:pt x="158" y="136"/>
                    </a:lnTo>
                    <a:lnTo>
                      <a:pt x="154" y="142"/>
                    </a:lnTo>
                    <a:lnTo>
                      <a:pt x="148" y="148"/>
                    </a:lnTo>
                    <a:lnTo>
                      <a:pt x="142" y="154"/>
                    </a:lnTo>
                    <a:lnTo>
                      <a:pt x="136" y="158"/>
                    </a:lnTo>
                    <a:lnTo>
                      <a:pt x="128" y="164"/>
                    </a:lnTo>
                    <a:lnTo>
                      <a:pt x="121" y="167"/>
                    </a:lnTo>
                    <a:lnTo>
                      <a:pt x="113" y="170"/>
                    </a:lnTo>
                    <a:lnTo>
                      <a:pt x="105" y="172"/>
                    </a:lnTo>
                    <a:lnTo>
                      <a:pt x="96" y="173"/>
                    </a:lnTo>
                    <a:lnTo>
                      <a:pt x="87" y="174"/>
                    </a:lnTo>
                    <a:lnTo>
                      <a:pt x="87" y="174"/>
                    </a:lnTo>
                    <a:close/>
                    <a:moveTo>
                      <a:pt x="87" y="49"/>
                    </a:moveTo>
                    <a:lnTo>
                      <a:pt x="87" y="49"/>
                    </a:lnTo>
                    <a:lnTo>
                      <a:pt x="80" y="50"/>
                    </a:lnTo>
                    <a:lnTo>
                      <a:pt x="73" y="52"/>
                    </a:lnTo>
                    <a:lnTo>
                      <a:pt x="65" y="55"/>
                    </a:lnTo>
                    <a:lnTo>
                      <a:pt x="60" y="60"/>
                    </a:lnTo>
                    <a:lnTo>
                      <a:pt x="55" y="65"/>
                    </a:lnTo>
                    <a:lnTo>
                      <a:pt x="52" y="73"/>
                    </a:lnTo>
                    <a:lnTo>
                      <a:pt x="50" y="80"/>
                    </a:lnTo>
                    <a:lnTo>
                      <a:pt x="49" y="87"/>
                    </a:lnTo>
                    <a:lnTo>
                      <a:pt x="49" y="87"/>
                    </a:lnTo>
                    <a:lnTo>
                      <a:pt x="50" y="94"/>
                    </a:lnTo>
                    <a:lnTo>
                      <a:pt x="52" y="102"/>
                    </a:lnTo>
                    <a:lnTo>
                      <a:pt x="55" y="109"/>
                    </a:lnTo>
                    <a:lnTo>
                      <a:pt x="60" y="114"/>
                    </a:lnTo>
                    <a:lnTo>
                      <a:pt x="65" y="118"/>
                    </a:lnTo>
                    <a:lnTo>
                      <a:pt x="73" y="122"/>
                    </a:lnTo>
                    <a:lnTo>
                      <a:pt x="80" y="124"/>
                    </a:lnTo>
                    <a:lnTo>
                      <a:pt x="87" y="125"/>
                    </a:lnTo>
                    <a:lnTo>
                      <a:pt x="87" y="125"/>
                    </a:lnTo>
                    <a:lnTo>
                      <a:pt x="94" y="124"/>
                    </a:lnTo>
                    <a:lnTo>
                      <a:pt x="101" y="122"/>
                    </a:lnTo>
                    <a:lnTo>
                      <a:pt x="109" y="118"/>
                    </a:lnTo>
                    <a:lnTo>
                      <a:pt x="114" y="114"/>
                    </a:lnTo>
                    <a:lnTo>
                      <a:pt x="119" y="109"/>
                    </a:lnTo>
                    <a:lnTo>
                      <a:pt x="122" y="102"/>
                    </a:lnTo>
                    <a:lnTo>
                      <a:pt x="124" y="94"/>
                    </a:lnTo>
                    <a:lnTo>
                      <a:pt x="125" y="87"/>
                    </a:lnTo>
                    <a:lnTo>
                      <a:pt x="125" y="87"/>
                    </a:lnTo>
                    <a:lnTo>
                      <a:pt x="124" y="80"/>
                    </a:lnTo>
                    <a:lnTo>
                      <a:pt x="122" y="73"/>
                    </a:lnTo>
                    <a:lnTo>
                      <a:pt x="119" y="65"/>
                    </a:lnTo>
                    <a:lnTo>
                      <a:pt x="114" y="60"/>
                    </a:lnTo>
                    <a:lnTo>
                      <a:pt x="109" y="55"/>
                    </a:lnTo>
                    <a:lnTo>
                      <a:pt x="101" y="52"/>
                    </a:lnTo>
                    <a:lnTo>
                      <a:pt x="94" y="50"/>
                    </a:lnTo>
                    <a:lnTo>
                      <a:pt x="87" y="49"/>
                    </a:lnTo>
                    <a:lnTo>
                      <a:pt x="87"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34" name="Freeform 17">
              <a:extLst>
                <a:ext uri="{FF2B5EF4-FFF2-40B4-BE49-F238E27FC236}">
                  <a16:creationId xmlns:a16="http://schemas.microsoft.com/office/drawing/2014/main" id="{23CACF82-5CA7-4C0A-A42D-87194A8D7A94}"/>
                </a:ext>
              </a:extLst>
            </p:cNvPr>
            <p:cNvSpPr>
              <a:spLocks noEditPoints="1"/>
            </p:cNvSpPr>
            <p:nvPr/>
          </p:nvSpPr>
          <p:spPr bwMode="auto">
            <a:xfrm rot="5400000">
              <a:off x="8047244" y="2649306"/>
              <a:ext cx="195922" cy="338124"/>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21">
              <a:extLst>
                <a:ext uri="{FF2B5EF4-FFF2-40B4-BE49-F238E27FC236}">
                  <a16:creationId xmlns:a16="http://schemas.microsoft.com/office/drawing/2014/main" id="{B14D4609-E6C7-42B0-836B-3D925623D29A}"/>
                </a:ext>
              </a:extLst>
            </p:cNvPr>
            <p:cNvSpPr>
              <a:spLocks noEditPoints="1"/>
            </p:cNvSpPr>
            <p:nvPr/>
          </p:nvSpPr>
          <p:spPr bwMode="auto">
            <a:xfrm>
              <a:off x="7508809" y="2990120"/>
              <a:ext cx="321011" cy="296656"/>
            </a:xfrm>
            <a:custGeom>
              <a:avLst/>
              <a:gdLst>
                <a:gd name="T0" fmla="*/ 1086 w 1239"/>
                <a:gd name="T1" fmla="*/ 292 h 1145"/>
                <a:gd name="T2" fmla="*/ 909 w 1239"/>
                <a:gd name="T3" fmla="*/ 89 h 1145"/>
                <a:gd name="T4" fmla="*/ 647 w 1239"/>
                <a:gd name="T5" fmla="*/ 1 h 1145"/>
                <a:gd name="T6" fmla="*/ 396 w 1239"/>
                <a:gd name="T7" fmla="*/ 52 h 1145"/>
                <a:gd name="T8" fmla="*/ 191 w 1239"/>
                <a:gd name="T9" fmla="*/ 228 h 1145"/>
                <a:gd name="T10" fmla="*/ 104 w 1239"/>
                <a:gd name="T11" fmla="*/ 491 h 1145"/>
                <a:gd name="T12" fmla="*/ 13 w 1239"/>
                <a:gd name="T13" fmla="*/ 611 h 1145"/>
                <a:gd name="T14" fmla="*/ 31 w 1239"/>
                <a:gd name="T15" fmla="*/ 781 h 1145"/>
                <a:gd name="T16" fmla="*/ 284 w 1239"/>
                <a:gd name="T17" fmla="*/ 861 h 1145"/>
                <a:gd name="T18" fmla="*/ 348 w 1239"/>
                <a:gd name="T19" fmla="*/ 827 h 1145"/>
                <a:gd name="T20" fmla="*/ 359 w 1239"/>
                <a:gd name="T21" fmla="*/ 554 h 1145"/>
                <a:gd name="T22" fmla="*/ 300 w 1239"/>
                <a:gd name="T23" fmla="*/ 501 h 1145"/>
                <a:gd name="T24" fmla="*/ 292 w 1239"/>
                <a:gd name="T25" fmla="*/ 377 h 1145"/>
                <a:gd name="T26" fmla="*/ 414 w 1239"/>
                <a:gd name="T27" fmla="*/ 233 h 1145"/>
                <a:gd name="T28" fmla="*/ 595 w 1239"/>
                <a:gd name="T29" fmla="*/ 168 h 1145"/>
                <a:gd name="T30" fmla="*/ 760 w 1239"/>
                <a:gd name="T31" fmla="*/ 196 h 1145"/>
                <a:gd name="T32" fmla="*/ 897 w 1239"/>
                <a:gd name="T33" fmla="*/ 297 h 1145"/>
                <a:gd name="T34" fmla="*/ 973 w 1239"/>
                <a:gd name="T35" fmla="*/ 451 h 1145"/>
                <a:gd name="T36" fmla="*/ 912 w 1239"/>
                <a:gd name="T37" fmla="*/ 513 h 1145"/>
                <a:gd name="T38" fmla="*/ 878 w 1239"/>
                <a:gd name="T39" fmla="*/ 783 h 1145"/>
                <a:gd name="T40" fmla="*/ 912 w 1239"/>
                <a:gd name="T41" fmla="*/ 847 h 1145"/>
                <a:gd name="T42" fmla="*/ 980 w 1239"/>
                <a:gd name="T43" fmla="*/ 980 h 1145"/>
                <a:gd name="T44" fmla="*/ 927 w 1239"/>
                <a:gd name="T45" fmla="*/ 1039 h 1145"/>
                <a:gd name="T46" fmla="*/ 695 w 1239"/>
                <a:gd name="T47" fmla="*/ 994 h 1145"/>
                <a:gd name="T48" fmla="*/ 519 w 1239"/>
                <a:gd name="T49" fmla="*/ 1008 h 1145"/>
                <a:gd name="T50" fmla="*/ 491 w 1239"/>
                <a:gd name="T51" fmla="*/ 1076 h 1145"/>
                <a:gd name="T52" fmla="*/ 538 w 1239"/>
                <a:gd name="T53" fmla="*/ 1139 h 1145"/>
                <a:gd name="T54" fmla="*/ 725 w 1239"/>
                <a:gd name="T55" fmla="*/ 1123 h 1145"/>
                <a:gd name="T56" fmla="*/ 977 w 1239"/>
                <a:gd name="T57" fmla="*/ 1072 h 1145"/>
                <a:gd name="T58" fmla="*/ 1033 w 1239"/>
                <a:gd name="T59" fmla="*/ 861 h 1145"/>
                <a:gd name="T60" fmla="*/ 1199 w 1239"/>
                <a:gd name="T61" fmla="*/ 795 h 1145"/>
                <a:gd name="T62" fmla="*/ 1235 w 1239"/>
                <a:gd name="T63" fmla="*/ 641 h 1145"/>
                <a:gd name="T64" fmla="*/ 1159 w 1239"/>
                <a:gd name="T65" fmla="*/ 530 h 1145"/>
                <a:gd name="T66" fmla="*/ 547 w 1239"/>
                <a:gd name="T67" fmla="*/ 1082 h 1145"/>
                <a:gd name="T68" fmla="*/ 563 w 1239"/>
                <a:gd name="T69" fmla="*/ 1043 h 1145"/>
                <a:gd name="T70" fmla="*/ 698 w 1239"/>
                <a:gd name="T71" fmla="*/ 1067 h 1145"/>
                <a:gd name="T72" fmla="*/ 52 w 1239"/>
                <a:gd name="T73" fmla="*/ 680 h 1145"/>
                <a:gd name="T74" fmla="*/ 100 w 1239"/>
                <a:gd name="T75" fmla="*/ 579 h 1145"/>
                <a:gd name="T76" fmla="*/ 181 w 1239"/>
                <a:gd name="T77" fmla="*/ 809 h 1145"/>
                <a:gd name="T78" fmla="*/ 73 w 1239"/>
                <a:gd name="T79" fmla="*/ 752 h 1145"/>
                <a:gd name="T80" fmla="*/ 309 w 1239"/>
                <a:gd name="T81" fmla="*/ 788 h 1145"/>
                <a:gd name="T82" fmla="*/ 284 w 1239"/>
                <a:gd name="T83" fmla="*/ 551 h 1145"/>
                <a:gd name="T84" fmla="*/ 620 w 1239"/>
                <a:gd name="T85" fmla="*/ 112 h 1145"/>
                <a:gd name="T86" fmla="*/ 413 w 1239"/>
                <a:gd name="T87" fmla="*/ 166 h 1145"/>
                <a:gd name="T88" fmla="*/ 265 w 1239"/>
                <a:gd name="T89" fmla="*/ 312 h 1145"/>
                <a:gd name="T90" fmla="*/ 181 w 1239"/>
                <a:gd name="T91" fmla="*/ 499 h 1145"/>
                <a:gd name="T92" fmla="*/ 183 w 1239"/>
                <a:gd name="T93" fmla="*/ 341 h 1145"/>
                <a:gd name="T94" fmla="*/ 324 w 1239"/>
                <a:gd name="T95" fmla="*/ 143 h 1145"/>
                <a:gd name="T96" fmla="*/ 549 w 1239"/>
                <a:gd name="T97" fmla="*/ 41 h 1145"/>
                <a:gd name="T98" fmla="*/ 780 w 1239"/>
                <a:gd name="T99" fmla="*/ 64 h 1145"/>
                <a:gd name="T100" fmla="*/ 979 w 1239"/>
                <a:gd name="T101" fmla="*/ 206 h 1145"/>
                <a:gd name="T102" fmla="*/ 1080 w 1239"/>
                <a:gd name="T103" fmla="*/ 430 h 1145"/>
                <a:gd name="T104" fmla="*/ 1025 w 1239"/>
                <a:gd name="T105" fmla="*/ 439 h 1145"/>
                <a:gd name="T106" fmla="*/ 930 w 1239"/>
                <a:gd name="T107" fmla="*/ 251 h 1145"/>
                <a:gd name="T108" fmla="*/ 756 w 1239"/>
                <a:gd name="T109" fmla="*/ 134 h 1145"/>
                <a:gd name="T110" fmla="*/ 930 w 1239"/>
                <a:gd name="T111" fmla="*/ 577 h 1145"/>
                <a:gd name="T112" fmla="*/ 956 w 1239"/>
                <a:gd name="T113" fmla="*/ 809 h 1145"/>
                <a:gd name="T114" fmla="*/ 1150 w 1239"/>
                <a:gd name="T115" fmla="*/ 771 h 1145"/>
                <a:gd name="T116" fmla="*/ 1033 w 1239"/>
                <a:gd name="T117" fmla="*/ 551 h 1145"/>
                <a:gd name="T118" fmla="*/ 1146 w 1239"/>
                <a:gd name="T119" fmla="*/ 585 h 1145"/>
                <a:gd name="T120" fmla="*/ 1184 w 1239"/>
                <a:gd name="T121" fmla="*/ 711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9" h="1145">
                  <a:moveTo>
                    <a:pt x="1137" y="517"/>
                  </a:moveTo>
                  <a:lnTo>
                    <a:pt x="1137" y="517"/>
                  </a:lnTo>
                  <a:lnTo>
                    <a:pt x="1136" y="491"/>
                  </a:lnTo>
                  <a:lnTo>
                    <a:pt x="1134" y="464"/>
                  </a:lnTo>
                  <a:lnTo>
                    <a:pt x="1130" y="438"/>
                  </a:lnTo>
                  <a:lnTo>
                    <a:pt x="1126" y="412"/>
                  </a:lnTo>
                  <a:lnTo>
                    <a:pt x="1120" y="388"/>
                  </a:lnTo>
                  <a:lnTo>
                    <a:pt x="1114" y="364"/>
                  </a:lnTo>
                  <a:lnTo>
                    <a:pt x="1106" y="339"/>
                  </a:lnTo>
                  <a:lnTo>
                    <a:pt x="1096" y="316"/>
                  </a:lnTo>
                  <a:lnTo>
                    <a:pt x="1086" y="292"/>
                  </a:lnTo>
                  <a:lnTo>
                    <a:pt x="1075" y="271"/>
                  </a:lnTo>
                  <a:lnTo>
                    <a:pt x="1062" y="249"/>
                  </a:lnTo>
                  <a:lnTo>
                    <a:pt x="1049" y="228"/>
                  </a:lnTo>
                  <a:lnTo>
                    <a:pt x="1034" y="208"/>
                  </a:lnTo>
                  <a:lnTo>
                    <a:pt x="1019" y="188"/>
                  </a:lnTo>
                  <a:lnTo>
                    <a:pt x="1002" y="169"/>
                  </a:lnTo>
                  <a:lnTo>
                    <a:pt x="986" y="152"/>
                  </a:lnTo>
                  <a:lnTo>
                    <a:pt x="967" y="134"/>
                  </a:lnTo>
                  <a:lnTo>
                    <a:pt x="949" y="118"/>
                  </a:lnTo>
                  <a:lnTo>
                    <a:pt x="929" y="103"/>
                  </a:lnTo>
                  <a:lnTo>
                    <a:pt x="909" y="89"/>
                  </a:lnTo>
                  <a:lnTo>
                    <a:pt x="888" y="75"/>
                  </a:lnTo>
                  <a:lnTo>
                    <a:pt x="866" y="63"/>
                  </a:lnTo>
                  <a:lnTo>
                    <a:pt x="844" y="52"/>
                  </a:lnTo>
                  <a:lnTo>
                    <a:pt x="822" y="41"/>
                  </a:lnTo>
                  <a:lnTo>
                    <a:pt x="798" y="32"/>
                  </a:lnTo>
                  <a:lnTo>
                    <a:pt x="774" y="24"/>
                  </a:lnTo>
                  <a:lnTo>
                    <a:pt x="749" y="17"/>
                  </a:lnTo>
                  <a:lnTo>
                    <a:pt x="724" y="10"/>
                  </a:lnTo>
                  <a:lnTo>
                    <a:pt x="699" y="6"/>
                  </a:lnTo>
                  <a:lnTo>
                    <a:pt x="673" y="3"/>
                  </a:lnTo>
                  <a:lnTo>
                    <a:pt x="647" y="1"/>
                  </a:lnTo>
                  <a:lnTo>
                    <a:pt x="620" y="0"/>
                  </a:lnTo>
                  <a:lnTo>
                    <a:pt x="620" y="0"/>
                  </a:lnTo>
                  <a:lnTo>
                    <a:pt x="593" y="1"/>
                  </a:lnTo>
                  <a:lnTo>
                    <a:pt x="567" y="3"/>
                  </a:lnTo>
                  <a:lnTo>
                    <a:pt x="541" y="6"/>
                  </a:lnTo>
                  <a:lnTo>
                    <a:pt x="516" y="10"/>
                  </a:lnTo>
                  <a:lnTo>
                    <a:pt x="491" y="17"/>
                  </a:lnTo>
                  <a:lnTo>
                    <a:pt x="466" y="24"/>
                  </a:lnTo>
                  <a:lnTo>
                    <a:pt x="442" y="32"/>
                  </a:lnTo>
                  <a:lnTo>
                    <a:pt x="419" y="41"/>
                  </a:lnTo>
                  <a:lnTo>
                    <a:pt x="396" y="52"/>
                  </a:lnTo>
                  <a:lnTo>
                    <a:pt x="374" y="63"/>
                  </a:lnTo>
                  <a:lnTo>
                    <a:pt x="352" y="75"/>
                  </a:lnTo>
                  <a:lnTo>
                    <a:pt x="331" y="89"/>
                  </a:lnTo>
                  <a:lnTo>
                    <a:pt x="311" y="103"/>
                  </a:lnTo>
                  <a:lnTo>
                    <a:pt x="291" y="118"/>
                  </a:lnTo>
                  <a:lnTo>
                    <a:pt x="273" y="134"/>
                  </a:lnTo>
                  <a:lnTo>
                    <a:pt x="254" y="152"/>
                  </a:lnTo>
                  <a:lnTo>
                    <a:pt x="238" y="169"/>
                  </a:lnTo>
                  <a:lnTo>
                    <a:pt x="221" y="188"/>
                  </a:lnTo>
                  <a:lnTo>
                    <a:pt x="206" y="208"/>
                  </a:lnTo>
                  <a:lnTo>
                    <a:pt x="191" y="228"/>
                  </a:lnTo>
                  <a:lnTo>
                    <a:pt x="178" y="249"/>
                  </a:lnTo>
                  <a:lnTo>
                    <a:pt x="165" y="271"/>
                  </a:lnTo>
                  <a:lnTo>
                    <a:pt x="154" y="292"/>
                  </a:lnTo>
                  <a:lnTo>
                    <a:pt x="144" y="316"/>
                  </a:lnTo>
                  <a:lnTo>
                    <a:pt x="134" y="339"/>
                  </a:lnTo>
                  <a:lnTo>
                    <a:pt x="126" y="364"/>
                  </a:lnTo>
                  <a:lnTo>
                    <a:pt x="120" y="388"/>
                  </a:lnTo>
                  <a:lnTo>
                    <a:pt x="114" y="412"/>
                  </a:lnTo>
                  <a:lnTo>
                    <a:pt x="110" y="438"/>
                  </a:lnTo>
                  <a:lnTo>
                    <a:pt x="106" y="464"/>
                  </a:lnTo>
                  <a:lnTo>
                    <a:pt x="104" y="491"/>
                  </a:lnTo>
                  <a:lnTo>
                    <a:pt x="103" y="517"/>
                  </a:lnTo>
                  <a:lnTo>
                    <a:pt x="103" y="517"/>
                  </a:lnTo>
                  <a:lnTo>
                    <a:pt x="89" y="524"/>
                  </a:lnTo>
                  <a:lnTo>
                    <a:pt x="75" y="532"/>
                  </a:lnTo>
                  <a:lnTo>
                    <a:pt x="63" y="541"/>
                  </a:lnTo>
                  <a:lnTo>
                    <a:pt x="52" y="553"/>
                  </a:lnTo>
                  <a:lnTo>
                    <a:pt x="52" y="553"/>
                  </a:lnTo>
                  <a:lnTo>
                    <a:pt x="40" y="566"/>
                  </a:lnTo>
                  <a:lnTo>
                    <a:pt x="29" y="580"/>
                  </a:lnTo>
                  <a:lnTo>
                    <a:pt x="21" y="595"/>
                  </a:lnTo>
                  <a:lnTo>
                    <a:pt x="13" y="611"/>
                  </a:lnTo>
                  <a:lnTo>
                    <a:pt x="7" y="627"/>
                  </a:lnTo>
                  <a:lnTo>
                    <a:pt x="3" y="645"/>
                  </a:lnTo>
                  <a:lnTo>
                    <a:pt x="1" y="662"/>
                  </a:lnTo>
                  <a:lnTo>
                    <a:pt x="0" y="680"/>
                  </a:lnTo>
                  <a:lnTo>
                    <a:pt x="0" y="680"/>
                  </a:lnTo>
                  <a:lnTo>
                    <a:pt x="1" y="699"/>
                  </a:lnTo>
                  <a:lnTo>
                    <a:pt x="4" y="716"/>
                  </a:lnTo>
                  <a:lnTo>
                    <a:pt x="8" y="734"/>
                  </a:lnTo>
                  <a:lnTo>
                    <a:pt x="14" y="750"/>
                  </a:lnTo>
                  <a:lnTo>
                    <a:pt x="22" y="766"/>
                  </a:lnTo>
                  <a:lnTo>
                    <a:pt x="31" y="781"/>
                  </a:lnTo>
                  <a:lnTo>
                    <a:pt x="41" y="795"/>
                  </a:lnTo>
                  <a:lnTo>
                    <a:pt x="53" y="808"/>
                  </a:lnTo>
                  <a:lnTo>
                    <a:pt x="66" y="819"/>
                  </a:lnTo>
                  <a:lnTo>
                    <a:pt x="80" y="830"/>
                  </a:lnTo>
                  <a:lnTo>
                    <a:pt x="95" y="839"/>
                  </a:lnTo>
                  <a:lnTo>
                    <a:pt x="111" y="846"/>
                  </a:lnTo>
                  <a:lnTo>
                    <a:pt x="127" y="853"/>
                  </a:lnTo>
                  <a:lnTo>
                    <a:pt x="145" y="857"/>
                  </a:lnTo>
                  <a:lnTo>
                    <a:pt x="162" y="860"/>
                  </a:lnTo>
                  <a:lnTo>
                    <a:pt x="181" y="861"/>
                  </a:lnTo>
                  <a:lnTo>
                    <a:pt x="284" y="861"/>
                  </a:lnTo>
                  <a:lnTo>
                    <a:pt x="284" y="861"/>
                  </a:lnTo>
                  <a:lnTo>
                    <a:pt x="292" y="861"/>
                  </a:lnTo>
                  <a:lnTo>
                    <a:pt x="300" y="859"/>
                  </a:lnTo>
                  <a:lnTo>
                    <a:pt x="307" y="858"/>
                  </a:lnTo>
                  <a:lnTo>
                    <a:pt x="314" y="855"/>
                  </a:lnTo>
                  <a:lnTo>
                    <a:pt x="321" y="852"/>
                  </a:lnTo>
                  <a:lnTo>
                    <a:pt x="328" y="847"/>
                  </a:lnTo>
                  <a:lnTo>
                    <a:pt x="334" y="843"/>
                  </a:lnTo>
                  <a:lnTo>
                    <a:pt x="339" y="838"/>
                  </a:lnTo>
                  <a:lnTo>
                    <a:pt x="344" y="833"/>
                  </a:lnTo>
                  <a:lnTo>
                    <a:pt x="348" y="827"/>
                  </a:lnTo>
                  <a:lnTo>
                    <a:pt x="352" y="821"/>
                  </a:lnTo>
                  <a:lnTo>
                    <a:pt x="355" y="813"/>
                  </a:lnTo>
                  <a:lnTo>
                    <a:pt x="359" y="806"/>
                  </a:lnTo>
                  <a:lnTo>
                    <a:pt x="360" y="799"/>
                  </a:lnTo>
                  <a:lnTo>
                    <a:pt x="362" y="792"/>
                  </a:lnTo>
                  <a:lnTo>
                    <a:pt x="362" y="783"/>
                  </a:lnTo>
                  <a:lnTo>
                    <a:pt x="362" y="577"/>
                  </a:lnTo>
                  <a:lnTo>
                    <a:pt x="362" y="577"/>
                  </a:lnTo>
                  <a:lnTo>
                    <a:pt x="362" y="568"/>
                  </a:lnTo>
                  <a:lnTo>
                    <a:pt x="360" y="561"/>
                  </a:lnTo>
                  <a:lnTo>
                    <a:pt x="359" y="554"/>
                  </a:lnTo>
                  <a:lnTo>
                    <a:pt x="355" y="547"/>
                  </a:lnTo>
                  <a:lnTo>
                    <a:pt x="352" y="539"/>
                  </a:lnTo>
                  <a:lnTo>
                    <a:pt x="348" y="533"/>
                  </a:lnTo>
                  <a:lnTo>
                    <a:pt x="344" y="527"/>
                  </a:lnTo>
                  <a:lnTo>
                    <a:pt x="339" y="522"/>
                  </a:lnTo>
                  <a:lnTo>
                    <a:pt x="334" y="517"/>
                  </a:lnTo>
                  <a:lnTo>
                    <a:pt x="328" y="513"/>
                  </a:lnTo>
                  <a:lnTo>
                    <a:pt x="321" y="508"/>
                  </a:lnTo>
                  <a:lnTo>
                    <a:pt x="314" y="505"/>
                  </a:lnTo>
                  <a:lnTo>
                    <a:pt x="307" y="502"/>
                  </a:lnTo>
                  <a:lnTo>
                    <a:pt x="300" y="501"/>
                  </a:lnTo>
                  <a:lnTo>
                    <a:pt x="292" y="499"/>
                  </a:lnTo>
                  <a:lnTo>
                    <a:pt x="284" y="499"/>
                  </a:lnTo>
                  <a:lnTo>
                    <a:pt x="259" y="499"/>
                  </a:lnTo>
                  <a:lnTo>
                    <a:pt x="259" y="499"/>
                  </a:lnTo>
                  <a:lnTo>
                    <a:pt x="261" y="481"/>
                  </a:lnTo>
                  <a:lnTo>
                    <a:pt x="265" y="462"/>
                  </a:lnTo>
                  <a:lnTo>
                    <a:pt x="269" y="444"/>
                  </a:lnTo>
                  <a:lnTo>
                    <a:pt x="273" y="427"/>
                  </a:lnTo>
                  <a:lnTo>
                    <a:pt x="279" y="410"/>
                  </a:lnTo>
                  <a:lnTo>
                    <a:pt x="285" y="394"/>
                  </a:lnTo>
                  <a:lnTo>
                    <a:pt x="292" y="377"/>
                  </a:lnTo>
                  <a:lnTo>
                    <a:pt x="300" y="362"/>
                  </a:lnTo>
                  <a:lnTo>
                    <a:pt x="308" y="346"/>
                  </a:lnTo>
                  <a:lnTo>
                    <a:pt x="317" y="331"/>
                  </a:lnTo>
                  <a:lnTo>
                    <a:pt x="328" y="316"/>
                  </a:lnTo>
                  <a:lnTo>
                    <a:pt x="338" y="303"/>
                  </a:lnTo>
                  <a:lnTo>
                    <a:pt x="349" y="289"/>
                  </a:lnTo>
                  <a:lnTo>
                    <a:pt x="362" y="277"/>
                  </a:lnTo>
                  <a:lnTo>
                    <a:pt x="374" y="265"/>
                  </a:lnTo>
                  <a:lnTo>
                    <a:pt x="386" y="253"/>
                  </a:lnTo>
                  <a:lnTo>
                    <a:pt x="400" y="243"/>
                  </a:lnTo>
                  <a:lnTo>
                    <a:pt x="414" y="233"/>
                  </a:lnTo>
                  <a:lnTo>
                    <a:pt x="429" y="222"/>
                  </a:lnTo>
                  <a:lnTo>
                    <a:pt x="444" y="214"/>
                  </a:lnTo>
                  <a:lnTo>
                    <a:pt x="459" y="206"/>
                  </a:lnTo>
                  <a:lnTo>
                    <a:pt x="475" y="198"/>
                  </a:lnTo>
                  <a:lnTo>
                    <a:pt x="491" y="191"/>
                  </a:lnTo>
                  <a:lnTo>
                    <a:pt x="507" y="186"/>
                  </a:lnTo>
                  <a:lnTo>
                    <a:pt x="525" y="181"/>
                  </a:lnTo>
                  <a:lnTo>
                    <a:pt x="543" y="177"/>
                  </a:lnTo>
                  <a:lnTo>
                    <a:pt x="559" y="173"/>
                  </a:lnTo>
                  <a:lnTo>
                    <a:pt x="578" y="171"/>
                  </a:lnTo>
                  <a:lnTo>
                    <a:pt x="595" y="168"/>
                  </a:lnTo>
                  <a:lnTo>
                    <a:pt x="614" y="168"/>
                  </a:lnTo>
                  <a:lnTo>
                    <a:pt x="632" y="168"/>
                  </a:lnTo>
                  <a:lnTo>
                    <a:pt x="651" y="169"/>
                  </a:lnTo>
                  <a:lnTo>
                    <a:pt x="651" y="169"/>
                  </a:lnTo>
                  <a:lnTo>
                    <a:pt x="667" y="172"/>
                  </a:lnTo>
                  <a:lnTo>
                    <a:pt x="683" y="174"/>
                  </a:lnTo>
                  <a:lnTo>
                    <a:pt x="699" y="177"/>
                  </a:lnTo>
                  <a:lnTo>
                    <a:pt x="714" y="181"/>
                  </a:lnTo>
                  <a:lnTo>
                    <a:pt x="730" y="185"/>
                  </a:lnTo>
                  <a:lnTo>
                    <a:pt x="745" y="190"/>
                  </a:lnTo>
                  <a:lnTo>
                    <a:pt x="760" y="196"/>
                  </a:lnTo>
                  <a:lnTo>
                    <a:pt x="774" y="203"/>
                  </a:lnTo>
                  <a:lnTo>
                    <a:pt x="788" y="210"/>
                  </a:lnTo>
                  <a:lnTo>
                    <a:pt x="802" y="217"/>
                  </a:lnTo>
                  <a:lnTo>
                    <a:pt x="815" y="225"/>
                  </a:lnTo>
                  <a:lnTo>
                    <a:pt x="828" y="234"/>
                  </a:lnTo>
                  <a:lnTo>
                    <a:pt x="841" y="243"/>
                  </a:lnTo>
                  <a:lnTo>
                    <a:pt x="853" y="253"/>
                  </a:lnTo>
                  <a:lnTo>
                    <a:pt x="865" y="264"/>
                  </a:lnTo>
                  <a:lnTo>
                    <a:pt x="875" y="274"/>
                  </a:lnTo>
                  <a:lnTo>
                    <a:pt x="887" y="285"/>
                  </a:lnTo>
                  <a:lnTo>
                    <a:pt x="897" y="297"/>
                  </a:lnTo>
                  <a:lnTo>
                    <a:pt x="906" y="309"/>
                  </a:lnTo>
                  <a:lnTo>
                    <a:pt x="916" y="321"/>
                  </a:lnTo>
                  <a:lnTo>
                    <a:pt x="925" y="335"/>
                  </a:lnTo>
                  <a:lnTo>
                    <a:pt x="933" y="348"/>
                  </a:lnTo>
                  <a:lnTo>
                    <a:pt x="940" y="362"/>
                  </a:lnTo>
                  <a:lnTo>
                    <a:pt x="948" y="375"/>
                  </a:lnTo>
                  <a:lnTo>
                    <a:pt x="954" y="390"/>
                  </a:lnTo>
                  <a:lnTo>
                    <a:pt x="960" y="405"/>
                  </a:lnTo>
                  <a:lnTo>
                    <a:pt x="965" y="420"/>
                  </a:lnTo>
                  <a:lnTo>
                    <a:pt x="969" y="435"/>
                  </a:lnTo>
                  <a:lnTo>
                    <a:pt x="973" y="451"/>
                  </a:lnTo>
                  <a:lnTo>
                    <a:pt x="977" y="467"/>
                  </a:lnTo>
                  <a:lnTo>
                    <a:pt x="979" y="483"/>
                  </a:lnTo>
                  <a:lnTo>
                    <a:pt x="981" y="499"/>
                  </a:lnTo>
                  <a:lnTo>
                    <a:pt x="956" y="499"/>
                  </a:lnTo>
                  <a:lnTo>
                    <a:pt x="956" y="499"/>
                  </a:lnTo>
                  <a:lnTo>
                    <a:pt x="948" y="499"/>
                  </a:lnTo>
                  <a:lnTo>
                    <a:pt x="940" y="501"/>
                  </a:lnTo>
                  <a:lnTo>
                    <a:pt x="933" y="502"/>
                  </a:lnTo>
                  <a:lnTo>
                    <a:pt x="926" y="505"/>
                  </a:lnTo>
                  <a:lnTo>
                    <a:pt x="919" y="508"/>
                  </a:lnTo>
                  <a:lnTo>
                    <a:pt x="912" y="513"/>
                  </a:lnTo>
                  <a:lnTo>
                    <a:pt x="906" y="517"/>
                  </a:lnTo>
                  <a:lnTo>
                    <a:pt x="901" y="522"/>
                  </a:lnTo>
                  <a:lnTo>
                    <a:pt x="896" y="527"/>
                  </a:lnTo>
                  <a:lnTo>
                    <a:pt x="892" y="533"/>
                  </a:lnTo>
                  <a:lnTo>
                    <a:pt x="888" y="539"/>
                  </a:lnTo>
                  <a:lnTo>
                    <a:pt x="885" y="547"/>
                  </a:lnTo>
                  <a:lnTo>
                    <a:pt x="881" y="554"/>
                  </a:lnTo>
                  <a:lnTo>
                    <a:pt x="880" y="561"/>
                  </a:lnTo>
                  <a:lnTo>
                    <a:pt x="878" y="568"/>
                  </a:lnTo>
                  <a:lnTo>
                    <a:pt x="878" y="577"/>
                  </a:lnTo>
                  <a:lnTo>
                    <a:pt x="878" y="783"/>
                  </a:lnTo>
                  <a:lnTo>
                    <a:pt x="878" y="783"/>
                  </a:lnTo>
                  <a:lnTo>
                    <a:pt x="878" y="792"/>
                  </a:lnTo>
                  <a:lnTo>
                    <a:pt x="880" y="799"/>
                  </a:lnTo>
                  <a:lnTo>
                    <a:pt x="881" y="806"/>
                  </a:lnTo>
                  <a:lnTo>
                    <a:pt x="885" y="813"/>
                  </a:lnTo>
                  <a:lnTo>
                    <a:pt x="888" y="821"/>
                  </a:lnTo>
                  <a:lnTo>
                    <a:pt x="892" y="827"/>
                  </a:lnTo>
                  <a:lnTo>
                    <a:pt x="896" y="833"/>
                  </a:lnTo>
                  <a:lnTo>
                    <a:pt x="901" y="838"/>
                  </a:lnTo>
                  <a:lnTo>
                    <a:pt x="906" y="843"/>
                  </a:lnTo>
                  <a:lnTo>
                    <a:pt x="912" y="847"/>
                  </a:lnTo>
                  <a:lnTo>
                    <a:pt x="919" y="852"/>
                  </a:lnTo>
                  <a:lnTo>
                    <a:pt x="926" y="855"/>
                  </a:lnTo>
                  <a:lnTo>
                    <a:pt x="933" y="858"/>
                  </a:lnTo>
                  <a:lnTo>
                    <a:pt x="940" y="859"/>
                  </a:lnTo>
                  <a:lnTo>
                    <a:pt x="948" y="861"/>
                  </a:lnTo>
                  <a:lnTo>
                    <a:pt x="956" y="861"/>
                  </a:lnTo>
                  <a:lnTo>
                    <a:pt x="982" y="861"/>
                  </a:lnTo>
                  <a:lnTo>
                    <a:pt x="982" y="964"/>
                  </a:lnTo>
                  <a:lnTo>
                    <a:pt x="982" y="964"/>
                  </a:lnTo>
                  <a:lnTo>
                    <a:pt x="982" y="972"/>
                  </a:lnTo>
                  <a:lnTo>
                    <a:pt x="980" y="980"/>
                  </a:lnTo>
                  <a:lnTo>
                    <a:pt x="979" y="987"/>
                  </a:lnTo>
                  <a:lnTo>
                    <a:pt x="975" y="994"/>
                  </a:lnTo>
                  <a:lnTo>
                    <a:pt x="972" y="1001"/>
                  </a:lnTo>
                  <a:lnTo>
                    <a:pt x="968" y="1008"/>
                  </a:lnTo>
                  <a:lnTo>
                    <a:pt x="964" y="1014"/>
                  </a:lnTo>
                  <a:lnTo>
                    <a:pt x="959" y="1019"/>
                  </a:lnTo>
                  <a:lnTo>
                    <a:pt x="954" y="1024"/>
                  </a:lnTo>
                  <a:lnTo>
                    <a:pt x="948" y="1028"/>
                  </a:lnTo>
                  <a:lnTo>
                    <a:pt x="941" y="1032"/>
                  </a:lnTo>
                  <a:lnTo>
                    <a:pt x="934" y="1035"/>
                  </a:lnTo>
                  <a:lnTo>
                    <a:pt x="927" y="1039"/>
                  </a:lnTo>
                  <a:lnTo>
                    <a:pt x="920" y="1040"/>
                  </a:lnTo>
                  <a:lnTo>
                    <a:pt x="912" y="1042"/>
                  </a:lnTo>
                  <a:lnTo>
                    <a:pt x="904" y="1042"/>
                  </a:lnTo>
                  <a:lnTo>
                    <a:pt x="745" y="1042"/>
                  </a:lnTo>
                  <a:lnTo>
                    <a:pt x="745" y="1042"/>
                  </a:lnTo>
                  <a:lnTo>
                    <a:pt x="740" y="1030"/>
                  </a:lnTo>
                  <a:lnTo>
                    <a:pt x="733" y="1021"/>
                  </a:lnTo>
                  <a:lnTo>
                    <a:pt x="725" y="1012"/>
                  </a:lnTo>
                  <a:lnTo>
                    <a:pt x="716" y="1004"/>
                  </a:lnTo>
                  <a:lnTo>
                    <a:pt x="706" y="998"/>
                  </a:lnTo>
                  <a:lnTo>
                    <a:pt x="695" y="994"/>
                  </a:lnTo>
                  <a:lnTo>
                    <a:pt x="684" y="991"/>
                  </a:lnTo>
                  <a:lnTo>
                    <a:pt x="672" y="990"/>
                  </a:lnTo>
                  <a:lnTo>
                    <a:pt x="568" y="990"/>
                  </a:lnTo>
                  <a:lnTo>
                    <a:pt x="568" y="990"/>
                  </a:lnTo>
                  <a:lnTo>
                    <a:pt x="560" y="990"/>
                  </a:lnTo>
                  <a:lnTo>
                    <a:pt x="553" y="992"/>
                  </a:lnTo>
                  <a:lnTo>
                    <a:pt x="546" y="993"/>
                  </a:lnTo>
                  <a:lnTo>
                    <a:pt x="538" y="996"/>
                  </a:lnTo>
                  <a:lnTo>
                    <a:pt x="531" y="999"/>
                  </a:lnTo>
                  <a:lnTo>
                    <a:pt x="525" y="1003"/>
                  </a:lnTo>
                  <a:lnTo>
                    <a:pt x="519" y="1008"/>
                  </a:lnTo>
                  <a:lnTo>
                    <a:pt x="514" y="1013"/>
                  </a:lnTo>
                  <a:lnTo>
                    <a:pt x="508" y="1018"/>
                  </a:lnTo>
                  <a:lnTo>
                    <a:pt x="504" y="1024"/>
                  </a:lnTo>
                  <a:lnTo>
                    <a:pt x="500" y="1030"/>
                  </a:lnTo>
                  <a:lnTo>
                    <a:pt x="497" y="1038"/>
                  </a:lnTo>
                  <a:lnTo>
                    <a:pt x="494" y="1045"/>
                  </a:lnTo>
                  <a:lnTo>
                    <a:pt x="493" y="1052"/>
                  </a:lnTo>
                  <a:lnTo>
                    <a:pt x="491" y="1059"/>
                  </a:lnTo>
                  <a:lnTo>
                    <a:pt x="491" y="1067"/>
                  </a:lnTo>
                  <a:lnTo>
                    <a:pt x="491" y="1067"/>
                  </a:lnTo>
                  <a:lnTo>
                    <a:pt x="491" y="1076"/>
                  </a:lnTo>
                  <a:lnTo>
                    <a:pt x="493" y="1083"/>
                  </a:lnTo>
                  <a:lnTo>
                    <a:pt x="494" y="1090"/>
                  </a:lnTo>
                  <a:lnTo>
                    <a:pt x="497" y="1097"/>
                  </a:lnTo>
                  <a:lnTo>
                    <a:pt x="500" y="1105"/>
                  </a:lnTo>
                  <a:lnTo>
                    <a:pt x="504" y="1111"/>
                  </a:lnTo>
                  <a:lnTo>
                    <a:pt x="508" y="1117"/>
                  </a:lnTo>
                  <a:lnTo>
                    <a:pt x="514" y="1122"/>
                  </a:lnTo>
                  <a:lnTo>
                    <a:pt x="519" y="1127"/>
                  </a:lnTo>
                  <a:lnTo>
                    <a:pt x="525" y="1132"/>
                  </a:lnTo>
                  <a:lnTo>
                    <a:pt x="531" y="1136"/>
                  </a:lnTo>
                  <a:lnTo>
                    <a:pt x="538" y="1139"/>
                  </a:lnTo>
                  <a:lnTo>
                    <a:pt x="546" y="1142"/>
                  </a:lnTo>
                  <a:lnTo>
                    <a:pt x="553" y="1143"/>
                  </a:lnTo>
                  <a:lnTo>
                    <a:pt x="560" y="1145"/>
                  </a:lnTo>
                  <a:lnTo>
                    <a:pt x="568" y="1145"/>
                  </a:lnTo>
                  <a:lnTo>
                    <a:pt x="672" y="1145"/>
                  </a:lnTo>
                  <a:lnTo>
                    <a:pt x="672" y="1145"/>
                  </a:lnTo>
                  <a:lnTo>
                    <a:pt x="684" y="1144"/>
                  </a:lnTo>
                  <a:lnTo>
                    <a:pt x="695" y="1141"/>
                  </a:lnTo>
                  <a:lnTo>
                    <a:pt x="706" y="1137"/>
                  </a:lnTo>
                  <a:lnTo>
                    <a:pt x="716" y="1131"/>
                  </a:lnTo>
                  <a:lnTo>
                    <a:pt x="725" y="1123"/>
                  </a:lnTo>
                  <a:lnTo>
                    <a:pt x="733" y="1114"/>
                  </a:lnTo>
                  <a:lnTo>
                    <a:pt x="740" y="1105"/>
                  </a:lnTo>
                  <a:lnTo>
                    <a:pt x="745" y="1093"/>
                  </a:lnTo>
                  <a:lnTo>
                    <a:pt x="904" y="1093"/>
                  </a:lnTo>
                  <a:lnTo>
                    <a:pt x="904" y="1093"/>
                  </a:lnTo>
                  <a:lnTo>
                    <a:pt x="918" y="1092"/>
                  </a:lnTo>
                  <a:lnTo>
                    <a:pt x="930" y="1090"/>
                  </a:lnTo>
                  <a:lnTo>
                    <a:pt x="942" y="1087"/>
                  </a:lnTo>
                  <a:lnTo>
                    <a:pt x="955" y="1083"/>
                  </a:lnTo>
                  <a:lnTo>
                    <a:pt x="966" y="1078"/>
                  </a:lnTo>
                  <a:lnTo>
                    <a:pt x="977" y="1072"/>
                  </a:lnTo>
                  <a:lnTo>
                    <a:pt x="987" y="1063"/>
                  </a:lnTo>
                  <a:lnTo>
                    <a:pt x="995" y="1055"/>
                  </a:lnTo>
                  <a:lnTo>
                    <a:pt x="1003" y="1047"/>
                  </a:lnTo>
                  <a:lnTo>
                    <a:pt x="1012" y="1036"/>
                  </a:lnTo>
                  <a:lnTo>
                    <a:pt x="1018" y="1026"/>
                  </a:lnTo>
                  <a:lnTo>
                    <a:pt x="1023" y="1015"/>
                  </a:lnTo>
                  <a:lnTo>
                    <a:pt x="1027" y="1002"/>
                  </a:lnTo>
                  <a:lnTo>
                    <a:pt x="1030" y="990"/>
                  </a:lnTo>
                  <a:lnTo>
                    <a:pt x="1032" y="978"/>
                  </a:lnTo>
                  <a:lnTo>
                    <a:pt x="1033" y="964"/>
                  </a:lnTo>
                  <a:lnTo>
                    <a:pt x="1033" y="861"/>
                  </a:lnTo>
                  <a:lnTo>
                    <a:pt x="1059" y="861"/>
                  </a:lnTo>
                  <a:lnTo>
                    <a:pt x="1059" y="861"/>
                  </a:lnTo>
                  <a:lnTo>
                    <a:pt x="1078" y="860"/>
                  </a:lnTo>
                  <a:lnTo>
                    <a:pt x="1095" y="857"/>
                  </a:lnTo>
                  <a:lnTo>
                    <a:pt x="1113" y="853"/>
                  </a:lnTo>
                  <a:lnTo>
                    <a:pt x="1129" y="846"/>
                  </a:lnTo>
                  <a:lnTo>
                    <a:pt x="1145" y="839"/>
                  </a:lnTo>
                  <a:lnTo>
                    <a:pt x="1160" y="830"/>
                  </a:lnTo>
                  <a:lnTo>
                    <a:pt x="1174" y="819"/>
                  </a:lnTo>
                  <a:lnTo>
                    <a:pt x="1187" y="807"/>
                  </a:lnTo>
                  <a:lnTo>
                    <a:pt x="1199" y="795"/>
                  </a:lnTo>
                  <a:lnTo>
                    <a:pt x="1209" y="780"/>
                  </a:lnTo>
                  <a:lnTo>
                    <a:pt x="1217" y="766"/>
                  </a:lnTo>
                  <a:lnTo>
                    <a:pt x="1226" y="749"/>
                  </a:lnTo>
                  <a:lnTo>
                    <a:pt x="1232" y="733"/>
                  </a:lnTo>
                  <a:lnTo>
                    <a:pt x="1236" y="716"/>
                  </a:lnTo>
                  <a:lnTo>
                    <a:pt x="1238" y="698"/>
                  </a:lnTo>
                  <a:lnTo>
                    <a:pt x="1239" y="679"/>
                  </a:lnTo>
                  <a:lnTo>
                    <a:pt x="1239" y="679"/>
                  </a:lnTo>
                  <a:lnTo>
                    <a:pt x="1239" y="667"/>
                  </a:lnTo>
                  <a:lnTo>
                    <a:pt x="1237" y="653"/>
                  </a:lnTo>
                  <a:lnTo>
                    <a:pt x="1235" y="641"/>
                  </a:lnTo>
                  <a:lnTo>
                    <a:pt x="1232" y="629"/>
                  </a:lnTo>
                  <a:lnTo>
                    <a:pt x="1228" y="617"/>
                  </a:lnTo>
                  <a:lnTo>
                    <a:pt x="1223" y="606"/>
                  </a:lnTo>
                  <a:lnTo>
                    <a:pt x="1217" y="594"/>
                  </a:lnTo>
                  <a:lnTo>
                    <a:pt x="1211" y="583"/>
                  </a:lnTo>
                  <a:lnTo>
                    <a:pt x="1204" y="574"/>
                  </a:lnTo>
                  <a:lnTo>
                    <a:pt x="1197" y="563"/>
                  </a:lnTo>
                  <a:lnTo>
                    <a:pt x="1188" y="554"/>
                  </a:lnTo>
                  <a:lnTo>
                    <a:pt x="1179" y="546"/>
                  </a:lnTo>
                  <a:lnTo>
                    <a:pt x="1170" y="537"/>
                  </a:lnTo>
                  <a:lnTo>
                    <a:pt x="1159" y="530"/>
                  </a:lnTo>
                  <a:lnTo>
                    <a:pt x="1148" y="523"/>
                  </a:lnTo>
                  <a:lnTo>
                    <a:pt x="1137" y="517"/>
                  </a:lnTo>
                  <a:lnTo>
                    <a:pt x="1137" y="517"/>
                  </a:lnTo>
                  <a:close/>
                  <a:moveTo>
                    <a:pt x="672" y="1093"/>
                  </a:moveTo>
                  <a:lnTo>
                    <a:pt x="568" y="1093"/>
                  </a:lnTo>
                  <a:lnTo>
                    <a:pt x="568" y="1093"/>
                  </a:lnTo>
                  <a:lnTo>
                    <a:pt x="563" y="1092"/>
                  </a:lnTo>
                  <a:lnTo>
                    <a:pt x="558" y="1091"/>
                  </a:lnTo>
                  <a:lnTo>
                    <a:pt x="554" y="1089"/>
                  </a:lnTo>
                  <a:lnTo>
                    <a:pt x="550" y="1086"/>
                  </a:lnTo>
                  <a:lnTo>
                    <a:pt x="547" y="1082"/>
                  </a:lnTo>
                  <a:lnTo>
                    <a:pt x="545" y="1078"/>
                  </a:lnTo>
                  <a:lnTo>
                    <a:pt x="544" y="1073"/>
                  </a:lnTo>
                  <a:lnTo>
                    <a:pt x="543" y="1067"/>
                  </a:lnTo>
                  <a:lnTo>
                    <a:pt x="543" y="1067"/>
                  </a:lnTo>
                  <a:lnTo>
                    <a:pt x="544" y="1062"/>
                  </a:lnTo>
                  <a:lnTo>
                    <a:pt x="545" y="1057"/>
                  </a:lnTo>
                  <a:lnTo>
                    <a:pt x="547" y="1053"/>
                  </a:lnTo>
                  <a:lnTo>
                    <a:pt x="550" y="1049"/>
                  </a:lnTo>
                  <a:lnTo>
                    <a:pt x="554" y="1046"/>
                  </a:lnTo>
                  <a:lnTo>
                    <a:pt x="558" y="1044"/>
                  </a:lnTo>
                  <a:lnTo>
                    <a:pt x="563" y="1043"/>
                  </a:lnTo>
                  <a:lnTo>
                    <a:pt x="568" y="1042"/>
                  </a:lnTo>
                  <a:lnTo>
                    <a:pt x="672" y="1042"/>
                  </a:lnTo>
                  <a:lnTo>
                    <a:pt x="672" y="1042"/>
                  </a:lnTo>
                  <a:lnTo>
                    <a:pt x="677" y="1043"/>
                  </a:lnTo>
                  <a:lnTo>
                    <a:pt x="682" y="1044"/>
                  </a:lnTo>
                  <a:lnTo>
                    <a:pt x="686" y="1046"/>
                  </a:lnTo>
                  <a:lnTo>
                    <a:pt x="690" y="1049"/>
                  </a:lnTo>
                  <a:lnTo>
                    <a:pt x="693" y="1053"/>
                  </a:lnTo>
                  <a:lnTo>
                    <a:pt x="695" y="1057"/>
                  </a:lnTo>
                  <a:lnTo>
                    <a:pt x="696" y="1062"/>
                  </a:lnTo>
                  <a:lnTo>
                    <a:pt x="698" y="1067"/>
                  </a:lnTo>
                  <a:lnTo>
                    <a:pt x="698" y="1067"/>
                  </a:lnTo>
                  <a:lnTo>
                    <a:pt x="696" y="1073"/>
                  </a:lnTo>
                  <a:lnTo>
                    <a:pt x="695" y="1078"/>
                  </a:lnTo>
                  <a:lnTo>
                    <a:pt x="693" y="1082"/>
                  </a:lnTo>
                  <a:lnTo>
                    <a:pt x="690" y="1086"/>
                  </a:lnTo>
                  <a:lnTo>
                    <a:pt x="686" y="1089"/>
                  </a:lnTo>
                  <a:lnTo>
                    <a:pt x="682" y="1091"/>
                  </a:lnTo>
                  <a:lnTo>
                    <a:pt x="677" y="1092"/>
                  </a:lnTo>
                  <a:lnTo>
                    <a:pt x="672" y="1093"/>
                  </a:lnTo>
                  <a:lnTo>
                    <a:pt x="672" y="1093"/>
                  </a:lnTo>
                  <a:close/>
                  <a:moveTo>
                    <a:pt x="52" y="680"/>
                  </a:moveTo>
                  <a:lnTo>
                    <a:pt x="52" y="680"/>
                  </a:lnTo>
                  <a:lnTo>
                    <a:pt x="53" y="668"/>
                  </a:lnTo>
                  <a:lnTo>
                    <a:pt x="54" y="654"/>
                  </a:lnTo>
                  <a:lnTo>
                    <a:pt x="57" y="643"/>
                  </a:lnTo>
                  <a:lnTo>
                    <a:pt x="61" y="630"/>
                  </a:lnTo>
                  <a:lnTo>
                    <a:pt x="67" y="619"/>
                  </a:lnTo>
                  <a:lnTo>
                    <a:pt x="73" y="609"/>
                  </a:lnTo>
                  <a:lnTo>
                    <a:pt x="81" y="598"/>
                  </a:lnTo>
                  <a:lnTo>
                    <a:pt x="90" y="588"/>
                  </a:lnTo>
                  <a:lnTo>
                    <a:pt x="90" y="588"/>
                  </a:lnTo>
                  <a:lnTo>
                    <a:pt x="100" y="579"/>
                  </a:lnTo>
                  <a:lnTo>
                    <a:pt x="112" y="570"/>
                  </a:lnTo>
                  <a:lnTo>
                    <a:pt x="125" y="563"/>
                  </a:lnTo>
                  <a:lnTo>
                    <a:pt x="138" y="558"/>
                  </a:lnTo>
                  <a:lnTo>
                    <a:pt x="138" y="558"/>
                  </a:lnTo>
                  <a:lnTo>
                    <a:pt x="149" y="555"/>
                  </a:lnTo>
                  <a:lnTo>
                    <a:pt x="159" y="553"/>
                  </a:lnTo>
                  <a:lnTo>
                    <a:pt x="169" y="551"/>
                  </a:lnTo>
                  <a:lnTo>
                    <a:pt x="181" y="551"/>
                  </a:lnTo>
                  <a:lnTo>
                    <a:pt x="207" y="551"/>
                  </a:lnTo>
                  <a:lnTo>
                    <a:pt x="207" y="809"/>
                  </a:lnTo>
                  <a:lnTo>
                    <a:pt x="181" y="809"/>
                  </a:lnTo>
                  <a:lnTo>
                    <a:pt x="181" y="809"/>
                  </a:lnTo>
                  <a:lnTo>
                    <a:pt x="167" y="808"/>
                  </a:lnTo>
                  <a:lnTo>
                    <a:pt x="155" y="806"/>
                  </a:lnTo>
                  <a:lnTo>
                    <a:pt x="143" y="803"/>
                  </a:lnTo>
                  <a:lnTo>
                    <a:pt x="130" y="799"/>
                  </a:lnTo>
                  <a:lnTo>
                    <a:pt x="119" y="794"/>
                  </a:lnTo>
                  <a:lnTo>
                    <a:pt x="109" y="787"/>
                  </a:lnTo>
                  <a:lnTo>
                    <a:pt x="98" y="779"/>
                  </a:lnTo>
                  <a:lnTo>
                    <a:pt x="90" y="771"/>
                  </a:lnTo>
                  <a:lnTo>
                    <a:pt x="82" y="763"/>
                  </a:lnTo>
                  <a:lnTo>
                    <a:pt x="73" y="752"/>
                  </a:lnTo>
                  <a:lnTo>
                    <a:pt x="67" y="742"/>
                  </a:lnTo>
                  <a:lnTo>
                    <a:pt x="62" y="731"/>
                  </a:lnTo>
                  <a:lnTo>
                    <a:pt x="58" y="718"/>
                  </a:lnTo>
                  <a:lnTo>
                    <a:pt x="55" y="706"/>
                  </a:lnTo>
                  <a:lnTo>
                    <a:pt x="53" y="693"/>
                  </a:lnTo>
                  <a:lnTo>
                    <a:pt x="52" y="680"/>
                  </a:lnTo>
                  <a:lnTo>
                    <a:pt x="52" y="680"/>
                  </a:lnTo>
                  <a:close/>
                  <a:moveTo>
                    <a:pt x="310" y="577"/>
                  </a:moveTo>
                  <a:lnTo>
                    <a:pt x="310" y="783"/>
                  </a:lnTo>
                  <a:lnTo>
                    <a:pt x="310" y="783"/>
                  </a:lnTo>
                  <a:lnTo>
                    <a:pt x="309" y="788"/>
                  </a:lnTo>
                  <a:lnTo>
                    <a:pt x="308" y="794"/>
                  </a:lnTo>
                  <a:lnTo>
                    <a:pt x="306" y="798"/>
                  </a:lnTo>
                  <a:lnTo>
                    <a:pt x="303" y="802"/>
                  </a:lnTo>
                  <a:lnTo>
                    <a:pt x="299" y="805"/>
                  </a:lnTo>
                  <a:lnTo>
                    <a:pt x="295" y="807"/>
                  </a:lnTo>
                  <a:lnTo>
                    <a:pt x="289" y="808"/>
                  </a:lnTo>
                  <a:lnTo>
                    <a:pt x="284" y="809"/>
                  </a:lnTo>
                  <a:lnTo>
                    <a:pt x="258" y="809"/>
                  </a:lnTo>
                  <a:lnTo>
                    <a:pt x="258" y="551"/>
                  </a:lnTo>
                  <a:lnTo>
                    <a:pt x="284" y="551"/>
                  </a:lnTo>
                  <a:lnTo>
                    <a:pt x="284" y="551"/>
                  </a:lnTo>
                  <a:lnTo>
                    <a:pt x="289" y="552"/>
                  </a:lnTo>
                  <a:lnTo>
                    <a:pt x="295" y="553"/>
                  </a:lnTo>
                  <a:lnTo>
                    <a:pt x="299" y="555"/>
                  </a:lnTo>
                  <a:lnTo>
                    <a:pt x="303" y="558"/>
                  </a:lnTo>
                  <a:lnTo>
                    <a:pt x="306" y="562"/>
                  </a:lnTo>
                  <a:lnTo>
                    <a:pt x="308" y="566"/>
                  </a:lnTo>
                  <a:lnTo>
                    <a:pt x="309" y="571"/>
                  </a:lnTo>
                  <a:lnTo>
                    <a:pt x="310" y="577"/>
                  </a:lnTo>
                  <a:lnTo>
                    <a:pt x="310" y="577"/>
                  </a:lnTo>
                  <a:close/>
                  <a:moveTo>
                    <a:pt x="620" y="112"/>
                  </a:moveTo>
                  <a:lnTo>
                    <a:pt x="620" y="112"/>
                  </a:lnTo>
                  <a:lnTo>
                    <a:pt x="599" y="112"/>
                  </a:lnTo>
                  <a:lnTo>
                    <a:pt x="580" y="114"/>
                  </a:lnTo>
                  <a:lnTo>
                    <a:pt x="560" y="116"/>
                  </a:lnTo>
                  <a:lnTo>
                    <a:pt x="540" y="119"/>
                  </a:lnTo>
                  <a:lnTo>
                    <a:pt x="521" y="123"/>
                  </a:lnTo>
                  <a:lnTo>
                    <a:pt x="502" y="128"/>
                  </a:lnTo>
                  <a:lnTo>
                    <a:pt x="484" y="134"/>
                  </a:lnTo>
                  <a:lnTo>
                    <a:pt x="465" y="142"/>
                  </a:lnTo>
                  <a:lnTo>
                    <a:pt x="447" y="149"/>
                  </a:lnTo>
                  <a:lnTo>
                    <a:pt x="430" y="157"/>
                  </a:lnTo>
                  <a:lnTo>
                    <a:pt x="413" y="166"/>
                  </a:lnTo>
                  <a:lnTo>
                    <a:pt x="397" y="177"/>
                  </a:lnTo>
                  <a:lnTo>
                    <a:pt x="381" y="187"/>
                  </a:lnTo>
                  <a:lnTo>
                    <a:pt x="366" y="198"/>
                  </a:lnTo>
                  <a:lnTo>
                    <a:pt x="350" y="211"/>
                  </a:lnTo>
                  <a:lnTo>
                    <a:pt x="337" y="223"/>
                  </a:lnTo>
                  <a:lnTo>
                    <a:pt x="322" y="237"/>
                  </a:lnTo>
                  <a:lnTo>
                    <a:pt x="310" y="251"/>
                  </a:lnTo>
                  <a:lnTo>
                    <a:pt x="298" y="266"/>
                  </a:lnTo>
                  <a:lnTo>
                    <a:pt x="286" y="280"/>
                  </a:lnTo>
                  <a:lnTo>
                    <a:pt x="275" y="297"/>
                  </a:lnTo>
                  <a:lnTo>
                    <a:pt x="265" y="312"/>
                  </a:lnTo>
                  <a:lnTo>
                    <a:pt x="255" y="330"/>
                  </a:lnTo>
                  <a:lnTo>
                    <a:pt x="246" y="346"/>
                  </a:lnTo>
                  <a:lnTo>
                    <a:pt x="239" y="364"/>
                  </a:lnTo>
                  <a:lnTo>
                    <a:pt x="231" y="382"/>
                  </a:lnTo>
                  <a:lnTo>
                    <a:pt x="225" y="401"/>
                  </a:lnTo>
                  <a:lnTo>
                    <a:pt x="219" y="420"/>
                  </a:lnTo>
                  <a:lnTo>
                    <a:pt x="215" y="439"/>
                  </a:lnTo>
                  <a:lnTo>
                    <a:pt x="211" y="459"/>
                  </a:lnTo>
                  <a:lnTo>
                    <a:pt x="209" y="478"/>
                  </a:lnTo>
                  <a:lnTo>
                    <a:pt x="207" y="499"/>
                  </a:lnTo>
                  <a:lnTo>
                    <a:pt x="181" y="499"/>
                  </a:lnTo>
                  <a:lnTo>
                    <a:pt x="181" y="499"/>
                  </a:lnTo>
                  <a:lnTo>
                    <a:pt x="167" y="499"/>
                  </a:lnTo>
                  <a:lnTo>
                    <a:pt x="155" y="501"/>
                  </a:lnTo>
                  <a:lnTo>
                    <a:pt x="155" y="501"/>
                  </a:lnTo>
                  <a:lnTo>
                    <a:pt x="156" y="477"/>
                  </a:lnTo>
                  <a:lnTo>
                    <a:pt x="157" y="454"/>
                  </a:lnTo>
                  <a:lnTo>
                    <a:pt x="160" y="430"/>
                  </a:lnTo>
                  <a:lnTo>
                    <a:pt x="164" y="407"/>
                  </a:lnTo>
                  <a:lnTo>
                    <a:pt x="169" y="384"/>
                  </a:lnTo>
                  <a:lnTo>
                    <a:pt x="176" y="363"/>
                  </a:lnTo>
                  <a:lnTo>
                    <a:pt x="183" y="341"/>
                  </a:lnTo>
                  <a:lnTo>
                    <a:pt x="191" y="320"/>
                  </a:lnTo>
                  <a:lnTo>
                    <a:pt x="200" y="300"/>
                  </a:lnTo>
                  <a:lnTo>
                    <a:pt x="211" y="279"/>
                  </a:lnTo>
                  <a:lnTo>
                    <a:pt x="222" y="259"/>
                  </a:lnTo>
                  <a:lnTo>
                    <a:pt x="235" y="241"/>
                  </a:lnTo>
                  <a:lnTo>
                    <a:pt x="247" y="223"/>
                  </a:lnTo>
                  <a:lnTo>
                    <a:pt x="261" y="206"/>
                  </a:lnTo>
                  <a:lnTo>
                    <a:pt x="276" y="188"/>
                  </a:lnTo>
                  <a:lnTo>
                    <a:pt x="291" y="173"/>
                  </a:lnTo>
                  <a:lnTo>
                    <a:pt x="307" y="157"/>
                  </a:lnTo>
                  <a:lnTo>
                    <a:pt x="324" y="143"/>
                  </a:lnTo>
                  <a:lnTo>
                    <a:pt x="342" y="128"/>
                  </a:lnTo>
                  <a:lnTo>
                    <a:pt x="360" y="116"/>
                  </a:lnTo>
                  <a:lnTo>
                    <a:pt x="379" y="103"/>
                  </a:lnTo>
                  <a:lnTo>
                    <a:pt x="399" y="92"/>
                  </a:lnTo>
                  <a:lnTo>
                    <a:pt x="419" y="82"/>
                  </a:lnTo>
                  <a:lnTo>
                    <a:pt x="439" y="72"/>
                  </a:lnTo>
                  <a:lnTo>
                    <a:pt x="460" y="64"/>
                  </a:lnTo>
                  <a:lnTo>
                    <a:pt x="482" y="57"/>
                  </a:lnTo>
                  <a:lnTo>
                    <a:pt x="504" y="51"/>
                  </a:lnTo>
                  <a:lnTo>
                    <a:pt x="526" y="45"/>
                  </a:lnTo>
                  <a:lnTo>
                    <a:pt x="549" y="41"/>
                  </a:lnTo>
                  <a:lnTo>
                    <a:pt x="572" y="38"/>
                  </a:lnTo>
                  <a:lnTo>
                    <a:pt x="596" y="36"/>
                  </a:lnTo>
                  <a:lnTo>
                    <a:pt x="620" y="36"/>
                  </a:lnTo>
                  <a:lnTo>
                    <a:pt x="620" y="36"/>
                  </a:lnTo>
                  <a:lnTo>
                    <a:pt x="644" y="36"/>
                  </a:lnTo>
                  <a:lnTo>
                    <a:pt x="668" y="38"/>
                  </a:lnTo>
                  <a:lnTo>
                    <a:pt x="691" y="41"/>
                  </a:lnTo>
                  <a:lnTo>
                    <a:pt x="714" y="45"/>
                  </a:lnTo>
                  <a:lnTo>
                    <a:pt x="736" y="51"/>
                  </a:lnTo>
                  <a:lnTo>
                    <a:pt x="758" y="57"/>
                  </a:lnTo>
                  <a:lnTo>
                    <a:pt x="780" y="64"/>
                  </a:lnTo>
                  <a:lnTo>
                    <a:pt x="801" y="72"/>
                  </a:lnTo>
                  <a:lnTo>
                    <a:pt x="822" y="82"/>
                  </a:lnTo>
                  <a:lnTo>
                    <a:pt x="841" y="92"/>
                  </a:lnTo>
                  <a:lnTo>
                    <a:pt x="861" y="103"/>
                  </a:lnTo>
                  <a:lnTo>
                    <a:pt x="880" y="116"/>
                  </a:lnTo>
                  <a:lnTo>
                    <a:pt x="898" y="128"/>
                  </a:lnTo>
                  <a:lnTo>
                    <a:pt x="916" y="143"/>
                  </a:lnTo>
                  <a:lnTo>
                    <a:pt x="933" y="157"/>
                  </a:lnTo>
                  <a:lnTo>
                    <a:pt x="949" y="173"/>
                  </a:lnTo>
                  <a:lnTo>
                    <a:pt x="964" y="188"/>
                  </a:lnTo>
                  <a:lnTo>
                    <a:pt x="979" y="206"/>
                  </a:lnTo>
                  <a:lnTo>
                    <a:pt x="993" y="223"/>
                  </a:lnTo>
                  <a:lnTo>
                    <a:pt x="1005" y="241"/>
                  </a:lnTo>
                  <a:lnTo>
                    <a:pt x="1018" y="259"/>
                  </a:lnTo>
                  <a:lnTo>
                    <a:pt x="1029" y="279"/>
                  </a:lnTo>
                  <a:lnTo>
                    <a:pt x="1040" y="300"/>
                  </a:lnTo>
                  <a:lnTo>
                    <a:pt x="1049" y="320"/>
                  </a:lnTo>
                  <a:lnTo>
                    <a:pt x="1057" y="341"/>
                  </a:lnTo>
                  <a:lnTo>
                    <a:pt x="1064" y="363"/>
                  </a:lnTo>
                  <a:lnTo>
                    <a:pt x="1071" y="384"/>
                  </a:lnTo>
                  <a:lnTo>
                    <a:pt x="1076" y="407"/>
                  </a:lnTo>
                  <a:lnTo>
                    <a:pt x="1080" y="430"/>
                  </a:lnTo>
                  <a:lnTo>
                    <a:pt x="1083" y="454"/>
                  </a:lnTo>
                  <a:lnTo>
                    <a:pt x="1084" y="477"/>
                  </a:lnTo>
                  <a:lnTo>
                    <a:pt x="1085" y="501"/>
                  </a:lnTo>
                  <a:lnTo>
                    <a:pt x="1085" y="501"/>
                  </a:lnTo>
                  <a:lnTo>
                    <a:pt x="1073" y="499"/>
                  </a:lnTo>
                  <a:lnTo>
                    <a:pt x="1059" y="499"/>
                  </a:lnTo>
                  <a:lnTo>
                    <a:pt x="1033" y="499"/>
                  </a:lnTo>
                  <a:lnTo>
                    <a:pt x="1033" y="499"/>
                  </a:lnTo>
                  <a:lnTo>
                    <a:pt x="1031" y="478"/>
                  </a:lnTo>
                  <a:lnTo>
                    <a:pt x="1029" y="459"/>
                  </a:lnTo>
                  <a:lnTo>
                    <a:pt x="1025" y="439"/>
                  </a:lnTo>
                  <a:lnTo>
                    <a:pt x="1021" y="420"/>
                  </a:lnTo>
                  <a:lnTo>
                    <a:pt x="1015" y="401"/>
                  </a:lnTo>
                  <a:lnTo>
                    <a:pt x="1009" y="382"/>
                  </a:lnTo>
                  <a:lnTo>
                    <a:pt x="1001" y="364"/>
                  </a:lnTo>
                  <a:lnTo>
                    <a:pt x="994" y="346"/>
                  </a:lnTo>
                  <a:lnTo>
                    <a:pt x="985" y="330"/>
                  </a:lnTo>
                  <a:lnTo>
                    <a:pt x="975" y="312"/>
                  </a:lnTo>
                  <a:lnTo>
                    <a:pt x="965" y="297"/>
                  </a:lnTo>
                  <a:lnTo>
                    <a:pt x="954" y="280"/>
                  </a:lnTo>
                  <a:lnTo>
                    <a:pt x="942" y="266"/>
                  </a:lnTo>
                  <a:lnTo>
                    <a:pt x="930" y="251"/>
                  </a:lnTo>
                  <a:lnTo>
                    <a:pt x="918" y="237"/>
                  </a:lnTo>
                  <a:lnTo>
                    <a:pt x="903" y="223"/>
                  </a:lnTo>
                  <a:lnTo>
                    <a:pt x="890" y="211"/>
                  </a:lnTo>
                  <a:lnTo>
                    <a:pt x="874" y="198"/>
                  </a:lnTo>
                  <a:lnTo>
                    <a:pt x="859" y="187"/>
                  </a:lnTo>
                  <a:lnTo>
                    <a:pt x="843" y="177"/>
                  </a:lnTo>
                  <a:lnTo>
                    <a:pt x="827" y="166"/>
                  </a:lnTo>
                  <a:lnTo>
                    <a:pt x="810" y="157"/>
                  </a:lnTo>
                  <a:lnTo>
                    <a:pt x="793" y="149"/>
                  </a:lnTo>
                  <a:lnTo>
                    <a:pt x="775" y="142"/>
                  </a:lnTo>
                  <a:lnTo>
                    <a:pt x="756" y="134"/>
                  </a:lnTo>
                  <a:lnTo>
                    <a:pt x="738" y="128"/>
                  </a:lnTo>
                  <a:lnTo>
                    <a:pt x="719" y="123"/>
                  </a:lnTo>
                  <a:lnTo>
                    <a:pt x="700" y="119"/>
                  </a:lnTo>
                  <a:lnTo>
                    <a:pt x="680" y="116"/>
                  </a:lnTo>
                  <a:lnTo>
                    <a:pt x="660" y="114"/>
                  </a:lnTo>
                  <a:lnTo>
                    <a:pt x="641" y="112"/>
                  </a:lnTo>
                  <a:lnTo>
                    <a:pt x="620" y="112"/>
                  </a:lnTo>
                  <a:lnTo>
                    <a:pt x="620" y="112"/>
                  </a:lnTo>
                  <a:close/>
                  <a:moveTo>
                    <a:pt x="930" y="783"/>
                  </a:moveTo>
                  <a:lnTo>
                    <a:pt x="930" y="577"/>
                  </a:lnTo>
                  <a:lnTo>
                    <a:pt x="930" y="577"/>
                  </a:lnTo>
                  <a:lnTo>
                    <a:pt x="931" y="571"/>
                  </a:lnTo>
                  <a:lnTo>
                    <a:pt x="932" y="566"/>
                  </a:lnTo>
                  <a:lnTo>
                    <a:pt x="934" y="562"/>
                  </a:lnTo>
                  <a:lnTo>
                    <a:pt x="937" y="558"/>
                  </a:lnTo>
                  <a:lnTo>
                    <a:pt x="941" y="555"/>
                  </a:lnTo>
                  <a:lnTo>
                    <a:pt x="946" y="553"/>
                  </a:lnTo>
                  <a:lnTo>
                    <a:pt x="951" y="552"/>
                  </a:lnTo>
                  <a:lnTo>
                    <a:pt x="956" y="551"/>
                  </a:lnTo>
                  <a:lnTo>
                    <a:pt x="982" y="551"/>
                  </a:lnTo>
                  <a:lnTo>
                    <a:pt x="982" y="809"/>
                  </a:lnTo>
                  <a:lnTo>
                    <a:pt x="956" y="809"/>
                  </a:lnTo>
                  <a:lnTo>
                    <a:pt x="956" y="809"/>
                  </a:lnTo>
                  <a:lnTo>
                    <a:pt x="951" y="808"/>
                  </a:lnTo>
                  <a:lnTo>
                    <a:pt x="946" y="807"/>
                  </a:lnTo>
                  <a:lnTo>
                    <a:pt x="941" y="805"/>
                  </a:lnTo>
                  <a:lnTo>
                    <a:pt x="937" y="802"/>
                  </a:lnTo>
                  <a:lnTo>
                    <a:pt x="934" y="798"/>
                  </a:lnTo>
                  <a:lnTo>
                    <a:pt x="932" y="794"/>
                  </a:lnTo>
                  <a:lnTo>
                    <a:pt x="931" y="788"/>
                  </a:lnTo>
                  <a:lnTo>
                    <a:pt x="930" y="783"/>
                  </a:lnTo>
                  <a:lnTo>
                    <a:pt x="930" y="783"/>
                  </a:lnTo>
                  <a:close/>
                  <a:moveTo>
                    <a:pt x="1150" y="771"/>
                  </a:moveTo>
                  <a:lnTo>
                    <a:pt x="1150" y="771"/>
                  </a:lnTo>
                  <a:lnTo>
                    <a:pt x="1141" y="780"/>
                  </a:lnTo>
                  <a:lnTo>
                    <a:pt x="1130" y="787"/>
                  </a:lnTo>
                  <a:lnTo>
                    <a:pt x="1120" y="794"/>
                  </a:lnTo>
                  <a:lnTo>
                    <a:pt x="1109" y="800"/>
                  </a:lnTo>
                  <a:lnTo>
                    <a:pt x="1096" y="804"/>
                  </a:lnTo>
                  <a:lnTo>
                    <a:pt x="1084" y="807"/>
                  </a:lnTo>
                  <a:lnTo>
                    <a:pt x="1072" y="808"/>
                  </a:lnTo>
                  <a:lnTo>
                    <a:pt x="1059" y="809"/>
                  </a:lnTo>
                  <a:lnTo>
                    <a:pt x="1033" y="809"/>
                  </a:lnTo>
                  <a:lnTo>
                    <a:pt x="1033" y="551"/>
                  </a:lnTo>
                  <a:lnTo>
                    <a:pt x="1059" y="551"/>
                  </a:lnTo>
                  <a:lnTo>
                    <a:pt x="1059" y="551"/>
                  </a:lnTo>
                  <a:lnTo>
                    <a:pt x="1071" y="551"/>
                  </a:lnTo>
                  <a:lnTo>
                    <a:pt x="1081" y="553"/>
                  </a:lnTo>
                  <a:lnTo>
                    <a:pt x="1092" y="555"/>
                  </a:lnTo>
                  <a:lnTo>
                    <a:pt x="1103" y="558"/>
                  </a:lnTo>
                  <a:lnTo>
                    <a:pt x="1103" y="558"/>
                  </a:lnTo>
                  <a:lnTo>
                    <a:pt x="1115" y="563"/>
                  </a:lnTo>
                  <a:lnTo>
                    <a:pt x="1126" y="569"/>
                  </a:lnTo>
                  <a:lnTo>
                    <a:pt x="1137" y="577"/>
                  </a:lnTo>
                  <a:lnTo>
                    <a:pt x="1146" y="585"/>
                  </a:lnTo>
                  <a:lnTo>
                    <a:pt x="1155" y="593"/>
                  </a:lnTo>
                  <a:lnTo>
                    <a:pt x="1163" y="604"/>
                  </a:lnTo>
                  <a:lnTo>
                    <a:pt x="1170" y="614"/>
                  </a:lnTo>
                  <a:lnTo>
                    <a:pt x="1176" y="624"/>
                  </a:lnTo>
                  <a:lnTo>
                    <a:pt x="1180" y="637"/>
                  </a:lnTo>
                  <a:lnTo>
                    <a:pt x="1184" y="648"/>
                  </a:lnTo>
                  <a:lnTo>
                    <a:pt x="1186" y="660"/>
                  </a:lnTo>
                  <a:lnTo>
                    <a:pt x="1188" y="673"/>
                  </a:lnTo>
                  <a:lnTo>
                    <a:pt x="1188" y="685"/>
                  </a:lnTo>
                  <a:lnTo>
                    <a:pt x="1187" y="698"/>
                  </a:lnTo>
                  <a:lnTo>
                    <a:pt x="1184" y="711"/>
                  </a:lnTo>
                  <a:lnTo>
                    <a:pt x="1180" y="723"/>
                  </a:lnTo>
                  <a:lnTo>
                    <a:pt x="1180" y="723"/>
                  </a:lnTo>
                  <a:lnTo>
                    <a:pt x="1175" y="737"/>
                  </a:lnTo>
                  <a:lnTo>
                    <a:pt x="1168" y="749"/>
                  </a:lnTo>
                  <a:lnTo>
                    <a:pt x="1159" y="761"/>
                  </a:lnTo>
                  <a:lnTo>
                    <a:pt x="1150" y="771"/>
                  </a:lnTo>
                  <a:lnTo>
                    <a:pt x="1150" y="7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25">
              <a:extLst>
                <a:ext uri="{FF2B5EF4-FFF2-40B4-BE49-F238E27FC236}">
                  <a16:creationId xmlns:a16="http://schemas.microsoft.com/office/drawing/2014/main" id="{5C554142-C7F0-40F1-8B32-0DAC803D10B8}"/>
                </a:ext>
              </a:extLst>
            </p:cNvPr>
            <p:cNvSpPr>
              <a:spLocks noEditPoints="1"/>
            </p:cNvSpPr>
            <p:nvPr/>
          </p:nvSpPr>
          <p:spPr bwMode="auto">
            <a:xfrm>
              <a:off x="6224108" y="2989483"/>
              <a:ext cx="381480" cy="297104"/>
            </a:xfrm>
            <a:custGeom>
              <a:avLst/>
              <a:gdLst>
                <a:gd name="T0" fmla="*/ 938 w 1067"/>
                <a:gd name="T1" fmla="*/ 487 h 831"/>
                <a:gd name="T2" fmla="*/ 995 w 1067"/>
                <a:gd name="T3" fmla="*/ 538 h 831"/>
                <a:gd name="T4" fmla="*/ 1017 w 1067"/>
                <a:gd name="T5" fmla="*/ 633 h 831"/>
                <a:gd name="T6" fmla="*/ 1000 w 1067"/>
                <a:gd name="T7" fmla="*/ 715 h 831"/>
                <a:gd name="T8" fmla="*/ 947 w 1067"/>
                <a:gd name="T9" fmla="*/ 774 h 831"/>
                <a:gd name="T10" fmla="*/ 844 w 1067"/>
                <a:gd name="T11" fmla="*/ 484 h 831"/>
                <a:gd name="T12" fmla="*/ 804 w 1067"/>
                <a:gd name="T13" fmla="*/ 198 h 831"/>
                <a:gd name="T14" fmla="*/ 698 w 1067"/>
                <a:gd name="T15" fmla="*/ 128 h 831"/>
                <a:gd name="T16" fmla="*/ 534 w 1067"/>
                <a:gd name="T17" fmla="*/ 87 h 831"/>
                <a:gd name="T18" fmla="*/ 386 w 1067"/>
                <a:gd name="T19" fmla="*/ 121 h 831"/>
                <a:gd name="T20" fmla="*/ 263 w 1067"/>
                <a:gd name="T21" fmla="*/ 198 h 831"/>
                <a:gd name="T22" fmla="*/ 267 w 1067"/>
                <a:gd name="T23" fmla="*/ 149 h 831"/>
                <a:gd name="T24" fmla="*/ 389 w 1067"/>
                <a:gd name="T25" fmla="*/ 76 h 831"/>
                <a:gd name="T26" fmla="*/ 534 w 1067"/>
                <a:gd name="T27" fmla="*/ 50 h 831"/>
                <a:gd name="T28" fmla="*/ 659 w 1067"/>
                <a:gd name="T29" fmla="*/ 69 h 831"/>
                <a:gd name="T30" fmla="*/ 785 w 1067"/>
                <a:gd name="T31" fmla="*/ 135 h 831"/>
                <a:gd name="T32" fmla="*/ 149 w 1067"/>
                <a:gd name="T33" fmla="*/ 781 h 831"/>
                <a:gd name="T34" fmla="*/ 94 w 1067"/>
                <a:gd name="T35" fmla="*/ 756 h 831"/>
                <a:gd name="T36" fmla="*/ 54 w 1067"/>
                <a:gd name="T37" fmla="*/ 676 h 831"/>
                <a:gd name="T38" fmla="*/ 54 w 1067"/>
                <a:gd name="T39" fmla="*/ 589 h 831"/>
                <a:gd name="T40" fmla="*/ 94 w 1067"/>
                <a:gd name="T41" fmla="*/ 510 h 831"/>
                <a:gd name="T42" fmla="*/ 149 w 1067"/>
                <a:gd name="T43" fmla="*/ 484 h 831"/>
                <a:gd name="T44" fmla="*/ 990 w 1067"/>
                <a:gd name="T45" fmla="*/ 459 h 831"/>
                <a:gd name="T46" fmla="*/ 978 w 1067"/>
                <a:gd name="T47" fmla="*/ 344 h 831"/>
                <a:gd name="T48" fmla="*/ 914 w 1067"/>
                <a:gd name="T49" fmla="*/ 203 h 831"/>
                <a:gd name="T50" fmla="*/ 807 w 1067"/>
                <a:gd name="T51" fmla="*/ 91 h 831"/>
                <a:gd name="T52" fmla="*/ 670 w 1067"/>
                <a:gd name="T53" fmla="*/ 21 h 831"/>
                <a:gd name="T54" fmla="*/ 534 w 1067"/>
                <a:gd name="T55" fmla="*/ 0 h 831"/>
                <a:gd name="T56" fmla="*/ 375 w 1067"/>
                <a:gd name="T57" fmla="*/ 28 h 831"/>
                <a:gd name="T58" fmla="*/ 242 w 1067"/>
                <a:gd name="T59" fmla="*/ 105 h 831"/>
                <a:gd name="T60" fmla="*/ 141 w 1067"/>
                <a:gd name="T61" fmla="*/ 221 h 831"/>
                <a:gd name="T62" fmla="*/ 84 w 1067"/>
                <a:gd name="T63" fmla="*/ 367 h 831"/>
                <a:gd name="T64" fmla="*/ 68 w 1067"/>
                <a:gd name="T65" fmla="*/ 465 h 831"/>
                <a:gd name="T66" fmla="*/ 22 w 1067"/>
                <a:gd name="T67" fmla="*/ 530 h 831"/>
                <a:gd name="T68" fmla="*/ 0 w 1067"/>
                <a:gd name="T69" fmla="*/ 619 h 831"/>
                <a:gd name="T70" fmla="*/ 18 w 1067"/>
                <a:gd name="T71" fmla="*/ 727 h 831"/>
                <a:gd name="T72" fmla="*/ 91 w 1067"/>
                <a:gd name="T73" fmla="*/ 815 h 831"/>
                <a:gd name="T74" fmla="*/ 223 w 1067"/>
                <a:gd name="T75" fmla="*/ 831 h 831"/>
                <a:gd name="T76" fmla="*/ 269 w 1067"/>
                <a:gd name="T77" fmla="*/ 801 h 831"/>
                <a:gd name="T78" fmla="*/ 265 w 1067"/>
                <a:gd name="T79" fmla="*/ 456 h 831"/>
                <a:gd name="T80" fmla="*/ 199 w 1067"/>
                <a:gd name="T81" fmla="*/ 434 h 831"/>
                <a:gd name="T82" fmla="*/ 125 w 1067"/>
                <a:gd name="T83" fmla="*/ 437 h 831"/>
                <a:gd name="T84" fmla="*/ 188 w 1067"/>
                <a:gd name="T85" fmla="*/ 239 h 831"/>
                <a:gd name="T86" fmla="*/ 261 w 1067"/>
                <a:gd name="T87" fmla="*/ 248 h 831"/>
                <a:gd name="T88" fmla="*/ 301 w 1067"/>
                <a:gd name="T89" fmla="*/ 232 h 831"/>
                <a:gd name="T90" fmla="*/ 423 w 1067"/>
                <a:gd name="T91" fmla="*/ 159 h 831"/>
                <a:gd name="T92" fmla="*/ 557 w 1067"/>
                <a:gd name="T93" fmla="*/ 137 h 831"/>
                <a:gd name="T94" fmla="*/ 699 w 1067"/>
                <a:gd name="T95" fmla="*/ 186 h 831"/>
                <a:gd name="T96" fmla="*/ 773 w 1067"/>
                <a:gd name="T97" fmla="*/ 237 h 831"/>
                <a:gd name="T98" fmla="*/ 835 w 1067"/>
                <a:gd name="T99" fmla="*/ 240 h 831"/>
                <a:gd name="T100" fmla="*/ 918 w 1067"/>
                <a:gd name="T101" fmla="*/ 318 h 831"/>
                <a:gd name="T102" fmla="*/ 918 w 1067"/>
                <a:gd name="T103" fmla="*/ 434 h 831"/>
                <a:gd name="T104" fmla="*/ 816 w 1067"/>
                <a:gd name="T105" fmla="*/ 442 h 831"/>
                <a:gd name="T106" fmla="*/ 794 w 1067"/>
                <a:gd name="T107" fmla="*/ 781 h 831"/>
                <a:gd name="T108" fmla="*/ 833 w 1067"/>
                <a:gd name="T109" fmla="*/ 830 h 831"/>
                <a:gd name="T110" fmla="*/ 918 w 1067"/>
                <a:gd name="T111" fmla="*/ 831 h 831"/>
                <a:gd name="T112" fmla="*/ 1013 w 1067"/>
                <a:gd name="T113" fmla="*/ 786 h 831"/>
                <a:gd name="T114" fmla="*/ 1064 w 1067"/>
                <a:gd name="T115" fmla="*/ 673 h 831"/>
                <a:gd name="T116" fmla="*/ 1062 w 1067"/>
                <a:gd name="T117" fmla="*/ 579 h 831"/>
                <a:gd name="T118" fmla="*/ 1028 w 1067"/>
                <a:gd name="T119" fmla="*/ 49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7" h="831">
                  <a:moveTo>
                    <a:pt x="918" y="781"/>
                  </a:moveTo>
                  <a:lnTo>
                    <a:pt x="918" y="781"/>
                  </a:lnTo>
                  <a:lnTo>
                    <a:pt x="918" y="484"/>
                  </a:lnTo>
                  <a:lnTo>
                    <a:pt x="918" y="484"/>
                  </a:lnTo>
                  <a:lnTo>
                    <a:pt x="918" y="484"/>
                  </a:lnTo>
                  <a:lnTo>
                    <a:pt x="928" y="485"/>
                  </a:lnTo>
                  <a:lnTo>
                    <a:pt x="938" y="487"/>
                  </a:lnTo>
                  <a:lnTo>
                    <a:pt x="947" y="491"/>
                  </a:lnTo>
                  <a:lnTo>
                    <a:pt x="956" y="496"/>
                  </a:lnTo>
                  <a:lnTo>
                    <a:pt x="965" y="502"/>
                  </a:lnTo>
                  <a:lnTo>
                    <a:pt x="973" y="510"/>
                  </a:lnTo>
                  <a:lnTo>
                    <a:pt x="981" y="518"/>
                  </a:lnTo>
                  <a:lnTo>
                    <a:pt x="988" y="528"/>
                  </a:lnTo>
                  <a:lnTo>
                    <a:pt x="995" y="538"/>
                  </a:lnTo>
                  <a:lnTo>
                    <a:pt x="1000" y="550"/>
                  </a:lnTo>
                  <a:lnTo>
                    <a:pt x="1005" y="562"/>
                  </a:lnTo>
                  <a:lnTo>
                    <a:pt x="1009" y="576"/>
                  </a:lnTo>
                  <a:lnTo>
                    <a:pt x="1013" y="589"/>
                  </a:lnTo>
                  <a:lnTo>
                    <a:pt x="1015" y="603"/>
                  </a:lnTo>
                  <a:lnTo>
                    <a:pt x="1016" y="618"/>
                  </a:lnTo>
                  <a:lnTo>
                    <a:pt x="1017" y="633"/>
                  </a:lnTo>
                  <a:lnTo>
                    <a:pt x="1017" y="633"/>
                  </a:lnTo>
                  <a:lnTo>
                    <a:pt x="1016" y="647"/>
                  </a:lnTo>
                  <a:lnTo>
                    <a:pt x="1015" y="663"/>
                  </a:lnTo>
                  <a:lnTo>
                    <a:pt x="1013" y="676"/>
                  </a:lnTo>
                  <a:lnTo>
                    <a:pt x="1009" y="689"/>
                  </a:lnTo>
                  <a:lnTo>
                    <a:pt x="1005" y="703"/>
                  </a:lnTo>
                  <a:lnTo>
                    <a:pt x="1000" y="715"/>
                  </a:lnTo>
                  <a:lnTo>
                    <a:pt x="995" y="727"/>
                  </a:lnTo>
                  <a:lnTo>
                    <a:pt x="988" y="737"/>
                  </a:lnTo>
                  <a:lnTo>
                    <a:pt x="981" y="747"/>
                  </a:lnTo>
                  <a:lnTo>
                    <a:pt x="973" y="756"/>
                  </a:lnTo>
                  <a:lnTo>
                    <a:pt x="965" y="763"/>
                  </a:lnTo>
                  <a:lnTo>
                    <a:pt x="956" y="769"/>
                  </a:lnTo>
                  <a:lnTo>
                    <a:pt x="947" y="774"/>
                  </a:lnTo>
                  <a:lnTo>
                    <a:pt x="938" y="778"/>
                  </a:lnTo>
                  <a:lnTo>
                    <a:pt x="928" y="780"/>
                  </a:lnTo>
                  <a:lnTo>
                    <a:pt x="918" y="781"/>
                  </a:lnTo>
                  <a:lnTo>
                    <a:pt x="918" y="781"/>
                  </a:lnTo>
                  <a:close/>
                  <a:moveTo>
                    <a:pt x="868" y="781"/>
                  </a:moveTo>
                  <a:lnTo>
                    <a:pt x="844" y="781"/>
                  </a:lnTo>
                  <a:lnTo>
                    <a:pt x="844" y="484"/>
                  </a:lnTo>
                  <a:lnTo>
                    <a:pt x="868" y="484"/>
                  </a:lnTo>
                  <a:lnTo>
                    <a:pt x="868" y="484"/>
                  </a:lnTo>
                  <a:lnTo>
                    <a:pt x="868" y="781"/>
                  </a:lnTo>
                  <a:close/>
                  <a:moveTo>
                    <a:pt x="807" y="198"/>
                  </a:moveTo>
                  <a:lnTo>
                    <a:pt x="807" y="198"/>
                  </a:lnTo>
                  <a:lnTo>
                    <a:pt x="806" y="198"/>
                  </a:lnTo>
                  <a:lnTo>
                    <a:pt x="804" y="198"/>
                  </a:lnTo>
                  <a:lnTo>
                    <a:pt x="804" y="198"/>
                  </a:lnTo>
                  <a:lnTo>
                    <a:pt x="794" y="190"/>
                  </a:lnTo>
                  <a:lnTo>
                    <a:pt x="776" y="176"/>
                  </a:lnTo>
                  <a:lnTo>
                    <a:pt x="750" y="158"/>
                  </a:lnTo>
                  <a:lnTo>
                    <a:pt x="734" y="148"/>
                  </a:lnTo>
                  <a:lnTo>
                    <a:pt x="717" y="139"/>
                  </a:lnTo>
                  <a:lnTo>
                    <a:pt x="698" y="128"/>
                  </a:lnTo>
                  <a:lnTo>
                    <a:pt x="677" y="119"/>
                  </a:lnTo>
                  <a:lnTo>
                    <a:pt x="656" y="111"/>
                  </a:lnTo>
                  <a:lnTo>
                    <a:pt x="633" y="102"/>
                  </a:lnTo>
                  <a:lnTo>
                    <a:pt x="609" y="96"/>
                  </a:lnTo>
                  <a:lnTo>
                    <a:pt x="585" y="91"/>
                  </a:lnTo>
                  <a:lnTo>
                    <a:pt x="559" y="88"/>
                  </a:lnTo>
                  <a:lnTo>
                    <a:pt x="534" y="87"/>
                  </a:lnTo>
                  <a:lnTo>
                    <a:pt x="534" y="87"/>
                  </a:lnTo>
                  <a:lnTo>
                    <a:pt x="507" y="88"/>
                  </a:lnTo>
                  <a:lnTo>
                    <a:pt x="481" y="91"/>
                  </a:lnTo>
                  <a:lnTo>
                    <a:pt x="455" y="97"/>
                  </a:lnTo>
                  <a:lnTo>
                    <a:pt x="431" y="103"/>
                  </a:lnTo>
                  <a:lnTo>
                    <a:pt x="407" y="112"/>
                  </a:lnTo>
                  <a:lnTo>
                    <a:pt x="386" y="121"/>
                  </a:lnTo>
                  <a:lnTo>
                    <a:pt x="365" y="131"/>
                  </a:lnTo>
                  <a:lnTo>
                    <a:pt x="345" y="141"/>
                  </a:lnTo>
                  <a:lnTo>
                    <a:pt x="328" y="151"/>
                  </a:lnTo>
                  <a:lnTo>
                    <a:pt x="312" y="161"/>
                  </a:lnTo>
                  <a:lnTo>
                    <a:pt x="286" y="179"/>
                  </a:lnTo>
                  <a:lnTo>
                    <a:pt x="270" y="192"/>
                  </a:lnTo>
                  <a:lnTo>
                    <a:pt x="263" y="198"/>
                  </a:lnTo>
                  <a:lnTo>
                    <a:pt x="263" y="198"/>
                  </a:lnTo>
                  <a:lnTo>
                    <a:pt x="262" y="198"/>
                  </a:lnTo>
                  <a:lnTo>
                    <a:pt x="260" y="198"/>
                  </a:lnTo>
                  <a:lnTo>
                    <a:pt x="238" y="177"/>
                  </a:lnTo>
                  <a:lnTo>
                    <a:pt x="238" y="177"/>
                  </a:lnTo>
                  <a:lnTo>
                    <a:pt x="252" y="162"/>
                  </a:lnTo>
                  <a:lnTo>
                    <a:pt x="267" y="149"/>
                  </a:lnTo>
                  <a:lnTo>
                    <a:pt x="282" y="135"/>
                  </a:lnTo>
                  <a:lnTo>
                    <a:pt x="299" y="124"/>
                  </a:lnTo>
                  <a:lnTo>
                    <a:pt x="316" y="113"/>
                  </a:lnTo>
                  <a:lnTo>
                    <a:pt x="333" y="102"/>
                  </a:lnTo>
                  <a:lnTo>
                    <a:pt x="352" y="92"/>
                  </a:lnTo>
                  <a:lnTo>
                    <a:pt x="370" y="84"/>
                  </a:lnTo>
                  <a:lnTo>
                    <a:pt x="389" y="76"/>
                  </a:lnTo>
                  <a:lnTo>
                    <a:pt x="408" y="69"/>
                  </a:lnTo>
                  <a:lnTo>
                    <a:pt x="428" y="63"/>
                  </a:lnTo>
                  <a:lnTo>
                    <a:pt x="449" y="59"/>
                  </a:lnTo>
                  <a:lnTo>
                    <a:pt x="469" y="55"/>
                  </a:lnTo>
                  <a:lnTo>
                    <a:pt x="490" y="52"/>
                  </a:lnTo>
                  <a:lnTo>
                    <a:pt x="512" y="51"/>
                  </a:lnTo>
                  <a:lnTo>
                    <a:pt x="534" y="50"/>
                  </a:lnTo>
                  <a:lnTo>
                    <a:pt x="534" y="50"/>
                  </a:lnTo>
                  <a:lnTo>
                    <a:pt x="555" y="51"/>
                  </a:lnTo>
                  <a:lnTo>
                    <a:pt x="577" y="52"/>
                  </a:lnTo>
                  <a:lnTo>
                    <a:pt x="598" y="55"/>
                  </a:lnTo>
                  <a:lnTo>
                    <a:pt x="618" y="59"/>
                  </a:lnTo>
                  <a:lnTo>
                    <a:pt x="639" y="63"/>
                  </a:lnTo>
                  <a:lnTo>
                    <a:pt x="659" y="69"/>
                  </a:lnTo>
                  <a:lnTo>
                    <a:pt x="678" y="76"/>
                  </a:lnTo>
                  <a:lnTo>
                    <a:pt x="697" y="84"/>
                  </a:lnTo>
                  <a:lnTo>
                    <a:pt x="715" y="92"/>
                  </a:lnTo>
                  <a:lnTo>
                    <a:pt x="734" y="102"/>
                  </a:lnTo>
                  <a:lnTo>
                    <a:pt x="751" y="113"/>
                  </a:lnTo>
                  <a:lnTo>
                    <a:pt x="768" y="124"/>
                  </a:lnTo>
                  <a:lnTo>
                    <a:pt x="785" y="135"/>
                  </a:lnTo>
                  <a:lnTo>
                    <a:pt x="800" y="149"/>
                  </a:lnTo>
                  <a:lnTo>
                    <a:pt x="815" y="162"/>
                  </a:lnTo>
                  <a:lnTo>
                    <a:pt x="829" y="177"/>
                  </a:lnTo>
                  <a:lnTo>
                    <a:pt x="807" y="198"/>
                  </a:lnTo>
                  <a:close/>
                  <a:moveTo>
                    <a:pt x="149" y="484"/>
                  </a:moveTo>
                  <a:lnTo>
                    <a:pt x="149" y="781"/>
                  </a:lnTo>
                  <a:lnTo>
                    <a:pt x="149" y="781"/>
                  </a:lnTo>
                  <a:lnTo>
                    <a:pt x="149" y="781"/>
                  </a:lnTo>
                  <a:lnTo>
                    <a:pt x="139" y="780"/>
                  </a:lnTo>
                  <a:lnTo>
                    <a:pt x="129" y="778"/>
                  </a:lnTo>
                  <a:lnTo>
                    <a:pt x="120" y="774"/>
                  </a:lnTo>
                  <a:lnTo>
                    <a:pt x="111" y="769"/>
                  </a:lnTo>
                  <a:lnTo>
                    <a:pt x="102" y="763"/>
                  </a:lnTo>
                  <a:lnTo>
                    <a:pt x="94" y="756"/>
                  </a:lnTo>
                  <a:lnTo>
                    <a:pt x="86" y="747"/>
                  </a:lnTo>
                  <a:lnTo>
                    <a:pt x="79" y="737"/>
                  </a:lnTo>
                  <a:lnTo>
                    <a:pt x="72" y="727"/>
                  </a:lnTo>
                  <a:lnTo>
                    <a:pt x="67" y="715"/>
                  </a:lnTo>
                  <a:lnTo>
                    <a:pt x="62" y="703"/>
                  </a:lnTo>
                  <a:lnTo>
                    <a:pt x="58" y="689"/>
                  </a:lnTo>
                  <a:lnTo>
                    <a:pt x="54" y="676"/>
                  </a:lnTo>
                  <a:lnTo>
                    <a:pt x="52" y="663"/>
                  </a:lnTo>
                  <a:lnTo>
                    <a:pt x="51" y="647"/>
                  </a:lnTo>
                  <a:lnTo>
                    <a:pt x="50" y="633"/>
                  </a:lnTo>
                  <a:lnTo>
                    <a:pt x="50" y="633"/>
                  </a:lnTo>
                  <a:lnTo>
                    <a:pt x="51" y="618"/>
                  </a:lnTo>
                  <a:lnTo>
                    <a:pt x="52" y="603"/>
                  </a:lnTo>
                  <a:lnTo>
                    <a:pt x="54" y="589"/>
                  </a:lnTo>
                  <a:lnTo>
                    <a:pt x="58" y="576"/>
                  </a:lnTo>
                  <a:lnTo>
                    <a:pt x="62" y="562"/>
                  </a:lnTo>
                  <a:lnTo>
                    <a:pt x="67" y="550"/>
                  </a:lnTo>
                  <a:lnTo>
                    <a:pt x="72" y="538"/>
                  </a:lnTo>
                  <a:lnTo>
                    <a:pt x="79" y="528"/>
                  </a:lnTo>
                  <a:lnTo>
                    <a:pt x="86" y="518"/>
                  </a:lnTo>
                  <a:lnTo>
                    <a:pt x="94" y="510"/>
                  </a:lnTo>
                  <a:lnTo>
                    <a:pt x="102" y="502"/>
                  </a:lnTo>
                  <a:lnTo>
                    <a:pt x="111" y="496"/>
                  </a:lnTo>
                  <a:lnTo>
                    <a:pt x="120" y="491"/>
                  </a:lnTo>
                  <a:lnTo>
                    <a:pt x="129" y="487"/>
                  </a:lnTo>
                  <a:lnTo>
                    <a:pt x="139" y="485"/>
                  </a:lnTo>
                  <a:lnTo>
                    <a:pt x="149" y="484"/>
                  </a:lnTo>
                  <a:lnTo>
                    <a:pt x="149" y="484"/>
                  </a:lnTo>
                  <a:close/>
                  <a:moveTo>
                    <a:pt x="199" y="484"/>
                  </a:moveTo>
                  <a:lnTo>
                    <a:pt x="223" y="484"/>
                  </a:lnTo>
                  <a:lnTo>
                    <a:pt x="223" y="484"/>
                  </a:lnTo>
                  <a:lnTo>
                    <a:pt x="223" y="781"/>
                  </a:lnTo>
                  <a:lnTo>
                    <a:pt x="199" y="781"/>
                  </a:lnTo>
                  <a:lnTo>
                    <a:pt x="199" y="484"/>
                  </a:lnTo>
                  <a:close/>
                  <a:moveTo>
                    <a:pt x="990" y="459"/>
                  </a:moveTo>
                  <a:lnTo>
                    <a:pt x="993" y="459"/>
                  </a:lnTo>
                  <a:lnTo>
                    <a:pt x="993" y="459"/>
                  </a:lnTo>
                  <a:lnTo>
                    <a:pt x="992" y="435"/>
                  </a:lnTo>
                  <a:lnTo>
                    <a:pt x="990" y="412"/>
                  </a:lnTo>
                  <a:lnTo>
                    <a:pt x="987" y="389"/>
                  </a:lnTo>
                  <a:lnTo>
                    <a:pt x="983" y="367"/>
                  </a:lnTo>
                  <a:lnTo>
                    <a:pt x="978" y="344"/>
                  </a:lnTo>
                  <a:lnTo>
                    <a:pt x="972" y="322"/>
                  </a:lnTo>
                  <a:lnTo>
                    <a:pt x="965" y="301"/>
                  </a:lnTo>
                  <a:lnTo>
                    <a:pt x="956" y="280"/>
                  </a:lnTo>
                  <a:lnTo>
                    <a:pt x="947" y="260"/>
                  </a:lnTo>
                  <a:lnTo>
                    <a:pt x="937" y="241"/>
                  </a:lnTo>
                  <a:lnTo>
                    <a:pt x="926" y="221"/>
                  </a:lnTo>
                  <a:lnTo>
                    <a:pt x="914" y="203"/>
                  </a:lnTo>
                  <a:lnTo>
                    <a:pt x="902" y="185"/>
                  </a:lnTo>
                  <a:lnTo>
                    <a:pt x="887" y="167"/>
                  </a:lnTo>
                  <a:lnTo>
                    <a:pt x="874" y="151"/>
                  </a:lnTo>
                  <a:lnTo>
                    <a:pt x="858" y="134"/>
                  </a:lnTo>
                  <a:lnTo>
                    <a:pt x="842" y="119"/>
                  </a:lnTo>
                  <a:lnTo>
                    <a:pt x="825" y="105"/>
                  </a:lnTo>
                  <a:lnTo>
                    <a:pt x="807" y="91"/>
                  </a:lnTo>
                  <a:lnTo>
                    <a:pt x="790" y="79"/>
                  </a:lnTo>
                  <a:lnTo>
                    <a:pt x="771" y="66"/>
                  </a:lnTo>
                  <a:lnTo>
                    <a:pt x="752" y="56"/>
                  </a:lnTo>
                  <a:lnTo>
                    <a:pt x="732" y="45"/>
                  </a:lnTo>
                  <a:lnTo>
                    <a:pt x="712" y="36"/>
                  </a:lnTo>
                  <a:lnTo>
                    <a:pt x="692" y="28"/>
                  </a:lnTo>
                  <a:lnTo>
                    <a:pt x="670" y="21"/>
                  </a:lnTo>
                  <a:lnTo>
                    <a:pt x="648" y="14"/>
                  </a:lnTo>
                  <a:lnTo>
                    <a:pt x="626" y="9"/>
                  </a:lnTo>
                  <a:lnTo>
                    <a:pt x="604" y="5"/>
                  </a:lnTo>
                  <a:lnTo>
                    <a:pt x="580" y="2"/>
                  </a:lnTo>
                  <a:lnTo>
                    <a:pt x="557" y="1"/>
                  </a:lnTo>
                  <a:lnTo>
                    <a:pt x="534" y="0"/>
                  </a:lnTo>
                  <a:lnTo>
                    <a:pt x="534" y="0"/>
                  </a:lnTo>
                  <a:lnTo>
                    <a:pt x="510" y="1"/>
                  </a:lnTo>
                  <a:lnTo>
                    <a:pt x="487" y="2"/>
                  </a:lnTo>
                  <a:lnTo>
                    <a:pt x="463" y="5"/>
                  </a:lnTo>
                  <a:lnTo>
                    <a:pt x="441" y="9"/>
                  </a:lnTo>
                  <a:lnTo>
                    <a:pt x="419" y="14"/>
                  </a:lnTo>
                  <a:lnTo>
                    <a:pt x="397" y="21"/>
                  </a:lnTo>
                  <a:lnTo>
                    <a:pt x="375" y="28"/>
                  </a:lnTo>
                  <a:lnTo>
                    <a:pt x="355" y="36"/>
                  </a:lnTo>
                  <a:lnTo>
                    <a:pt x="335" y="45"/>
                  </a:lnTo>
                  <a:lnTo>
                    <a:pt x="315" y="56"/>
                  </a:lnTo>
                  <a:lnTo>
                    <a:pt x="296" y="66"/>
                  </a:lnTo>
                  <a:lnTo>
                    <a:pt x="277" y="79"/>
                  </a:lnTo>
                  <a:lnTo>
                    <a:pt x="260" y="91"/>
                  </a:lnTo>
                  <a:lnTo>
                    <a:pt x="242" y="105"/>
                  </a:lnTo>
                  <a:lnTo>
                    <a:pt x="225" y="119"/>
                  </a:lnTo>
                  <a:lnTo>
                    <a:pt x="209" y="134"/>
                  </a:lnTo>
                  <a:lnTo>
                    <a:pt x="193" y="151"/>
                  </a:lnTo>
                  <a:lnTo>
                    <a:pt x="180" y="167"/>
                  </a:lnTo>
                  <a:lnTo>
                    <a:pt x="165" y="185"/>
                  </a:lnTo>
                  <a:lnTo>
                    <a:pt x="153" y="203"/>
                  </a:lnTo>
                  <a:lnTo>
                    <a:pt x="141" y="221"/>
                  </a:lnTo>
                  <a:lnTo>
                    <a:pt x="130" y="241"/>
                  </a:lnTo>
                  <a:lnTo>
                    <a:pt x="120" y="260"/>
                  </a:lnTo>
                  <a:lnTo>
                    <a:pt x="111" y="280"/>
                  </a:lnTo>
                  <a:lnTo>
                    <a:pt x="102" y="301"/>
                  </a:lnTo>
                  <a:lnTo>
                    <a:pt x="95" y="322"/>
                  </a:lnTo>
                  <a:lnTo>
                    <a:pt x="89" y="344"/>
                  </a:lnTo>
                  <a:lnTo>
                    <a:pt x="84" y="367"/>
                  </a:lnTo>
                  <a:lnTo>
                    <a:pt x="80" y="389"/>
                  </a:lnTo>
                  <a:lnTo>
                    <a:pt x="77" y="412"/>
                  </a:lnTo>
                  <a:lnTo>
                    <a:pt x="75" y="435"/>
                  </a:lnTo>
                  <a:lnTo>
                    <a:pt x="74" y="459"/>
                  </a:lnTo>
                  <a:lnTo>
                    <a:pt x="77" y="459"/>
                  </a:lnTo>
                  <a:lnTo>
                    <a:pt x="77" y="459"/>
                  </a:lnTo>
                  <a:lnTo>
                    <a:pt x="68" y="465"/>
                  </a:lnTo>
                  <a:lnTo>
                    <a:pt x="61" y="473"/>
                  </a:lnTo>
                  <a:lnTo>
                    <a:pt x="53" y="481"/>
                  </a:lnTo>
                  <a:lnTo>
                    <a:pt x="45" y="490"/>
                  </a:lnTo>
                  <a:lnTo>
                    <a:pt x="39" y="499"/>
                  </a:lnTo>
                  <a:lnTo>
                    <a:pt x="32" y="510"/>
                  </a:lnTo>
                  <a:lnTo>
                    <a:pt x="27" y="520"/>
                  </a:lnTo>
                  <a:lnTo>
                    <a:pt x="22" y="530"/>
                  </a:lnTo>
                  <a:lnTo>
                    <a:pt x="17" y="542"/>
                  </a:lnTo>
                  <a:lnTo>
                    <a:pt x="12" y="554"/>
                  </a:lnTo>
                  <a:lnTo>
                    <a:pt x="8" y="566"/>
                  </a:lnTo>
                  <a:lnTo>
                    <a:pt x="5" y="579"/>
                  </a:lnTo>
                  <a:lnTo>
                    <a:pt x="3" y="591"/>
                  </a:lnTo>
                  <a:lnTo>
                    <a:pt x="1" y="605"/>
                  </a:lnTo>
                  <a:lnTo>
                    <a:pt x="0" y="619"/>
                  </a:lnTo>
                  <a:lnTo>
                    <a:pt x="0" y="633"/>
                  </a:lnTo>
                  <a:lnTo>
                    <a:pt x="0" y="633"/>
                  </a:lnTo>
                  <a:lnTo>
                    <a:pt x="1" y="653"/>
                  </a:lnTo>
                  <a:lnTo>
                    <a:pt x="3" y="673"/>
                  </a:lnTo>
                  <a:lnTo>
                    <a:pt x="6" y="691"/>
                  </a:lnTo>
                  <a:lnTo>
                    <a:pt x="11" y="710"/>
                  </a:lnTo>
                  <a:lnTo>
                    <a:pt x="18" y="727"/>
                  </a:lnTo>
                  <a:lnTo>
                    <a:pt x="26" y="743"/>
                  </a:lnTo>
                  <a:lnTo>
                    <a:pt x="34" y="759"/>
                  </a:lnTo>
                  <a:lnTo>
                    <a:pt x="43" y="773"/>
                  </a:lnTo>
                  <a:lnTo>
                    <a:pt x="54" y="786"/>
                  </a:lnTo>
                  <a:lnTo>
                    <a:pt x="66" y="797"/>
                  </a:lnTo>
                  <a:lnTo>
                    <a:pt x="78" y="807"/>
                  </a:lnTo>
                  <a:lnTo>
                    <a:pt x="91" y="815"/>
                  </a:lnTo>
                  <a:lnTo>
                    <a:pt x="104" y="822"/>
                  </a:lnTo>
                  <a:lnTo>
                    <a:pt x="119" y="827"/>
                  </a:lnTo>
                  <a:lnTo>
                    <a:pt x="133" y="830"/>
                  </a:lnTo>
                  <a:lnTo>
                    <a:pt x="149" y="831"/>
                  </a:lnTo>
                  <a:lnTo>
                    <a:pt x="199" y="831"/>
                  </a:lnTo>
                  <a:lnTo>
                    <a:pt x="199" y="831"/>
                  </a:lnTo>
                  <a:lnTo>
                    <a:pt x="223" y="831"/>
                  </a:lnTo>
                  <a:lnTo>
                    <a:pt x="223" y="831"/>
                  </a:lnTo>
                  <a:lnTo>
                    <a:pt x="234" y="830"/>
                  </a:lnTo>
                  <a:lnTo>
                    <a:pt x="243" y="827"/>
                  </a:lnTo>
                  <a:lnTo>
                    <a:pt x="251" y="823"/>
                  </a:lnTo>
                  <a:lnTo>
                    <a:pt x="258" y="817"/>
                  </a:lnTo>
                  <a:lnTo>
                    <a:pt x="265" y="809"/>
                  </a:lnTo>
                  <a:lnTo>
                    <a:pt x="269" y="801"/>
                  </a:lnTo>
                  <a:lnTo>
                    <a:pt x="272" y="792"/>
                  </a:lnTo>
                  <a:lnTo>
                    <a:pt x="273" y="781"/>
                  </a:lnTo>
                  <a:lnTo>
                    <a:pt x="273" y="484"/>
                  </a:lnTo>
                  <a:lnTo>
                    <a:pt x="273" y="484"/>
                  </a:lnTo>
                  <a:lnTo>
                    <a:pt x="272" y="473"/>
                  </a:lnTo>
                  <a:lnTo>
                    <a:pt x="269" y="464"/>
                  </a:lnTo>
                  <a:lnTo>
                    <a:pt x="265" y="456"/>
                  </a:lnTo>
                  <a:lnTo>
                    <a:pt x="258" y="449"/>
                  </a:lnTo>
                  <a:lnTo>
                    <a:pt x="251" y="442"/>
                  </a:lnTo>
                  <a:lnTo>
                    <a:pt x="243" y="438"/>
                  </a:lnTo>
                  <a:lnTo>
                    <a:pt x="234" y="435"/>
                  </a:lnTo>
                  <a:lnTo>
                    <a:pt x="223" y="434"/>
                  </a:lnTo>
                  <a:lnTo>
                    <a:pt x="199" y="434"/>
                  </a:lnTo>
                  <a:lnTo>
                    <a:pt x="199" y="434"/>
                  </a:lnTo>
                  <a:lnTo>
                    <a:pt x="199" y="434"/>
                  </a:lnTo>
                  <a:lnTo>
                    <a:pt x="199" y="434"/>
                  </a:lnTo>
                  <a:lnTo>
                    <a:pt x="149" y="434"/>
                  </a:lnTo>
                  <a:lnTo>
                    <a:pt x="149" y="434"/>
                  </a:lnTo>
                  <a:lnTo>
                    <a:pt x="136" y="435"/>
                  </a:lnTo>
                  <a:lnTo>
                    <a:pt x="125" y="437"/>
                  </a:lnTo>
                  <a:lnTo>
                    <a:pt x="125" y="437"/>
                  </a:lnTo>
                  <a:lnTo>
                    <a:pt x="127" y="406"/>
                  </a:lnTo>
                  <a:lnTo>
                    <a:pt x="132" y="376"/>
                  </a:lnTo>
                  <a:lnTo>
                    <a:pt x="140" y="346"/>
                  </a:lnTo>
                  <a:lnTo>
                    <a:pt x="149" y="318"/>
                  </a:lnTo>
                  <a:lnTo>
                    <a:pt x="160" y="290"/>
                  </a:lnTo>
                  <a:lnTo>
                    <a:pt x="174" y="264"/>
                  </a:lnTo>
                  <a:lnTo>
                    <a:pt x="188" y="239"/>
                  </a:lnTo>
                  <a:lnTo>
                    <a:pt x="206" y="214"/>
                  </a:lnTo>
                  <a:lnTo>
                    <a:pt x="224" y="234"/>
                  </a:lnTo>
                  <a:lnTo>
                    <a:pt x="224" y="234"/>
                  </a:lnTo>
                  <a:lnTo>
                    <a:pt x="233" y="240"/>
                  </a:lnTo>
                  <a:lnTo>
                    <a:pt x="241" y="244"/>
                  </a:lnTo>
                  <a:lnTo>
                    <a:pt x="251" y="247"/>
                  </a:lnTo>
                  <a:lnTo>
                    <a:pt x="261" y="248"/>
                  </a:lnTo>
                  <a:lnTo>
                    <a:pt x="261" y="248"/>
                  </a:lnTo>
                  <a:lnTo>
                    <a:pt x="270" y="247"/>
                  </a:lnTo>
                  <a:lnTo>
                    <a:pt x="279" y="245"/>
                  </a:lnTo>
                  <a:lnTo>
                    <a:pt x="287" y="241"/>
                  </a:lnTo>
                  <a:lnTo>
                    <a:pt x="295" y="236"/>
                  </a:lnTo>
                  <a:lnTo>
                    <a:pt x="295" y="236"/>
                  </a:lnTo>
                  <a:lnTo>
                    <a:pt x="301" y="232"/>
                  </a:lnTo>
                  <a:lnTo>
                    <a:pt x="315" y="220"/>
                  </a:lnTo>
                  <a:lnTo>
                    <a:pt x="338" y="204"/>
                  </a:lnTo>
                  <a:lnTo>
                    <a:pt x="352" y="195"/>
                  </a:lnTo>
                  <a:lnTo>
                    <a:pt x="368" y="186"/>
                  </a:lnTo>
                  <a:lnTo>
                    <a:pt x="385" y="177"/>
                  </a:lnTo>
                  <a:lnTo>
                    <a:pt x="403" y="167"/>
                  </a:lnTo>
                  <a:lnTo>
                    <a:pt x="423" y="159"/>
                  </a:lnTo>
                  <a:lnTo>
                    <a:pt x="444" y="152"/>
                  </a:lnTo>
                  <a:lnTo>
                    <a:pt x="465" y="146"/>
                  </a:lnTo>
                  <a:lnTo>
                    <a:pt x="487" y="141"/>
                  </a:lnTo>
                  <a:lnTo>
                    <a:pt x="510" y="137"/>
                  </a:lnTo>
                  <a:lnTo>
                    <a:pt x="534" y="136"/>
                  </a:lnTo>
                  <a:lnTo>
                    <a:pt x="534" y="136"/>
                  </a:lnTo>
                  <a:lnTo>
                    <a:pt x="557" y="137"/>
                  </a:lnTo>
                  <a:lnTo>
                    <a:pt x="580" y="141"/>
                  </a:lnTo>
                  <a:lnTo>
                    <a:pt x="602" y="146"/>
                  </a:lnTo>
                  <a:lnTo>
                    <a:pt x="623" y="152"/>
                  </a:lnTo>
                  <a:lnTo>
                    <a:pt x="644" y="159"/>
                  </a:lnTo>
                  <a:lnTo>
                    <a:pt x="664" y="167"/>
                  </a:lnTo>
                  <a:lnTo>
                    <a:pt x="682" y="177"/>
                  </a:lnTo>
                  <a:lnTo>
                    <a:pt x="699" y="186"/>
                  </a:lnTo>
                  <a:lnTo>
                    <a:pt x="715" y="195"/>
                  </a:lnTo>
                  <a:lnTo>
                    <a:pt x="729" y="204"/>
                  </a:lnTo>
                  <a:lnTo>
                    <a:pt x="752" y="220"/>
                  </a:lnTo>
                  <a:lnTo>
                    <a:pt x="766" y="232"/>
                  </a:lnTo>
                  <a:lnTo>
                    <a:pt x="771" y="236"/>
                  </a:lnTo>
                  <a:lnTo>
                    <a:pt x="773" y="237"/>
                  </a:lnTo>
                  <a:lnTo>
                    <a:pt x="773" y="237"/>
                  </a:lnTo>
                  <a:lnTo>
                    <a:pt x="781" y="242"/>
                  </a:lnTo>
                  <a:lnTo>
                    <a:pt x="790" y="246"/>
                  </a:lnTo>
                  <a:lnTo>
                    <a:pt x="799" y="248"/>
                  </a:lnTo>
                  <a:lnTo>
                    <a:pt x="809" y="248"/>
                  </a:lnTo>
                  <a:lnTo>
                    <a:pt x="818" y="247"/>
                  </a:lnTo>
                  <a:lnTo>
                    <a:pt x="827" y="244"/>
                  </a:lnTo>
                  <a:lnTo>
                    <a:pt x="835" y="240"/>
                  </a:lnTo>
                  <a:lnTo>
                    <a:pt x="843" y="234"/>
                  </a:lnTo>
                  <a:lnTo>
                    <a:pt x="861" y="214"/>
                  </a:lnTo>
                  <a:lnTo>
                    <a:pt x="861" y="214"/>
                  </a:lnTo>
                  <a:lnTo>
                    <a:pt x="879" y="239"/>
                  </a:lnTo>
                  <a:lnTo>
                    <a:pt x="893" y="264"/>
                  </a:lnTo>
                  <a:lnTo>
                    <a:pt x="907" y="290"/>
                  </a:lnTo>
                  <a:lnTo>
                    <a:pt x="918" y="318"/>
                  </a:lnTo>
                  <a:lnTo>
                    <a:pt x="927" y="346"/>
                  </a:lnTo>
                  <a:lnTo>
                    <a:pt x="935" y="376"/>
                  </a:lnTo>
                  <a:lnTo>
                    <a:pt x="940" y="406"/>
                  </a:lnTo>
                  <a:lnTo>
                    <a:pt x="942" y="437"/>
                  </a:lnTo>
                  <a:lnTo>
                    <a:pt x="942" y="437"/>
                  </a:lnTo>
                  <a:lnTo>
                    <a:pt x="931" y="435"/>
                  </a:lnTo>
                  <a:lnTo>
                    <a:pt x="918" y="434"/>
                  </a:lnTo>
                  <a:lnTo>
                    <a:pt x="868" y="434"/>
                  </a:lnTo>
                  <a:lnTo>
                    <a:pt x="868" y="434"/>
                  </a:lnTo>
                  <a:lnTo>
                    <a:pt x="844" y="434"/>
                  </a:lnTo>
                  <a:lnTo>
                    <a:pt x="844" y="434"/>
                  </a:lnTo>
                  <a:lnTo>
                    <a:pt x="833" y="435"/>
                  </a:lnTo>
                  <a:lnTo>
                    <a:pt x="824" y="438"/>
                  </a:lnTo>
                  <a:lnTo>
                    <a:pt x="816" y="442"/>
                  </a:lnTo>
                  <a:lnTo>
                    <a:pt x="809" y="449"/>
                  </a:lnTo>
                  <a:lnTo>
                    <a:pt x="802" y="456"/>
                  </a:lnTo>
                  <a:lnTo>
                    <a:pt x="798" y="464"/>
                  </a:lnTo>
                  <a:lnTo>
                    <a:pt x="795" y="473"/>
                  </a:lnTo>
                  <a:lnTo>
                    <a:pt x="794" y="484"/>
                  </a:lnTo>
                  <a:lnTo>
                    <a:pt x="794" y="781"/>
                  </a:lnTo>
                  <a:lnTo>
                    <a:pt x="794" y="781"/>
                  </a:lnTo>
                  <a:lnTo>
                    <a:pt x="795" y="792"/>
                  </a:lnTo>
                  <a:lnTo>
                    <a:pt x="798" y="801"/>
                  </a:lnTo>
                  <a:lnTo>
                    <a:pt x="802" y="809"/>
                  </a:lnTo>
                  <a:lnTo>
                    <a:pt x="809" y="817"/>
                  </a:lnTo>
                  <a:lnTo>
                    <a:pt x="816" y="823"/>
                  </a:lnTo>
                  <a:lnTo>
                    <a:pt x="824" y="827"/>
                  </a:lnTo>
                  <a:lnTo>
                    <a:pt x="833" y="830"/>
                  </a:lnTo>
                  <a:lnTo>
                    <a:pt x="844" y="831"/>
                  </a:lnTo>
                  <a:lnTo>
                    <a:pt x="868" y="831"/>
                  </a:lnTo>
                  <a:lnTo>
                    <a:pt x="868" y="831"/>
                  </a:lnTo>
                  <a:lnTo>
                    <a:pt x="868" y="831"/>
                  </a:lnTo>
                  <a:lnTo>
                    <a:pt x="868" y="831"/>
                  </a:lnTo>
                  <a:lnTo>
                    <a:pt x="918" y="831"/>
                  </a:lnTo>
                  <a:lnTo>
                    <a:pt x="918" y="831"/>
                  </a:lnTo>
                  <a:lnTo>
                    <a:pt x="934" y="830"/>
                  </a:lnTo>
                  <a:lnTo>
                    <a:pt x="948" y="827"/>
                  </a:lnTo>
                  <a:lnTo>
                    <a:pt x="963" y="822"/>
                  </a:lnTo>
                  <a:lnTo>
                    <a:pt x="976" y="815"/>
                  </a:lnTo>
                  <a:lnTo>
                    <a:pt x="989" y="807"/>
                  </a:lnTo>
                  <a:lnTo>
                    <a:pt x="1001" y="797"/>
                  </a:lnTo>
                  <a:lnTo>
                    <a:pt x="1013" y="786"/>
                  </a:lnTo>
                  <a:lnTo>
                    <a:pt x="1024" y="773"/>
                  </a:lnTo>
                  <a:lnTo>
                    <a:pt x="1033" y="759"/>
                  </a:lnTo>
                  <a:lnTo>
                    <a:pt x="1041" y="743"/>
                  </a:lnTo>
                  <a:lnTo>
                    <a:pt x="1049" y="727"/>
                  </a:lnTo>
                  <a:lnTo>
                    <a:pt x="1056" y="710"/>
                  </a:lnTo>
                  <a:lnTo>
                    <a:pt x="1061" y="691"/>
                  </a:lnTo>
                  <a:lnTo>
                    <a:pt x="1064" y="673"/>
                  </a:lnTo>
                  <a:lnTo>
                    <a:pt x="1066" y="653"/>
                  </a:lnTo>
                  <a:lnTo>
                    <a:pt x="1067" y="633"/>
                  </a:lnTo>
                  <a:lnTo>
                    <a:pt x="1067" y="633"/>
                  </a:lnTo>
                  <a:lnTo>
                    <a:pt x="1067" y="619"/>
                  </a:lnTo>
                  <a:lnTo>
                    <a:pt x="1066" y="605"/>
                  </a:lnTo>
                  <a:lnTo>
                    <a:pt x="1064" y="591"/>
                  </a:lnTo>
                  <a:lnTo>
                    <a:pt x="1062" y="579"/>
                  </a:lnTo>
                  <a:lnTo>
                    <a:pt x="1059" y="566"/>
                  </a:lnTo>
                  <a:lnTo>
                    <a:pt x="1055" y="554"/>
                  </a:lnTo>
                  <a:lnTo>
                    <a:pt x="1050" y="542"/>
                  </a:lnTo>
                  <a:lnTo>
                    <a:pt x="1045" y="530"/>
                  </a:lnTo>
                  <a:lnTo>
                    <a:pt x="1040" y="520"/>
                  </a:lnTo>
                  <a:lnTo>
                    <a:pt x="1035" y="510"/>
                  </a:lnTo>
                  <a:lnTo>
                    <a:pt x="1028" y="499"/>
                  </a:lnTo>
                  <a:lnTo>
                    <a:pt x="1022" y="490"/>
                  </a:lnTo>
                  <a:lnTo>
                    <a:pt x="1014" y="481"/>
                  </a:lnTo>
                  <a:lnTo>
                    <a:pt x="1006" y="473"/>
                  </a:lnTo>
                  <a:lnTo>
                    <a:pt x="999" y="465"/>
                  </a:lnTo>
                  <a:lnTo>
                    <a:pt x="990" y="459"/>
                  </a:lnTo>
                  <a:lnTo>
                    <a:pt x="990" y="459"/>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7">
              <a:extLst>
                <a:ext uri="{FF2B5EF4-FFF2-40B4-BE49-F238E27FC236}">
                  <a16:creationId xmlns:a16="http://schemas.microsoft.com/office/drawing/2014/main" id="{F80A7974-D038-43B2-8CE2-9C872487B230}"/>
                </a:ext>
              </a:extLst>
            </p:cNvPr>
            <p:cNvSpPr>
              <a:spLocks noEditPoints="1"/>
            </p:cNvSpPr>
            <p:nvPr/>
          </p:nvSpPr>
          <p:spPr bwMode="auto">
            <a:xfrm rot="5400000">
              <a:off x="8784292" y="2649306"/>
              <a:ext cx="195922" cy="338124"/>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8" name="Freeform 17">
              <a:extLst>
                <a:ext uri="{FF2B5EF4-FFF2-40B4-BE49-F238E27FC236}">
                  <a16:creationId xmlns:a16="http://schemas.microsoft.com/office/drawing/2014/main" id="{8BC808CE-8ECB-4134-AF2F-A134EFD862B4}"/>
                </a:ext>
              </a:extLst>
            </p:cNvPr>
            <p:cNvSpPr>
              <a:spLocks noEditPoints="1"/>
            </p:cNvSpPr>
            <p:nvPr/>
          </p:nvSpPr>
          <p:spPr bwMode="auto">
            <a:xfrm rot="5400000">
              <a:off x="7038924" y="2649306"/>
              <a:ext cx="195922" cy="338124"/>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39" name="Freeform 17">
              <a:extLst>
                <a:ext uri="{FF2B5EF4-FFF2-40B4-BE49-F238E27FC236}">
                  <a16:creationId xmlns:a16="http://schemas.microsoft.com/office/drawing/2014/main" id="{8408DA9E-ECEC-409D-B980-D83EF6A3E94E}"/>
                </a:ext>
              </a:extLst>
            </p:cNvPr>
            <p:cNvSpPr>
              <a:spLocks noEditPoints="1"/>
            </p:cNvSpPr>
            <p:nvPr/>
          </p:nvSpPr>
          <p:spPr bwMode="auto">
            <a:xfrm rot="5400000">
              <a:off x="5867864" y="2649306"/>
              <a:ext cx="195922" cy="338124"/>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0" name="직사각형 39">
              <a:extLst>
                <a:ext uri="{FF2B5EF4-FFF2-40B4-BE49-F238E27FC236}">
                  <a16:creationId xmlns:a16="http://schemas.microsoft.com/office/drawing/2014/main" id="{16B24D86-4042-4C9E-BCF3-5457D28D6A44}"/>
                </a:ext>
              </a:extLst>
            </p:cNvPr>
            <p:cNvSpPr/>
            <p:nvPr/>
          </p:nvSpPr>
          <p:spPr bwMode="auto">
            <a:xfrm rot="5400000">
              <a:off x="6222468" y="3707133"/>
              <a:ext cx="384759" cy="230000"/>
            </a:xfrm>
            <a:prstGeom prst="rect">
              <a:avLst/>
            </a:prstGeom>
            <a:solidFill>
              <a:srgbClr val="FE000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700" dirty="0">
                  <a:solidFill>
                    <a:schemeClr val="bg1"/>
                  </a:solidFill>
                  <a:latin typeface="SamsungOne-700" panose="020B0803030303020204" pitchFamily="34" charset="0"/>
                  <a:ea typeface="SamsungOne-700" panose="020B0803030303020204" pitchFamily="34" charset="0"/>
                </a:rPr>
                <a:t>Phone</a:t>
              </a:r>
              <a:endParaRPr lang="ko-KR" altLang="en-US" sz="700" dirty="0">
                <a:solidFill>
                  <a:schemeClr val="bg1"/>
                </a:solidFill>
                <a:latin typeface="SamsungOne-700" panose="020B0803030303020204" pitchFamily="34" charset="0"/>
              </a:endParaRPr>
            </a:p>
          </p:txBody>
        </p:sp>
        <p:sp>
          <p:nvSpPr>
            <p:cNvPr id="41" name="직사각형 40">
              <a:extLst>
                <a:ext uri="{FF2B5EF4-FFF2-40B4-BE49-F238E27FC236}">
                  <a16:creationId xmlns:a16="http://schemas.microsoft.com/office/drawing/2014/main" id="{3E4FAA37-9A29-4BE4-A862-FBDDA8711F4E}"/>
                </a:ext>
              </a:extLst>
            </p:cNvPr>
            <p:cNvSpPr/>
            <p:nvPr/>
          </p:nvSpPr>
          <p:spPr bwMode="auto">
            <a:xfrm rot="5400000">
              <a:off x="6998567" y="3707134"/>
              <a:ext cx="384759" cy="230000"/>
            </a:xfrm>
            <a:prstGeom prst="rect">
              <a:avLst/>
            </a:prstGeom>
            <a:solidFill>
              <a:srgbClr val="193EB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700" dirty="0">
                  <a:solidFill>
                    <a:schemeClr val="bg1"/>
                  </a:solidFill>
                  <a:latin typeface="SamsungOne-700" panose="020B0803030303020204" pitchFamily="34" charset="0"/>
                  <a:ea typeface="SamsungOne-700" panose="020B0803030303020204" pitchFamily="34" charset="0"/>
                </a:rPr>
                <a:t>Remote</a:t>
              </a:r>
            </a:p>
            <a:p>
              <a:pPr algn="ctr"/>
              <a:r>
                <a:rPr lang="en-US" altLang="ko-KR" sz="700" dirty="0">
                  <a:solidFill>
                    <a:schemeClr val="bg1"/>
                  </a:solidFill>
                  <a:latin typeface="SamsungOne-700" panose="020B0803030303020204" pitchFamily="34" charset="0"/>
                  <a:ea typeface="SamsungOne-700" panose="020B0803030303020204" pitchFamily="34" charset="0"/>
                </a:rPr>
                <a:t>Control</a:t>
              </a:r>
              <a:endParaRPr lang="ko-KR" altLang="en-US" sz="700" dirty="0">
                <a:solidFill>
                  <a:schemeClr val="bg1"/>
                </a:solidFill>
                <a:latin typeface="SamsungOne-700" panose="020B0803030303020204" pitchFamily="34" charset="0"/>
              </a:endParaRPr>
            </a:p>
          </p:txBody>
        </p:sp>
        <p:sp>
          <p:nvSpPr>
            <p:cNvPr id="42" name="직사각형 41">
              <a:extLst>
                <a:ext uri="{FF2B5EF4-FFF2-40B4-BE49-F238E27FC236}">
                  <a16:creationId xmlns:a16="http://schemas.microsoft.com/office/drawing/2014/main" id="{DDE6582D-2B40-4202-8A5E-E849C1CE9D72}"/>
                </a:ext>
              </a:extLst>
            </p:cNvPr>
            <p:cNvSpPr/>
            <p:nvPr/>
          </p:nvSpPr>
          <p:spPr bwMode="auto">
            <a:xfrm rot="5400000">
              <a:off x="6717831" y="3707134"/>
              <a:ext cx="384759" cy="230000"/>
            </a:xfrm>
            <a:prstGeom prst="rect">
              <a:avLst/>
            </a:prstGeom>
            <a:solidFill>
              <a:srgbClr val="FE000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700" dirty="0">
                  <a:solidFill>
                    <a:schemeClr val="bg1"/>
                  </a:solidFill>
                  <a:latin typeface="SamsungOne-700" panose="020B0803030303020204" pitchFamily="34" charset="0"/>
                  <a:ea typeface="SamsungOne-700" panose="020B0803030303020204" pitchFamily="34" charset="0"/>
                </a:rPr>
                <a:t>Phone</a:t>
              </a:r>
              <a:endParaRPr lang="ko-KR" altLang="en-US" sz="700" dirty="0">
                <a:solidFill>
                  <a:schemeClr val="bg1"/>
                </a:solidFill>
                <a:latin typeface="SamsungOne-700" panose="020B0803030303020204" pitchFamily="34" charset="0"/>
              </a:endParaRPr>
            </a:p>
          </p:txBody>
        </p:sp>
        <p:sp>
          <p:nvSpPr>
            <p:cNvPr id="43" name="직사각형 42">
              <a:extLst>
                <a:ext uri="{FF2B5EF4-FFF2-40B4-BE49-F238E27FC236}">
                  <a16:creationId xmlns:a16="http://schemas.microsoft.com/office/drawing/2014/main" id="{35396C0C-C05E-40F9-BA63-24052821E311}"/>
                </a:ext>
              </a:extLst>
            </p:cNvPr>
            <p:cNvSpPr/>
            <p:nvPr/>
          </p:nvSpPr>
          <p:spPr bwMode="auto">
            <a:xfrm rot="5400000">
              <a:off x="7750367" y="3707135"/>
              <a:ext cx="384759" cy="230000"/>
            </a:xfrm>
            <a:prstGeom prst="rect">
              <a:avLst/>
            </a:prstGeom>
            <a:solidFill>
              <a:srgbClr val="FE000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700" dirty="0">
                  <a:solidFill>
                    <a:schemeClr val="bg1"/>
                  </a:solidFill>
                  <a:latin typeface="SamsungOne-700" panose="020B0803030303020204" pitchFamily="34" charset="0"/>
                  <a:ea typeface="SamsungOne-700" panose="020B0803030303020204" pitchFamily="34" charset="0"/>
                </a:rPr>
                <a:t>Remote</a:t>
              </a:r>
            </a:p>
            <a:p>
              <a:pPr algn="ctr"/>
              <a:r>
                <a:rPr lang="en-US" altLang="ko-KR" sz="700" dirty="0">
                  <a:solidFill>
                    <a:schemeClr val="bg1"/>
                  </a:solidFill>
                  <a:latin typeface="SamsungOne-700" panose="020B0803030303020204" pitchFamily="34" charset="0"/>
                  <a:ea typeface="SamsungOne-700" panose="020B0803030303020204" pitchFamily="34" charset="0"/>
                </a:rPr>
                <a:t>Control</a:t>
              </a:r>
              <a:endParaRPr lang="ko-KR" altLang="en-US" sz="700" dirty="0">
                <a:solidFill>
                  <a:schemeClr val="bg1"/>
                </a:solidFill>
                <a:latin typeface="SamsungOne-700" panose="020B0803030303020204" pitchFamily="34" charset="0"/>
                <a:ea typeface="SamsungOne-700" panose="020B0803030303020204" pitchFamily="34" charset="0"/>
              </a:endParaRPr>
            </a:p>
          </p:txBody>
        </p:sp>
        <p:sp>
          <p:nvSpPr>
            <p:cNvPr id="44" name="직사각형 43">
              <a:extLst>
                <a:ext uri="{FF2B5EF4-FFF2-40B4-BE49-F238E27FC236}">
                  <a16:creationId xmlns:a16="http://schemas.microsoft.com/office/drawing/2014/main" id="{71B40EC7-AFD7-4F09-9E26-032FF6858B13}"/>
                </a:ext>
              </a:extLst>
            </p:cNvPr>
            <p:cNvSpPr/>
            <p:nvPr/>
          </p:nvSpPr>
          <p:spPr bwMode="auto">
            <a:xfrm rot="5400000">
              <a:off x="7469631" y="3707135"/>
              <a:ext cx="384759" cy="230000"/>
            </a:xfrm>
            <a:prstGeom prst="rect">
              <a:avLst/>
            </a:prstGeom>
            <a:solidFill>
              <a:srgbClr val="FE000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700" dirty="0">
                  <a:solidFill>
                    <a:schemeClr val="bg1"/>
                  </a:solidFill>
                  <a:latin typeface="SamsungOne-700" panose="020B0803030303020204" pitchFamily="34" charset="0"/>
                  <a:ea typeface="SamsungOne-700" panose="020B0803030303020204" pitchFamily="34" charset="0"/>
                </a:rPr>
                <a:t>Phone</a:t>
              </a:r>
              <a:endParaRPr lang="ko-KR" altLang="en-US" sz="700" dirty="0">
                <a:solidFill>
                  <a:schemeClr val="bg1"/>
                </a:solidFill>
                <a:latin typeface="SamsungOne-700" panose="020B0803030303020204" pitchFamily="34" charset="0"/>
              </a:endParaRPr>
            </a:p>
          </p:txBody>
        </p:sp>
        <p:sp>
          <p:nvSpPr>
            <p:cNvPr id="45" name="직사각형 44">
              <a:extLst>
                <a:ext uri="{FF2B5EF4-FFF2-40B4-BE49-F238E27FC236}">
                  <a16:creationId xmlns:a16="http://schemas.microsoft.com/office/drawing/2014/main" id="{B377D19B-C467-4061-AD84-D052224BA2F3}"/>
                </a:ext>
              </a:extLst>
            </p:cNvPr>
            <p:cNvSpPr/>
            <p:nvPr/>
          </p:nvSpPr>
          <p:spPr bwMode="auto">
            <a:xfrm rot="5400000">
              <a:off x="8194075" y="3707136"/>
              <a:ext cx="384759" cy="230000"/>
            </a:xfrm>
            <a:prstGeom prst="rect">
              <a:avLst/>
            </a:prstGeom>
            <a:solidFill>
              <a:srgbClr val="FE000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700" dirty="0">
                  <a:solidFill>
                    <a:schemeClr val="bg1"/>
                  </a:solidFill>
                  <a:latin typeface="SamsungOne-700" panose="020B0803030303020204" pitchFamily="34" charset="0"/>
                  <a:ea typeface="SamsungOne-700" panose="020B0803030303020204" pitchFamily="34" charset="0"/>
                </a:rPr>
                <a:t>Phone</a:t>
              </a:r>
              <a:endParaRPr lang="ko-KR" altLang="en-US" sz="700" dirty="0">
                <a:solidFill>
                  <a:schemeClr val="bg1"/>
                </a:solidFill>
                <a:latin typeface="SamsungOne-700" panose="020B0803030303020204" pitchFamily="34" charset="0"/>
              </a:endParaRPr>
            </a:p>
          </p:txBody>
        </p:sp>
        <p:sp>
          <p:nvSpPr>
            <p:cNvPr id="46" name="Freeform 17">
              <a:extLst>
                <a:ext uri="{FF2B5EF4-FFF2-40B4-BE49-F238E27FC236}">
                  <a16:creationId xmlns:a16="http://schemas.microsoft.com/office/drawing/2014/main" id="{B2EB0316-EF37-43E4-9E48-C306633DCC05}"/>
                </a:ext>
              </a:extLst>
            </p:cNvPr>
            <p:cNvSpPr>
              <a:spLocks noEditPoints="1"/>
            </p:cNvSpPr>
            <p:nvPr/>
          </p:nvSpPr>
          <p:spPr bwMode="auto">
            <a:xfrm rot="16200000">
              <a:off x="8322961" y="3417437"/>
              <a:ext cx="130966" cy="226022"/>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7" name="Freeform 17">
              <a:extLst>
                <a:ext uri="{FF2B5EF4-FFF2-40B4-BE49-F238E27FC236}">
                  <a16:creationId xmlns:a16="http://schemas.microsoft.com/office/drawing/2014/main" id="{F604AC15-72A5-4AE1-98B9-D279CC423FB3}"/>
                </a:ext>
              </a:extLst>
            </p:cNvPr>
            <p:cNvSpPr>
              <a:spLocks noEditPoints="1"/>
            </p:cNvSpPr>
            <p:nvPr/>
          </p:nvSpPr>
          <p:spPr bwMode="auto">
            <a:xfrm rot="16200000">
              <a:off x="7879253" y="3417437"/>
              <a:ext cx="130966" cy="226022"/>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8" name="Freeform 17">
              <a:extLst>
                <a:ext uri="{FF2B5EF4-FFF2-40B4-BE49-F238E27FC236}">
                  <a16:creationId xmlns:a16="http://schemas.microsoft.com/office/drawing/2014/main" id="{A699285A-8515-4352-ADC2-2594459647CE}"/>
                </a:ext>
              </a:extLst>
            </p:cNvPr>
            <p:cNvSpPr>
              <a:spLocks noEditPoints="1"/>
            </p:cNvSpPr>
            <p:nvPr/>
          </p:nvSpPr>
          <p:spPr bwMode="auto">
            <a:xfrm rot="16200000">
              <a:off x="7594538" y="3417437"/>
              <a:ext cx="130966" cy="226022"/>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9" name="Freeform 17">
              <a:extLst>
                <a:ext uri="{FF2B5EF4-FFF2-40B4-BE49-F238E27FC236}">
                  <a16:creationId xmlns:a16="http://schemas.microsoft.com/office/drawing/2014/main" id="{9CBF8940-8551-40DE-B32D-46C04A606298}"/>
                </a:ext>
              </a:extLst>
            </p:cNvPr>
            <p:cNvSpPr>
              <a:spLocks noEditPoints="1"/>
            </p:cNvSpPr>
            <p:nvPr/>
          </p:nvSpPr>
          <p:spPr bwMode="auto">
            <a:xfrm rot="16200000">
              <a:off x="7127453" y="3417437"/>
              <a:ext cx="130966" cy="226022"/>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0" name="Freeform 17">
              <a:extLst>
                <a:ext uri="{FF2B5EF4-FFF2-40B4-BE49-F238E27FC236}">
                  <a16:creationId xmlns:a16="http://schemas.microsoft.com/office/drawing/2014/main" id="{049A93EB-06A8-481C-AE8A-1BF51B5B4591}"/>
                </a:ext>
              </a:extLst>
            </p:cNvPr>
            <p:cNvSpPr>
              <a:spLocks noEditPoints="1"/>
            </p:cNvSpPr>
            <p:nvPr/>
          </p:nvSpPr>
          <p:spPr bwMode="auto">
            <a:xfrm rot="16200000">
              <a:off x="6842738" y="3417437"/>
              <a:ext cx="130966" cy="226022"/>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1" name="Freeform 17">
              <a:extLst>
                <a:ext uri="{FF2B5EF4-FFF2-40B4-BE49-F238E27FC236}">
                  <a16:creationId xmlns:a16="http://schemas.microsoft.com/office/drawing/2014/main" id="{0A67371A-91EA-40EB-81FB-4F6C900AE233}"/>
                </a:ext>
              </a:extLst>
            </p:cNvPr>
            <p:cNvSpPr>
              <a:spLocks noEditPoints="1"/>
            </p:cNvSpPr>
            <p:nvPr/>
          </p:nvSpPr>
          <p:spPr bwMode="auto">
            <a:xfrm rot="16200000">
              <a:off x="6351354" y="3417437"/>
              <a:ext cx="130966" cy="226022"/>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193EB0"/>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2" name="Freeform 17">
              <a:extLst>
                <a:ext uri="{FF2B5EF4-FFF2-40B4-BE49-F238E27FC236}">
                  <a16:creationId xmlns:a16="http://schemas.microsoft.com/office/drawing/2014/main" id="{819DC332-91B4-4CD8-AC38-DF65BF873334}"/>
                </a:ext>
              </a:extLst>
            </p:cNvPr>
            <p:cNvSpPr>
              <a:spLocks noEditPoints="1"/>
            </p:cNvSpPr>
            <p:nvPr/>
          </p:nvSpPr>
          <p:spPr bwMode="auto">
            <a:xfrm rot="5400000">
              <a:off x="8146793" y="3264664"/>
              <a:ext cx="92623" cy="159849"/>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FE0000"/>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53" name="그룹 52">
              <a:extLst>
                <a:ext uri="{FF2B5EF4-FFF2-40B4-BE49-F238E27FC236}">
                  <a16:creationId xmlns:a16="http://schemas.microsoft.com/office/drawing/2014/main" id="{4BA08F3A-8E11-444D-ADFE-B048BC98A1F7}"/>
                </a:ext>
              </a:extLst>
            </p:cNvPr>
            <p:cNvGrpSpPr/>
            <p:nvPr/>
          </p:nvGrpSpPr>
          <p:grpSpPr>
            <a:xfrm>
              <a:off x="8122504" y="3061269"/>
              <a:ext cx="237490" cy="212950"/>
              <a:chOff x="8312363" y="3154084"/>
              <a:chExt cx="346704" cy="310880"/>
            </a:xfrm>
          </p:grpSpPr>
          <p:grpSp>
            <p:nvGrpSpPr>
              <p:cNvPr id="85" name="그룹 84">
                <a:extLst>
                  <a:ext uri="{FF2B5EF4-FFF2-40B4-BE49-F238E27FC236}">
                    <a16:creationId xmlns:a16="http://schemas.microsoft.com/office/drawing/2014/main" id="{020C552F-2382-4048-9697-A0F6329591EF}"/>
                  </a:ext>
                </a:extLst>
              </p:cNvPr>
              <p:cNvGrpSpPr/>
              <p:nvPr/>
            </p:nvGrpSpPr>
            <p:grpSpPr>
              <a:xfrm>
                <a:off x="8337871" y="3215834"/>
                <a:ext cx="295689" cy="187380"/>
                <a:chOff x="8347429" y="3219446"/>
                <a:chExt cx="295689" cy="187380"/>
              </a:xfrm>
            </p:grpSpPr>
            <p:grpSp>
              <p:nvGrpSpPr>
                <p:cNvPr id="87" name="그룹 86">
                  <a:extLst>
                    <a:ext uri="{FF2B5EF4-FFF2-40B4-BE49-F238E27FC236}">
                      <a16:creationId xmlns:a16="http://schemas.microsoft.com/office/drawing/2014/main" id="{33DC9975-A3E2-4E03-9E68-56EBA05F1942}"/>
                    </a:ext>
                  </a:extLst>
                </p:cNvPr>
                <p:cNvGrpSpPr/>
                <p:nvPr/>
              </p:nvGrpSpPr>
              <p:grpSpPr>
                <a:xfrm>
                  <a:off x="8504591" y="3219446"/>
                  <a:ext cx="138527" cy="187380"/>
                  <a:chOff x="8439211" y="3219446"/>
                  <a:chExt cx="138527" cy="187380"/>
                </a:xfrm>
              </p:grpSpPr>
              <p:sp>
                <p:nvSpPr>
                  <p:cNvPr id="92" name="타원 91">
                    <a:extLst>
                      <a:ext uri="{FF2B5EF4-FFF2-40B4-BE49-F238E27FC236}">
                        <a16:creationId xmlns:a16="http://schemas.microsoft.com/office/drawing/2014/main" id="{96D16868-4BB1-4576-9AD4-63E1C65D4EFE}"/>
                      </a:ext>
                    </a:extLst>
                  </p:cNvPr>
                  <p:cNvSpPr/>
                  <p:nvPr/>
                </p:nvSpPr>
                <p:spPr>
                  <a:xfrm>
                    <a:off x="8439211" y="3262312"/>
                    <a:ext cx="84860" cy="14451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a:extLst>
                      <a:ext uri="{FF2B5EF4-FFF2-40B4-BE49-F238E27FC236}">
                        <a16:creationId xmlns:a16="http://schemas.microsoft.com/office/drawing/2014/main" id="{0A538FA0-D5D9-4411-806F-DC720BB100CE}"/>
                      </a:ext>
                    </a:extLst>
                  </p:cNvPr>
                  <p:cNvSpPr/>
                  <p:nvPr/>
                </p:nvSpPr>
                <p:spPr>
                  <a:xfrm>
                    <a:off x="8532019" y="3319066"/>
                    <a:ext cx="45719" cy="6707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자유형 97">
                    <a:extLst>
                      <a:ext uri="{FF2B5EF4-FFF2-40B4-BE49-F238E27FC236}">
                        <a16:creationId xmlns:a16="http://schemas.microsoft.com/office/drawing/2014/main" id="{F823B2F8-F89F-455E-ADFE-2C43B6120EAE}"/>
                      </a:ext>
                    </a:extLst>
                  </p:cNvPr>
                  <p:cNvSpPr/>
                  <p:nvPr/>
                </p:nvSpPr>
                <p:spPr>
                  <a:xfrm>
                    <a:off x="8481771" y="3219446"/>
                    <a:ext cx="77149" cy="102398"/>
                  </a:xfrm>
                  <a:custGeom>
                    <a:avLst/>
                    <a:gdLst>
                      <a:gd name="connsiteX0" fmla="*/ 0 w 69057"/>
                      <a:gd name="connsiteY0" fmla="*/ 38100 h 102394"/>
                      <a:gd name="connsiteX1" fmla="*/ 35719 w 69057"/>
                      <a:gd name="connsiteY1" fmla="*/ 0 h 102394"/>
                      <a:gd name="connsiteX2" fmla="*/ 69057 w 69057"/>
                      <a:gd name="connsiteY2" fmla="*/ 102394 h 102394"/>
                      <a:gd name="connsiteX0" fmla="*/ 0 w 76201"/>
                      <a:gd name="connsiteY0" fmla="*/ 42862 h 102394"/>
                      <a:gd name="connsiteX1" fmla="*/ 42863 w 76201"/>
                      <a:gd name="connsiteY1" fmla="*/ 0 h 102394"/>
                      <a:gd name="connsiteX2" fmla="*/ 76201 w 76201"/>
                      <a:gd name="connsiteY2" fmla="*/ 102394 h 102394"/>
                      <a:gd name="connsiteX0" fmla="*/ 0 w 76201"/>
                      <a:gd name="connsiteY0" fmla="*/ 42866 h 102398"/>
                      <a:gd name="connsiteX1" fmla="*/ 42863 w 76201"/>
                      <a:gd name="connsiteY1" fmla="*/ 4 h 102398"/>
                      <a:gd name="connsiteX2" fmla="*/ 76201 w 76201"/>
                      <a:gd name="connsiteY2" fmla="*/ 102398 h 102398"/>
                      <a:gd name="connsiteX0" fmla="*/ 0 w 77928"/>
                      <a:gd name="connsiteY0" fmla="*/ 42866 h 102398"/>
                      <a:gd name="connsiteX1" fmla="*/ 42863 w 77928"/>
                      <a:gd name="connsiteY1" fmla="*/ 4 h 102398"/>
                      <a:gd name="connsiteX2" fmla="*/ 76201 w 77928"/>
                      <a:gd name="connsiteY2" fmla="*/ 102398 h 102398"/>
                      <a:gd name="connsiteX0" fmla="*/ 157 w 78085"/>
                      <a:gd name="connsiteY0" fmla="*/ 42866 h 102398"/>
                      <a:gd name="connsiteX1" fmla="*/ 43020 w 78085"/>
                      <a:gd name="connsiteY1" fmla="*/ 4 h 102398"/>
                      <a:gd name="connsiteX2" fmla="*/ 76358 w 78085"/>
                      <a:gd name="connsiteY2" fmla="*/ 102398 h 102398"/>
                      <a:gd name="connsiteX0" fmla="*/ 241 w 77149"/>
                      <a:gd name="connsiteY0" fmla="*/ 42866 h 102398"/>
                      <a:gd name="connsiteX1" fmla="*/ 33579 w 77149"/>
                      <a:gd name="connsiteY1" fmla="*/ 4 h 102398"/>
                      <a:gd name="connsiteX2" fmla="*/ 76442 w 77149"/>
                      <a:gd name="connsiteY2" fmla="*/ 102398 h 102398"/>
                    </a:gdLst>
                    <a:ahLst/>
                    <a:cxnLst>
                      <a:cxn ang="0">
                        <a:pos x="connsiteX0" y="connsiteY0"/>
                      </a:cxn>
                      <a:cxn ang="0">
                        <a:pos x="connsiteX1" y="connsiteY1"/>
                      </a:cxn>
                      <a:cxn ang="0">
                        <a:pos x="connsiteX2" y="connsiteY2"/>
                      </a:cxn>
                    </a:cxnLst>
                    <a:rect l="l" t="t" r="r" b="b"/>
                    <a:pathLst>
                      <a:path w="77149" h="102398">
                        <a:moveTo>
                          <a:pt x="241" y="42866"/>
                        </a:moveTo>
                        <a:cubicBezTo>
                          <a:pt x="-2140" y="23816"/>
                          <a:pt x="13377" y="-400"/>
                          <a:pt x="33579" y="4"/>
                        </a:cubicBezTo>
                        <a:cubicBezTo>
                          <a:pt x="73267" y="797"/>
                          <a:pt x="79616" y="68267"/>
                          <a:pt x="76442" y="102398"/>
                        </a:cubicBezTo>
                      </a:path>
                    </a:pathLst>
                  </a:custGeom>
                  <a:no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8" name="그룹 87">
                  <a:extLst>
                    <a:ext uri="{FF2B5EF4-FFF2-40B4-BE49-F238E27FC236}">
                      <a16:creationId xmlns:a16="http://schemas.microsoft.com/office/drawing/2014/main" id="{6E008B52-DE88-44AA-A467-0D192E8E5A37}"/>
                    </a:ext>
                  </a:extLst>
                </p:cNvPr>
                <p:cNvGrpSpPr/>
                <p:nvPr/>
              </p:nvGrpSpPr>
              <p:grpSpPr>
                <a:xfrm flipH="1">
                  <a:off x="8347429" y="3219446"/>
                  <a:ext cx="138527" cy="187380"/>
                  <a:chOff x="8439211" y="3219446"/>
                  <a:chExt cx="138527" cy="187380"/>
                </a:xfrm>
              </p:grpSpPr>
              <p:sp>
                <p:nvSpPr>
                  <p:cNvPr id="89" name="타원 88">
                    <a:extLst>
                      <a:ext uri="{FF2B5EF4-FFF2-40B4-BE49-F238E27FC236}">
                        <a16:creationId xmlns:a16="http://schemas.microsoft.com/office/drawing/2014/main" id="{CFAFCEA3-9DCC-42DE-BBAA-F80A7097FB28}"/>
                      </a:ext>
                    </a:extLst>
                  </p:cNvPr>
                  <p:cNvSpPr/>
                  <p:nvPr/>
                </p:nvSpPr>
                <p:spPr>
                  <a:xfrm>
                    <a:off x="8439211" y="3262312"/>
                    <a:ext cx="84860" cy="14451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타원 89">
                    <a:extLst>
                      <a:ext uri="{FF2B5EF4-FFF2-40B4-BE49-F238E27FC236}">
                        <a16:creationId xmlns:a16="http://schemas.microsoft.com/office/drawing/2014/main" id="{6E99CDBE-2684-4146-AACA-46E501761D8D}"/>
                      </a:ext>
                    </a:extLst>
                  </p:cNvPr>
                  <p:cNvSpPr/>
                  <p:nvPr/>
                </p:nvSpPr>
                <p:spPr>
                  <a:xfrm>
                    <a:off x="8532019" y="3319066"/>
                    <a:ext cx="45719" cy="6707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자유형 102">
                    <a:extLst>
                      <a:ext uri="{FF2B5EF4-FFF2-40B4-BE49-F238E27FC236}">
                        <a16:creationId xmlns:a16="http://schemas.microsoft.com/office/drawing/2014/main" id="{A6698C74-B1F6-4085-B3C9-9EC738059926}"/>
                      </a:ext>
                    </a:extLst>
                  </p:cNvPr>
                  <p:cNvSpPr/>
                  <p:nvPr/>
                </p:nvSpPr>
                <p:spPr>
                  <a:xfrm>
                    <a:off x="8481771" y="3219446"/>
                    <a:ext cx="77149" cy="102398"/>
                  </a:xfrm>
                  <a:custGeom>
                    <a:avLst/>
                    <a:gdLst>
                      <a:gd name="connsiteX0" fmla="*/ 0 w 69057"/>
                      <a:gd name="connsiteY0" fmla="*/ 38100 h 102394"/>
                      <a:gd name="connsiteX1" fmla="*/ 35719 w 69057"/>
                      <a:gd name="connsiteY1" fmla="*/ 0 h 102394"/>
                      <a:gd name="connsiteX2" fmla="*/ 69057 w 69057"/>
                      <a:gd name="connsiteY2" fmla="*/ 102394 h 102394"/>
                      <a:gd name="connsiteX0" fmla="*/ 0 w 76201"/>
                      <a:gd name="connsiteY0" fmla="*/ 42862 h 102394"/>
                      <a:gd name="connsiteX1" fmla="*/ 42863 w 76201"/>
                      <a:gd name="connsiteY1" fmla="*/ 0 h 102394"/>
                      <a:gd name="connsiteX2" fmla="*/ 76201 w 76201"/>
                      <a:gd name="connsiteY2" fmla="*/ 102394 h 102394"/>
                      <a:gd name="connsiteX0" fmla="*/ 0 w 76201"/>
                      <a:gd name="connsiteY0" fmla="*/ 42866 h 102398"/>
                      <a:gd name="connsiteX1" fmla="*/ 42863 w 76201"/>
                      <a:gd name="connsiteY1" fmla="*/ 4 h 102398"/>
                      <a:gd name="connsiteX2" fmla="*/ 76201 w 76201"/>
                      <a:gd name="connsiteY2" fmla="*/ 102398 h 102398"/>
                      <a:gd name="connsiteX0" fmla="*/ 0 w 77928"/>
                      <a:gd name="connsiteY0" fmla="*/ 42866 h 102398"/>
                      <a:gd name="connsiteX1" fmla="*/ 42863 w 77928"/>
                      <a:gd name="connsiteY1" fmla="*/ 4 h 102398"/>
                      <a:gd name="connsiteX2" fmla="*/ 76201 w 77928"/>
                      <a:gd name="connsiteY2" fmla="*/ 102398 h 102398"/>
                      <a:gd name="connsiteX0" fmla="*/ 157 w 78085"/>
                      <a:gd name="connsiteY0" fmla="*/ 42866 h 102398"/>
                      <a:gd name="connsiteX1" fmla="*/ 43020 w 78085"/>
                      <a:gd name="connsiteY1" fmla="*/ 4 h 102398"/>
                      <a:gd name="connsiteX2" fmla="*/ 76358 w 78085"/>
                      <a:gd name="connsiteY2" fmla="*/ 102398 h 102398"/>
                      <a:gd name="connsiteX0" fmla="*/ 241 w 77149"/>
                      <a:gd name="connsiteY0" fmla="*/ 42866 h 102398"/>
                      <a:gd name="connsiteX1" fmla="*/ 33579 w 77149"/>
                      <a:gd name="connsiteY1" fmla="*/ 4 h 102398"/>
                      <a:gd name="connsiteX2" fmla="*/ 76442 w 77149"/>
                      <a:gd name="connsiteY2" fmla="*/ 102398 h 102398"/>
                    </a:gdLst>
                    <a:ahLst/>
                    <a:cxnLst>
                      <a:cxn ang="0">
                        <a:pos x="connsiteX0" y="connsiteY0"/>
                      </a:cxn>
                      <a:cxn ang="0">
                        <a:pos x="connsiteX1" y="connsiteY1"/>
                      </a:cxn>
                      <a:cxn ang="0">
                        <a:pos x="connsiteX2" y="connsiteY2"/>
                      </a:cxn>
                    </a:cxnLst>
                    <a:rect l="l" t="t" r="r" b="b"/>
                    <a:pathLst>
                      <a:path w="77149" h="102398">
                        <a:moveTo>
                          <a:pt x="241" y="42866"/>
                        </a:moveTo>
                        <a:cubicBezTo>
                          <a:pt x="-2140" y="23816"/>
                          <a:pt x="13377" y="-400"/>
                          <a:pt x="33579" y="4"/>
                        </a:cubicBezTo>
                        <a:cubicBezTo>
                          <a:pt x="73267" y="797"/>
                          <a:pt x="79616" y="68267"/>
                          <a:pt x="76442" y="102398"/>
                        </a:cubicBezTo>
                      </a:path>
                    </a:pathLst>
                  </a:custGeom>
                  <a:no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86" name="타원 85">
                <a:extLst>
                  <a:ext uri="{FF2B5EF4-FFF2-40B4-BE49-F238E27FC236}">
                    <a16:creationId xmlns:a16="http://schemas.microsoft.com/office/drawing/2014/main" id="{31F332FF-3F44-4221-8E7E-8185097A1D1A}"/>
                  </a:ext>
                </a:extLst>
              </p:cNvPr>
              <p:cNvSpPr/>
              <p:nvPr/>
            </p:nvSpPr>
            <p:spPr>
              <a:xfrm>
                <a:off x="8312363" y="3154084"/>
                <a:ext cx="346704" cy="310880"/>
              </a:xfrm>
              <a:prstGeom prst="ellipse">
                <a:avLst/>
              </a:prstGeom>
              <a:noFill/>
              <a:ln w="9525">
                <a:solidFill>
                  <a:srgbClr val="FE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4" name="그룹 53">
              <a:extLst>
                <a:ext uri="{FF2B5EF4-FFF2-40B4-BE49-F238E27FC236}">
                  <a16:creationId xmlns:a16="http://schemas.microsoft.com/office/drawing/2014/main" id="{36DC8FFD-03A6-48F1-A48B-AE1D04BB9479}"/>
                </a:ext>
              </a:extLst>
            </p:cNvPr>
            <p:cNvGrpSpPr/>
            <p:nvPr/>
          </p:nvGrpSpPr>
          <p:grpSpPr>
            <a:xfrm>
              <a:off x="6933776" y="3103574"/>
              <a:ext cx="202545" cy="128354"/>
              <a:chOff x="8347429" y="3219446"/>
              <a:chExt cx="295689" cy="187380"/>
            </a:xfrm>
          </p:grpSpPr>
          <p:grpSp>
            <p:nvGrpSpPr>
              <p:cNvPr id="77" name="그룹 76">
                <a:extLst>
                  <a:ext uri="{FF2B5EF4-FFF2-40B4-BE49-F238E27FC236}">
                    <a16:creationId xmlns:a16="http://schemas.microsoft.com/office/drawing/2014/main" id="{0388E7E6-EF4E-4B07-BC90-D80B0FEA1744}"/>
                  </a:ext>
                </a:extLst>
              </p:cNvPr>
              <p:cNvGrpSpPr/>
              <p:nvPr/>
            </p:nvGrpSpPr>
            <p:grpSpPr>
              <a:xfrm>
                <a:off x="8504591" y="3219446"/>
                <a:ext cx="138527" cy="187380"/>
                <a:chOff x="8439211" y="3219446"/>
                <a:chExt cx="138527" cy="187380"/>
              </a:xfrm>
            </p:grpSpPr>
            <p:sp>
              <p:nvSpPr>
                <p:cNvPr id="82" name="타원 81">
                  <a:extLst>
                    <a:ext uri="{FF2B5EF4-FFF2-40B4-BE49-F238E27FC236}">
                      <a16:creationId xmlns:a16="http://schemas.microsoft.com/office/drawing/2014/main" id="{1E47BD1B-53F0-44C2-91FC-ECB7F07404A6}"/>
                    </a:ext>
                  </a:extLst>
                </p:cNvPr>
                <p:cNvSpPr/>
                <p:nvPr/>
              </p:nvSpPr>
              <p:spPr>
                <a:xfrm>
                  <a:off x="8439211" y="3262312"/>
                  <a:ext cx="84860" cy="14451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82">
                  <a:extLst>
                    <a:ext uri="{FF2B5EF4-FFF2-40B4-BE49-F238E27FC236}">
                      <a16:creationId xmlns:a16="http://schemas.microsoft.com/office/drawing/2014/main" id="{714D25B3-E340-4E4B-A4F0-110DE4B67FD9}"/>
                    </a:ext>
                  </a:extLst>
                </p:cNvPr>
                <p:cNvSpPr/>
                <p:nvPr/>
              </p:nvSpPr>
              <p:spPr>
                <a:xfrm>
                  <a:off x="8532019" y="3319066"/>
                  <a:ext cx="45719" cy="6707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자유형 116">
                  <a:extLst>
                    <a:ext uri="{FF2B5EF4-FFF2-40B4-BE49-F238E27FC236}">
                      <a16:creationId xmlns:a16="http://schemas.microsoft.com/office/drawing/2014/main" id="{EE833F13-E155-455B-8B30-450D1FFE1FC2}"/>
                    </a:ext>
                  </a:extLst>
                </p:cNvPr>
                <p:cNvSpPr/>
                <p:nvPr/>
              </p:nvSpPr>
              <p:spPr>
                <a:xfrm>
                  <a:off x="8481771" y="3219446"/>
                  <a:ext cx="77149" cy="102398"/>
                </a:xfrm>
                <a:custGeom>
                  <a:avLst/>
                  <a:gdLst>
                    <a:gd name="connsiteX0" fmla="*/ 0 w 69057"/>
                    <a:gd name="connsiteY0" fmla="*/ 38100 h 102394"/>
                    <a:gd name="connsiteX1" fmla="*/ 35719 w 69057"/>
                    <a:gd name="connsiteY1" fmla="*/ 0 h 102394"/>
                    <a:gd name="connsiteX2" fmla="*/ 69057 w 69057"/>
                    <a:gd name="connsiteY2" fmla="*/ 102394 h 102394"/>
                    <a:gd name="connsiteX0" fmla="*/ 0 w 76201"/>
                    <a:gd name="connsiteY0" fmla="*/ 42862 h 102394"/>
                    <a:gd name="connsiteX1" fmla="*/ 42863 w 76201"/>
                    <a:gd name="connsiteY1" fmla="*/ 0 h 102394"/>
                    <a:gd name="connsiteX2" fmla="*/ 76201 w 76201"/>
                    <a:gd name="connsiteY2" fmla="*/ 102394 h 102394"/>
                    <a:gd name="connsiteX0" fmla="*/ 0 w 76201"/>
                    <a:gd name="connsiteY0" fmla="*/ 42866 h 102398"/>
                    <a:gd name="connsiteX1" fmla="*/ 42863 w 76201"/>
                    <a:gd name="connsiteY1" fmla="*/ 4 h 102398"/>
                    <a:gd name="connsiteX2" fmla="*/ 76201 w 76201"/>
                    <a:gd name="connsiteY2" fmla="*/ 102398 h 102398"/>
                    <a:gd name="connsiteX0" fmla="*/ 0 w 77928"/>
                    <a:gd name="connsiteY0" fmla="*/ 42866 h 102398"/>
                    <a:gd name="connsiteX1" fmla="*/ 42863 w 77928"/>
                    <a:gd name="connsiteY1" fmla="*/ 4 h 102398"/>
                    <a:gd name="connsiteX2" fmla="*/ 76201 w 77928"/>
                    <a:gd name="connsiteY2" fmla="*/ 102398 h 102398"/>
                    <a:gd name="connsiteX0" fmla="*/ 157 w 78085"/>
                    <a:gd name="connsiteY0" fmla="*/ 42866 h 102398"/>
                    <a:gd name="connsiteX1" fmla="*/ 43020 w 78085"/>
                    <a:gd name="connsiteY1" fmla="*/ 4 h 102398"/>
                    <a:gd name="connsiteX2" fmla="*/ 76358 w 78085"/>
                    <a:gd name="connsiteY2" fmla="*/ 102398 h 102398"/>
                    <a:gd name="connsiteX0" fmla="*/ 241 w 77149"/>
                    <a:gd name="connsiteY0" fmla="*/ 42866 h 102398"/>
                    <a:gd name="connsiteX1" fmla="*/ 33579 w 77149"/>
                    <a:gd name="connsiteY1" fmla="*/ 4 h 102398"/>
                    <a:gd name="connsiteX2" fmla="*/ 76442 w 77149"/>
                    <a:gd name="connsiteY2" fmla="*/ 102398 h 102398"/>
                  </a:gdLst>
                  <a:ahLst/>
                  <a:cxnLst>
                    <a:cxn ang="0">
                      <a:pos x="connsiteX0" y="connsiteY0"/>
                    </a:cxn>
                    <a:cxn ang="0">
                      <a:pos x="connsiteX1" y="connsiteY1"/>
                    </a:cxn>
                    <a:cxn ang="0">
                      <a:pos x="connsiteX2" y="connsiteY2"/>
                    </a:cxn>
                  </a:cxnLst>
                  <a:rect l="l" t="t" r="r" b="b"/>
                  <a:pathLst>
                    <a:path w="77149" h="102398">
                      <a:moveTo>
                        <a:pt x="241" y="42866"/>
                      </a:moveTo>
                      <a:cubicBezTo>
                        <a:pt x="-2140" y="23816"/>
                        <a:pt x="13377" y="-400"/>
                        <a:pt x="33579" y="4"/>
                      </a:cubicBezTo>
                      <a:cubicBezTo>
                        <a:pt x="73267" y="797"/>
                        <a:pt x="79616" y="68267"/>
                        <a:pt x="76442" y="102398"/>
                      </a:cubicBezTo>
                    </a:path>
                  </a:pathLst>
                </a:custGeom>
                <a:no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8" name="그룹 77">
                <a:extLst>
                  <a:ext uri="{FF2B5EF4-FFF2-40B4-BE49-F238E27FC236}">
                    <a16:creationId xmlns:a16="http://schemas.microsoft.com/office/drawing/2014/main" id="{29445DAE-0294-4AEF-8AC6-1F76903D68A0}"/>
                  </a:ext>
                </a:extLst>
              </p:cNvPr>
              <p:cNvGrpSpPr/>
              <p:nvPr/>
            </p:nvGrpSpPr>
            <p:grpSpPr>
              <a:xfrm flipH="1">
                <a:off x="8347429" y="3219446"/>
                <a:ext cx="138527" cy="187380"/>
                <a:chOff x="8439211" y="3219446"/>
                <a:chExt cx="138527" cy="187380"/>
              </a:xfrm>
            </p:grpSpPr>
            <p:sp>
              <p:nvSpPr>
                <p:cNvPr id="79" name="타원 78">
                  <a:extLst>
                    <a:ext uri="{FF2B5EF4-FFF2-40B4-BE49-F238E27FC236}">
                      <a16:creationId xmlns:a16="http://schemas.microsoft.com/office/drawing/2014/main" id="{60A1863C-0AEF-49D1-AC86-062D052AA7E7}"/>
                    </a:ext>
                  </a:extLst>
                </p:cNvPr>
                <p:cNvSpPr/>
                <p:nvPr/>
              </p:nvSpPr>
              <p:spPr>
                <a:xfrm>
                  <a:off x="8439211" y="3262312"/>
                  <a:ext cx="84860" cy="14451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a:extLst>
                    <a:ext uri="{FF2B5EF4-FFF2-40B4-BE49-F238E27FC236}">
                      <a16:creationId xmlns:a16="http://schemas.microsoft.com/office/drawing/2014/main" id="{DF3D1A23-131D-4AF2-B116-339F1DE960CC}"/>
                    </a:ext>
                  </a:extLst>
                </p:cNvPr>
                <p:cNvSpPr/>
                <p:nvPr/>
              </p:nvSpPr>
              <p:spPr>
                <a:xfrm>
                  <a:off x="8532019" y="3319066"/>
                  <a:ext cx="45719" cy="6707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자유형 113">
                  <a:extLst>
                    <a:ext uri="{FF2B5EF4-FFF2-40B4-BE49-F238E27FC236}">
                      <a16:creationId xmlns:a16="http://schemas.microsoft.com/office/drawing/2014/main" id="{CD6DB5B8-407E-4D7F-8393-BDF36C2D1255}"/>
                    </a:ext>
                  </a:extLst>
                </p:cNvPr>
                <p:cNvSpPr/>
                <p:nvPr/>
              </p:nvSpPr>
              <p:spPr>
                <a:xfrm>
                  <a:off x="8481771" y="3219446"/>
                  <a:ext cx="77149" cy="102398"/>
                </a:xfrm>
                <a:custGeom>
                  <a:avLst/>
                  <a:gdLst>
                    <a:gd name="connsiteX0" fmla="*/ 0 w 69057"/>
                    <a:gd name="connsiteY0" fmla="*/ 38100 h 102394"/>
                    <a:gd name="connsiteX1" fmla="*/ 35719 w 69057"/>
                    <a:gd name="connsiteY1" fmla="*/ 0 h 102394"/>
                    <a:gd name="connsiteX2" fmla="*/ 69057 w 69057"/>
                    <a:gd name="connsiteY2" fmla="*/ 102394 h 102394"/>
                    <a:gd name="connsiteX0" fmla="*/ 0 w 76201"/>
                    <a:gd name="connsiteY0" fmla="*/ 42862 h 102394"/>
                    <a:gd name="connsiteX1" fmla="*/ 42863 w 76201"/>
                    <a:gd name="connsiteY1" fmla="*/ 0 h 102394"/>
                    <a:gd name="connsiteX2" fmla="*/ 76201 w 76201"/>
                    <a:gd name="connsiteY2" fmla="*/ 102394 h 102394"/>
                    <a:gd name="connsiteX0" fmla="*/ 0 w 76201"/>
                    <a:gd name="connsiteY0" fmla="*/ 42866 h 102398"/>
                    <a:gd name="connsiteX1" fmla="*/ 42863 w 76201"/>
                    <a:gd name="connsiteY1" fmla="*/ 4 h 102398"/>
                    <a:gd name="connsiteX2" fmla="*/ 76201 w 76201"/>
                    <a:gd name="connsiteY2" fmla="*/ 102398 h 102398"/>
                    <a:gd name="connsiteX0" fmla="*/ 0 w 77928"/>
                    <a:gd name="connsiteY0" fmla="*/ 42866 h 102398"/>
                    <a:gd name="connsiteX1" fmla="*/ 42863 w 77928"/>
                    <a:gd name="connsiteY1" fmla="*/ 4 h 102398"/>
                    <a:gd name="connsiteX2" fmla="*/ 76201 w 77928"/>
                    <a:gd name="connsiteY2" fmla="*/ 102398 h 102398"/>
                    <a:gd name="connsiteX0" fmla="*/ 157 w 78085"/>
                    <a:gd name="connsiteY0" fmla="*/ 42866 h 102398"/>
                    <a:gd name="connsiteX1" fmla="*/ 43020 w 78085"/>
                    <a:gd name="connsiteY1" fmla="*/ 4 h 102398"/>
                    <a:gd name="connsiteX2" fmla="*/ 76358 w 78085"/>
                    <a:gd name="connsiteY2" fmla="*/ 102398 h 102398"/>
                    <a:gd name="connsiteX0" fmla="*/ 241 w 77149"/>
                    <a:gd name="connsiteY0" fmla="*/ 42866 h 102398"/>
                    <a:gd name="connsiteX1" fmla="*/ 33579 w 77149"/>
                    <a:gd name="connsiteY1" fmla="*/ 4 h 102398"/>
                    <a:gd name="connsiteX2" fmla="*/ 76442 w 77149"/>
                    <a:gd name="connsiteY2" fmla="*/ 102398 h 102398"/>
                  </a:gdLst>
                  <a:ahLst/>
                  <a:cxnLst>
                    <a:cxn ang="0">
                      <a:pos x="connsiteX0" y="connsiteY0"/>
                    </a:cxn>
                    <a:cxn ang="0">
                      <a:pos x="connsiteX1" y="connsiteY1"/>
                    </a:cxn>
                    <a:cxn ang="0">
                      <a:pos x="connsiteX2" y="connsiteY2"/>
                    </a:cxn>
                  </a:cxnLst>
                  <a:rect l="l" t="t" r="r" b="b"/>
                  <a:pathLst>
                    <a:path w="77149" h="102398">
                      <a:moveTo>
                        <a:pt x="241" y="42866"/>
                      </a:moveTo>
                      <a:cubicBezTo>
                        <a:pt x="-2140" y="23816"/>
                        <a:pt x="13377" y="-400"/>
                        <a:pt x="33579" y="4"/>
                      </a:cubicBezTo>
                      <a:cubicBezTo>
                        <a:pt x="73267" y="797"/>
                        <a:pt x="79616" y="68267"/>
                        <a:pt x="76442" y="102398"/>
                      </a:cubicBezTo>
                    </a:path>
                  </a:pathLst>
                </a:custGeom>
                <a:no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55" name="타원 54">
              <a:extLst>
                <a:ext uri="{FF2B5EF4-FFF2-40B4-BE49-F238E27FC236}">
                  <a16:creationId xmlns:a16="http://schemas.microsoft.com/office/drawing/2014/main" id="{E4D8BC57-A862-4D68-A030-F06CCF13A232}"/>
                </a:ext>
              </a:extLst>
            </p:cNvPr>
            <p:cNvSpPr/>
            <p:nvPr/>
          </p:nvSpPr>
          <p:spPr>
            <a:xfrm>
              <a:off x="7430008" y="2971746"/>
              <a:ext cx="478612" cy="333405"/>
            </a:xfrm>
            <a:prstGeom prst="ellipse">
              <a:avLst/>
            </a:prstGeom>
            <a:noFill/>
            <a:ln w="9525">
              <a:solidFill>
                <a:srgbClr val="FE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Freeform 17">
              <a:extLst>
                <a:ext uri="{FF2B5EF4-FFF2-40B4-BE49-F238E27FC236}">
                  <a16:creationId xmlns:a16="http://schemas.microsoft.com/office/drawing/2014/main" id="{570CA974-0149-4071-BEA0-CFB78552D48C}"/>
                </a:ext>
              </a:extLst>
            </p:cNvPr>
            <p:cNvSpPr>
              <a:spLocks noEditPoints="1"/>
            </p:cNvSpPr>
            <p:nvPr/>
          </p:nvSpPr>
          <p:spPr bwMode="auto">
            <a:xfrm rot="5400000">
              <a:off x="7446344" y="3264664"/>
              <a:ext cx="92623" cy="159849"/>
            </a:xfrm>
            <a:custGeom>
              <a:avLst/>
              <a:gdLst>
                <a:gd name="T0" fmla="*/ 0 w 434"/>
                <a:gd name="T1" fmla="*/ 488 h 749"/>
                <a:gd name="T2" fmla="*/ 12 w 434"/>
                <a:gd name="T3" fmla="*/ 520 h 749"/>
                <a:gd name="T4" fmla="*/ 44 w 434"/>
                <a:gd name="T5" fmla="*/ 530 h 749"/>
                <a:gd name="T6" fmla="*/ 79 w 434"/>
                <a:gd name="T7" fmla="*/ 503 h 749"/>
                <a:gd name="T8" fmla="*/ 120 w 434"/>
                <a:gd name="T9" fmla="*/ 414 h 749"/>
                <a:gd name="T10" fmla="*/ 116 w 434"/>
                <a:gd name="T11" fmla="*/ 317 h 749"/>
                <a:gd name="T12" fmla="*/ 65 w 434"/>
                <a:gd name="T13" fmla="*/ 231 h 749"/>
                <a:gd name="T14" fmla="*/ 37 w 434"/>
                <a:gd name="T15" fmla="*/ 220 h 749"/>
                <a:gd name="T16" fmla="*/ 8 w 434"/>
                <a:gd name="T17" fmla="*/ 236 h 749"/>
                <a:gd name="T18" fmla="*/ 2 w 434"/>
                <a:gd name="T19" fmla="*/ 269 h 749"/>
                <a:gd name="T20" fmla="*/ 27 w 434"/>
                <a:gd name="T21" fmla="*/ 304 h 749"/>
                <a:gd name="T22" fmla="*/ 48 w 434"/>
                <a:gd name="T23" fmla="*/ 363 h 749"/>
                <a:gd name="T24" fmla="*/ 38 w 434"/>
                <a:gd name="T25" fmla="*/ 424 h 749"/>
                <a:gd name="T26" fmla="*/ 10 w 434"/>
                <a:gd name="T27" fmla="*/ 467 h 749"/>
                <a:gd name="T28" fmla="*/ 219 w 434"/>
                <a:gd name="T29" fmla="*/ 707 h 749"/>
                <a:gd name="T30" fmla="*/ 230 w 434"/>
                <a:gd name="T31" fmla="*/ 738 h 749"/>
                <a:gd name="T32" fmla="*/ 261 w 434"/>
                <a:gd name="T33" fmla="*/ 749 h 749"/>
                <a:gd name="T34" fmla="*/ 300 w 434"/>
                <a:gd name="T35" fmla="*/ 719 h 749"/>
                <a:gd name="T36" fmla="*/ 374 w 434"/>
                <a:gd name="T37" fmla="*/ 614 h 749"/>
                <a:gd name="T38" fmla="*/ 419 w 434"/>
                <a:gd name="T39" fmla="*/ 497 h 749"/>
                <a:gd name="T40" fmla="*/ 434 w 434"/>
                <a:gd name="T41" fmla="*/ 375 h 749"/>
                <a:gd name="T42" fmla="*/ 419 w 434"/>
                <a:gd name="T43" fmla="*/ 253 h 749"/>
                <a:gd name="T44" fmla="*/ 374 w 434"/>
                <a:gd name="T45" fmla="*/ 136 h 749"/>
                <a:gd name="T46" fmla="*/ 300 w 434"/>
                <a:gd name="T47" fmla="*/ 31 h 749"/>
                <a:gd name="T48" fmla="*/ 261 w 434"/>
                <a:gd name="T49" fmla="*/ 1 h 749"/>
                <a:gd name="T50" fmla="*/ 230 w 434"/>
                <a:gd name="T51" fmla="*/ 11 h 749"/>
                <a:gd name="T52" fmla="*/ 219 w 434"/>
                <a:gd name="T53" fmla="*/ 42 h 749"/>
                <a:gd name="T54" fmla="*/ 246 w 434"/>
                <a:gd name="T55" fmla="*/ 80 h 749"/>
                <a:gd name="T56" fmla="*/ 309 w 434"/>
                <a:gd name="T57" fmla="*/ 170 h 749"/>
                <a:gd name="T58" fmla="*/ 346 w 434"/>
                <a:gd name="T59" fmla="*/ 270 h 749"/>
                <a:gd name="T60" fmla="*/ 360 w 434"/>
                <a:gd name="T61" fmla="*/ 375 h 749"/>
                <a:gd name="T62" fmla="*/ 346 w 434"/>
                <a:gd name="T63" fmla="*/ 480 h 749"/>
                <a:gd name="T64" fmla="*/ 309 w 434"/>
                <a:gd name="T65" fmla="*/ 580 h 749"/>
                <a:gd name="T66" fmla="*/ 246 w 434"/>
                <a:gd name="T67" fmla="*/ 670 h 749"/>
                <a:gd name="T68" fmla="*/ 115 w 434"/>
                <a:gd name="T69" fmla="*/ 584 h 749"/>
                <a:gd name="T70" fmla="*/ 113 w 434"/>
                <a:gd name="T71" fmla="*/ 617 h 749"/>
                <a:gd name="T72" fmla="*/ 140 w 434"/>
                <a:gd name="T73" fmla="*/ 638 h 749"/>
                <a:gd name="T74" fmla="*/ 175 w 434"/>
                <a:gd name="T75" fmla="*/ 628 h 749"/>
                <a:gd name="T76" fmla="*/ 220 w 434"/>
                <a:gd name="T77" fmla="*/ 571 h 749"/>
                <a:gd name="T78" fmla="*/ 258 w 434"/>
                <a:gd name="T79" fmla="*/ 493 h 749"/>
                <a:gd name="T80" fmla="*/ 276 w 434"/>
                <a:gd name="T81" fmla="*/ 408 h 749"/>
                <a:gd name="T82" fmla="*/ 274 w 434"/>
                <a:gd name="T83" fmla="*/ 322 h 749"/>
                <a:gd name="T84" fmla="*/ 252 w 434"/>
                <a:gd name="T85" fmla="*/ 239 h 749"/>
                <a:gd name="T86" fmla="*/ 210 w 434"/>
                <a:gd name="T87" fmla="*/ 163 h 749"/>
                <a:gd name="T88" fmla="*/ 168 w 434"/>
                <a:gd name="T89" fmla="*/ 117 h 749"/>
                <a:gd name="T90" fmla="*/ 132 w 434"/>
                <a:gd name="T91" fmla="*/ 114 h 749"/>
                <a:gd name="T92" fmla="*/ 110 w 434"/>
                <a:gd name="T93" fmla="*/ 138 h 749"/>
                <a:gd name="T94" fmla="*/ 120 w 434"/>
                <a:gd name="T95" fmla="*/ 173 h 749"/>
                <a:gd name="T96" fmla="*/ 156 w 434"/>
                <a:gd name="T97" fmla="*/ 217 h 749"/>
                <a:gd name="T98" fmla="*/ 186 w 434"/>
                <a:gd name="T99" fmla="*/ 279 h 749"/>
                <a:gd name="T100" fmla="*/ 202 w 434"/>
                <a:gd name="T101" fmla="*/ 346 h 749"/>
                <a:gd name="T102" fmla="*/ 199 w 434"/>
                <a:gd name="T103" fmla="*/ 414 h 749"/>
                <a:gd name="T104" fmla="*/ 182 w 434"/>
                <a:gd name="T105" fmla="*/ 481 h 749"/>
                <a:gd name="T106" fmla="*/ 148 w 434"/>
                <a:gd name="T107" fmla="*/ 54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 h="749">
                  <a:moveTo>
                    <a:pt x="10" y="467"/>
                  </a:moveTo>
                  <a:lnTo>
                    <a:pt x="10" y="467"/>
                  </a:lnTo>
                  <a:lnTo>
                    <a:pt x="5" y="474"/>
                  </a:lnTo>
                  <a:lnTo>
                    <a:pt x="2" y="481"/>
                  </a:lnTo>
                  <a:lnTo>
                    <a:pt x="0" y="488"/>
                  </a:lnTo>
                  <a:lnTo>
                    <a:pt x="0" y="495"/>
                  </a:lnTo>
                  <a:lnTo>
                    <a:pt x="2" y="502"/>
                  </a:lnTo>
                  <a:lnTo>
                    <a:pt x="4" y="508"/>
                  </a:lnTo>
                  <a:lnTo>
                    <a:pt x="8" y="514"/>
                  </a:lnTo>
                  <a:lnTo>
                    <a:pt x="12" y="520"/>
                  </a:lnTo>
                  <a:lnTo>
                    <a:pt x="18" y="524"/>
                  </a:lnTo>
                  <a:lnTo>
                    <a:pt x="24" y="527"/>
                  </a:lnTo>
                  <a:lnTo>
                    <a:pt x="30" y="529"/>
                  </a:lnTo>
                  <a:lnTo>
                    <a:pt x="37" y="530"/>
                  </a:lnTo>
                  <a:lnTo>
                    <a:pt x="44" y="530"/>
                  </a:lnTo>
                  <a:lnTo>
                    <a:pt x="51" y="528"/>
                  </a:lnTo>
                  <a:lnTo>
                    <a:pt x="58" y="524"/>
                  </a:lnTo>
                  <a:lnTo>
                    <a:pt x="65" y="519"/>
                  </a:lnTo>
                  <a:lnTo>
                    <a:pt x="65" y="519"/>
                  </a:lnTo>
                  <a:lnTo>
                    <a:pt x="79" y="503"/>
                  </a:lnTo>
                  <a:lnTo>
                    <a:pt x="91" y="487"/>
                  </a:lnTo>
                  <a:lnTo>
                    <a:pt x="101" y="469"/>
                  </a:lnTo>
                  <a:lnTo>
                    <a:pt x="110" y="451"/>
                  </a:lnTo>
                  <a:lnTo>
                    <a:pt x="116" y="433"/>
                  </a:lnTo>
                  <a:lnTo>
                    <a:pt x="120" y="414"/>
                  </a:lnTo>
                  <a:lnTo>
                    <a:pt x="123" y="395"/>
                  </a:lnTo>
                  <a:lnTo>
                    <a:pt x="124" y="375"/>
                  </a:lnTo>
                  <a:lnTo>
                    <a:pt x="123" y="355"/>
                  </a:lnTo>
                  <a:lnTo>
                    <a:pt x="120" y="336"/>
                  </a:lnTo>
                  <a:lnTo>
                    <a:pt x="116" y="317"/>
                  </a:lnTo>
                  <a:lnTo>
                    <a:pt x="110" y="299"/>
                  </a:lnTo>
                  <a:lnTo>
                    <a:pt x="101" y="281"/>
                  </a:lnTo>
                  <a:lnTo>
                    <a:pt x="91" y="263"/>
                  </a:lnTo>
                  <a:lnTo>
                    <a:pt x="79" y="247"/>
                  </a:lnTo>
                  <a:lnTo>
                    <a:pt x="65" y="231"/>
                  </a:lnTo>
                  <a:lnTo>
                    <a:pt x="65" y="231"/>
                  </a:lnTo>
                  <a:lnTo>
                    <a:pt x="58" y="226"/>
                  </a:lnTo>
                  <a:lnTo>
                    <a:pt x="51" y="222"/>
                  </a:lnTo>
                  <a:lnTo>
                    <a:pt x="44" y="220"/>
                  </a:lnTo>
                  <a:lnTo>
                    <a:pt x="37" y="220"/>
                  </a:lnTo>
                  <a:lnTo>
                    <a:pt x="30" y="221"/>
                  </a:lnTo>
                  <a:lnTo>
                    <a:pt x="24" y="223"/>
                  </a:lnTo>
                  <a:lnTo>
                    <a:pt x="18" y="226"/>
                  </a:lnTo>
                  <a:lnTo>
                    <a:pt x="12" y="230"/>
                  </a:lnTo>
                  <a:lnTo>
                    <a:pt x="8" y="236"/>
                  </a:lnTo>
                  <a:lnTo>
                    <a:pt x="4" y="242"/>
                  </a:lnTo>
                  <a:lnTo>
                    <a:pt x="2" y="248"/>
                  </a:lnTo>
                  <a:lnTo>
                    <a:pt x="0" y="255"/>
                  </a:lnTo>
                  <a:lnTo>
                    <a:pt x="0" y="262"/>
                  </a:lnTo>
                  <a:lnTo>
                    <a:pt x="2" y="269"/>
                  </a:lnTo>
                  <a:lnTo>
                    <a:pt x="5" y="276"/>
                  </a:lnTo>
                  <a:lnTo>
                    <a:pt x="10" y="283"/>
                  </a:lnTo>
                  <a:lnTo>
                    <a:pt x="10" y="283"/>
                  </a:lnTo>
                  <a:lnTo>
                    <a:pt x="19" y="292"/>
                  </a:lnTo>
                  <a:lnTo>
                    <a:pt x="27" y="304"/>
                  </a:lnTo>
                  <a:lnTo>
                    <a:pt x="33" y="314"/>
                  </a:lnTo>
                  <a:lnTo>
                    <a:pt x="38" y="326"/>
                  </a:lnTo>
                  <a:lnTo>
                    <a:pt x="42" y="338"/>
                  </a:lnTo>
                  <a:lnTo>
                    <a:pt x="45" y="350"/>
                  </a:lnTo>
                  <a:lnTo>
                    <a:pt x="48" y="363"/>
                  </a:lnTo>
                  <a:lnTo>
                    <a:pt x="49" y="375"/>
                  </a:lnTo>
                  <a:lnTo>
                    <a:pt x="48" y="387"/>
                  </a:lnTo>
                  <a:lnTo>
                    <a:pt x="45" y="400"/>
                  </a:lnTo>
                  <a:lnTo>
                    <a:pt x="42" y="412"/>
                  </a:lnTo>
                  <a:lnTo>
                    <a:pt x="38" y="424"/>
                  </a:lnTo>
                  <a:lnTo>
                    <a:pt x="33" y="436"/>
                  </a:lnTo>
                  <a:lnTo>
                    <a:pt x="27" y="446"/>
                  </a:lnTo>
                  <a:lnTo>
                    <a:pt x="19" y="458"/>
                  </a:lnTo>
                  <a:lnTo>
                    <a:pt x="10" y="467"/>
                  </a:lnTo>
                  <a:lnTo>
                    <a:pt x="10" y="467"/>
                  </a:lnTo>
                  <a:close/>
                  <a:moveTo>
                    <a:pt x="229" y="687"/>
                  </a:moveTo>
                  <a:lnTo>
                    <a:pt x="229" y="687"/>
                  </a:lnTo>
                  <a:lnTo>
                    <a:pt x="224" y="693"/>
                  </a:lnTo>
                  <a:lnTo>
                    <a:pt x="220" y="699"/>
                  </a:lnTo>
                  <a:lnTo>
                    <a:pt x="219" y="707"/>
                  </a:lnTo>
                  <a:lnTo>
                    <a:pt x="218" y="713"/>
                  </a:lnTo>
                  <a:lnTo>
                    <a:pt x="220" y="720"/>
                  </a:lnTo>
                  <a:lnTo>
                    <a:pt x="222" y="726"/>
                  </a:lnTo>
                  <a:lnTo>
                    <a:pt x="225" y="732"/>
                  </a:lnTo>
                  <a:lnTo>
                    <a:pt x="230" y="738"/>
                  </a:lnTo>
                  <a:lnTo>
                    <a:pt x="236" y="742"/>
                  </a:lnTo>
                  <a:lnTo>
                    <a:pt x="242" y="746"/>
                  </a:lnTo>
                  <a:lnTo>
                    <a:pt x="248" y="748"/>
                  </a:lnTo>
                  <a:lnTo>
                    <a:pt x="254" y="749"/>
                  </a:lnTo>
                  <a:lnTo>
                    <a:pt x="261" y="749"/>
                  </a:lnTo>
                  <a:lnTo>
                    <a:pt x="268" y="747"/>
                  </a:lnTo>
                  <a:lnTo>
                    <a:pt x="275" y="744"/>
                  </a:lnTo>
                  <a:lnTo>
                    <a:pt x="281" y="738"/>
                  </a:lnTo>
                  <a:lnTo>
                    <a:pt x="281" y="738"/>
                  </a:lnTo>
                  <a:lnTo>
                    <a:pt x="300" y="719"/>
                  </a:lnTo>
                  <a:lnTo>
                    <a:pt x="316" y="699"/>
                  </a:lnTo>
                  <a:lnTo>
                    <a:pt x="333" y="679"/>
                  </a:lnTo>
                  <a:lnTo>
                    <a:pt x="347" y="657"/>
                  </a:lnTo>
                  <a:lnTo>
                    <a:pt x="362" y="636"/>
                  </a:lnTo>
                  <a:lnTo>
                    <a:pt x="374" y="614"/>
                  </a:lnTo>
                  <a:lnTo>
                    <a:pt x="385" y="591"/>
                  </a:lnTo>
                  <a:lnTo>
                    <a:pt x="396" y="568"/>
                  </a:lnTo>
                  <a:lnTo>
                    <a:pt x="404" y="544"/>
                  </a:lnTo>
                  <a:lnTo>
                    <a:pt x="412" y="522"/>
                  </a:lnTo>
                  <a:lnTo>
                    <a:pt x="419" y="497"/>
                  </a:lnTo>
                  <a:lnTo>
                    <a:pt x="425" y="473"/>
                  </a:lnTo>
                  <a:lnTo>
                    <a:pt x="429" y="448"/>
                  </a:lnTo>
                  <a:lnTo>
                    <a:pt x="431" y="425"/>
                  </a:lnTo>
                  <a:lnTo>
                    <a:pt x="433" y="400"/>
                  </a:lnTo>
                  <a:lnTo>
                    <a:pt x="434" y="375"/>
                  </a:lnTo>
                  <a:lnTo>
                    <a:pt x="433" y="350"/>
                  </a:lnTo>
                  <a:lnTo>
                    <a:pt x="431" y="325"/>
                  </a:lnTo>
                  <a:lnTo>
                    <a:pt x="429" y="302"/>
                  </a:lnTo>
                  <a:lnTo>
                    <a:pt x="425" y="277"/>
                  </a:lnTo>
                  <a:lnTo>
                    <a:pt x="419" y="253"/>
                  </a:lnTo>
                  <a:lnTo>
                    <a:pt x="412" y="228"/>
                  </a:lnTo>
                  <a:lnTo>
                    <a:pt x="404" y="206"/>
                  </a:lnTo>
                  <a:lnTo>
                    <a:pt x="396" y="182"/>
                  </a:lnTo>
                  <a:lnTo>
                    <a:pt x="385" y="159"/>
                  </a:lnTo>
                  <a:lnTo>
                    <a:pt x="374" y="136"/>
                  </a:lnTo>
                  <a:lnTo>
                    <a:pt x="362" y="114"/>
                  </a:lnTo>
                  <a:lnTo>
                    <a:pt x="347" y="93"/>
                  </a:lnTo>
                  <a:lnTo>
                    <a:pt x="333" y="71"/>
                  </a:lnTo>
                  <a:lnTo>
                    <a:pt x="316" y="51"/>
                  </a:lnTo>
                  <a:lnTo>
                    <a:pt x="300" y="31"/>
                  </a:lnTo>
                  <a:lnTo>
                    <a:pt x="281" y="12"/>
                  </a:lnTo>
                  <a:lnTo>
                    <a:pt x="281" y="12"/>
                  </a:lnTo>
                  <a:lnTo>
                    <a:pt x="275" y="6"/>
                  </a:lnTo>
                  <a:lnTo>
                    <a:pt x="268" y="3"/>
                  </a:lnTo>
                  <a:lnTo>
                    <a:pt x="261" y="1"/>
                  </a:lnTo>
                  <a:lnTo>
                    <a:pt x="254" y="0"/>
                  </a:lnTo>
                  <a:lnTo>
                    <a:pt x="248" y="1"/>
                  </a:lnTo>
                  <a:lnTo>
                    <a:pt x="242" y="3"/>
                  </a:lnTo>
                  <a:lnTo>
                    <a:pt x="236" y="7"/>
                  </a:lnTo>
                  <a:lnTo>
                    <a:pt x="230" y="11"/>
                  </a:lnTo>
                  <a:lnTo>
                    <a:pt x="225" y="17"/>
                  </a:lnTo>
                  <a:lnTo>
                    <a:pt x="222" y="22"/>
                  </a:lnTo>
                  <a:lnTo>
                    <a:pt x="220" y="29"/>
                  </a:lnTo>
                  <a:lnTo>
                    <a:pt x="218" y="35"/>
                  </a:lnTo>
                  <a:lnTo>
                    <a:pt x="219" y="42"/>
                  </a:lnTo>
                  <a:lnTo>
                    <a:pt x="220" y="50"/>
                  </a:lnTo>
                  <a:lnTo>
                    <a:pt x="224" y="57"/>
                  </a:lnTo>
                  <a:lnTo>
                    <a:pt x="229" y="63"/>
                  </a:lnTo>
                  <a:lnTo>
                    <a:pt x="229" y="63"/>
                  </a:lnTo>
                  <a:lnTo>
                    <a:pt x="246" y="80"/>
                  </a:lnTo>
                  <a:lnTo>
                    <a:pt x="260" y="97"/>
                  </a:lnTo>
                  <a:lnTo>
                    <a:pt x="274" y="115"/>
                  </a:lnTo>
                  <a:lnTo>
                    <a:pt x="286" y="132"/>
                  </a:lnTo>
                  <a:lnTo>
                    <a:pt x="298" y="151"/>
                  </a:lnTo>
                  <a:lnTo>
                    <a:pt x="309" y="170"/>
                  </a:lnTo>
                  <a:lnTo>
                    <a:pt x="318" y="189"/>
                  </a:lnTo>
                  <a:lnTo>
                    <a:pt x="327" y="209"/>
                  </a:lnTo>
                  <a:lnTo>
                    <a:pt x="335" y="229"/>
                  </a:lnTo>
                  <a:lnTo>
                    <a:pt x="341" y="250"/>
                  </a:lnTo>
                  <a:lnTo>
                    <a:pt x="346" y="270"/>
                  </a:lnTo>
                  <a:lnTo>
                    <a:pt x="351" y="291"/>
                  </a:lnTo>
                  <a:lnTo>
                    <a:pt x="354" y="312"/>
                  </a:lnTo>
                  <a:lnTo>
                    <a:pt x="358" y="333"/>
                  </a:lnTo>
                  <a:lnTo>
                    <a:pt x="359" y="354"/>
                  </a:lnTo>
                  <a:lnTo>
                    <a:pt x="360" y="375"/>
                  </a:lnTo>
                  <a:lnTo>
                    <a:pt x="359" y="396"/>
                  </a:lnTo>
                  <a:lnTo>
                    <a:pt x="358" y="417"/>
                  </a:lnTo>
                  <a:lnTo>
                    <a:pt x="354" y="438"/>
                  </a:lnTo>
                  <a:lnTo>
                    <a:pt x="351" y="459"/>
                  </a:lnTo>
                  <a:lnTo>
                    <a:pt x="346" y="480"/>
                  </a:lnTo>
                  <a:lnTo>
                    <a:pt x="341" y="500"/>
                  </a:lnTo>
                  <a:lnTo>
                    <a:pt x="335" y="521"/>
                  </a:lnTo>
                  <a:lnTo>
                    <a:pt x="327" y="541"/>
                  </a:lnTo>
                  <a:lnTo>
                    <a:pt x="318" y="561"/>
                  </a:lnTo>
                  <a:lnTo>
                    <a:pt x="309" y="580"/>
                  </a:lnTo>
                  <a:lnTo>
                    <a:pt x="298" y="599"/>
                  </a:lnTo>
                  <a:lnTo>
                    <a:pt x="286" y="618"/>
                  </a:lnTo>
                  <a:lnTo>
                    <a:pt x="274" y="635"/>
                  </a:lnTo>
                  <a:lnTo>
                    <a:pt x="260" y="653"/>
                  </a:lnTo>
                  <a:lnTo>
                    <a:pt x="246" y="670"/>
                  </a:lnTo>
                  <a:lnTo>
                    <a:pt x="229" y="687"/>
                  </a:lnTo>
                  <a:lnTo>
                    <a:pt x="229" y="687"/>
                  </a:lnTo>
                  <a:close/>
                  <a:moveTo>
                    <a:pt x="120" y="578"/>
                  </a:moveTo>
                  <a:lnTo>
                    <a:pt x="120" y="578"/>
                  </a:lnTo>
                  <a:lnTo>
                    <a:pt x="115" y="584"/>
                  </a:lnTo>
                  <a:lnTo>
                    <a:pt x="111" y="590"/>
                  </a:lnTo>
                  <a:lnTo>
                    <a:pt x="109" y="596"/>
                  </a:lnTo>
                  <a:lnTo>
                    <a:pt x="109" y="603"/>
                  </a:lnTo>
                  <a:lnTo>
                    <a:pt x="110" y="610"/>
                  </a:lnTo>
                  <a:lnTo>
                    <a:pt x="113" y="617"/>
                  </a:lnTo>
                  <a:lnTo>
                    <a:pt x="116" y="622"/>
                  </a:lnTo>
                  <a:lnTo>
                    <a:pt x="121" y="627"/>
                  </a:lnTo>
                  <a:lnTo>
                    <a:pt x="126" y="632"/>
                  </a:lnTo>
                  <a:lnTo>
                    <a:pt x="132" y="635"/>
                  </a:lnTo>
                  <a:lnTo>
                    <a:pt x="140" y="638"/>
                  </a:lnTo>
                  <a:lnTo>
                    <a:pt x="147" y="639"/>
                  </a:lnTo>
                  <a:lnTo>
                    <a:pt x="154" y="639"/>
                  </a:lnTo>
                  <a:lnTo>
                    <a:pt x="161" y="637"/>
                  </a:lnTo>
                  <a:lnTo>
                    <a:pt x="168" y="633"/>
                  </a:lnTo>
                  <a:lnTo>
                    <a:pt x="175" y="628"/>
                  </a:lnTo>
                  <a:lnTo>
                    <a:pt x="175" y="628"/>
                  </a:lnTo>
                  <a:lnTo>
                    <a:pt x="187" y="615"/>
                  </a:lnTo>
                  <a:lnTo>
                    <a:pt x="199" y="600"/>
                  </a:lnTo>
                  <a:lnTo>
                    <a:pt x="210" y="586"/>
                  </a:lnTo>
                  <a:lnTo>
                    <a:pt x="220" y="571"/>
                  </a:lnTo>
                  <a:lnTo>
                    <a:pt x="229" y="556"/>
                  </a:lnTo>
                  <a:lnTo>
                    <a:pt x="238" y="540"/>
                  </a:lnTo>
                  <a:lnTo>
                    <a:pt x="245" y="525"/>
                  </a:lnTo>
                  <a:lnTo>
                    <a:pt x="252" y="508"/>
                  </a:lnTo>
                  <a:lnTo>
                    <a:pt x="258" y="493"/>
                  </a:lnTo>
                  <a:lnTo>
                    <a:pt x="264" y="476"/>
                  </a:lnTo>
                  <a:lnTo>
                    <a:pt x="268" y="459"/>
                  </a:lnTo>
                  <a:lnTo>
                    <a:pt x="272" y="442"/>
                  </a:lnTo>
                  <a:lnTo>
                    <a:pt x="274" y="425"/>
                  </a:lnTo>
                  <a:lnTo>
                    <a:pt x="276" y="408"/>
                  </a:lnTo>
                  <a:lnTo>
                    <a:pt x="277" y="391"/>
                  </a:lnTo>
                  <a:lnTo>
                    <a:pt x="278" y="374"/>
                  </a:lnTo>
                  <a:lnTo>
                    <a:pt x="277" y="356"/>
                  </a:lnTo>
                  <a:lnTo>
                    <a:pt x="276" y="339"/>
                  </a:lnTo>
                  <a:lnTo>
                    <a:pt x="274" y="322"/>
                  </a:lnTo>
                  <a:lnTo>
                    <a:pt x="272" y="305"/>
                  </a:lnTo>
                  <a:lnTo>
                    <a:pt x="268" y="288"/>
                  </a:lnTo>
                  <a:lnTo>
                    <a:pt x="264" y="272"/>
                  </a:lnTo>
                  <a:lnTo>
                    <a:pt x="258" y="255"/>
                  </a:lnTo>
                  <a:lnTo>
                    <a:pt x="252" y="239"/>
                  </a:lnTo>
                  <a:lnTo>
                    <a:pt x="245" y="223"/>
                  </a:lnTo>
                  <a:lnTo>
                    <a:pt x="238" y="208"/>
                  </a:lnTo>
                  <a:lnTo>
                    <a:pt x="229" y="192"/>
                  </a:lnTo>
                  <a:lnTo>
                    <a:pt x="220" y="178"/>
                  </a:lnTo>
                  <a:lnTo>
                    <a:pt x="210" y="163"/>
                  </a:lnTo>
                  <a:lnTo>
                    <a:pt x="199" y="149"/>
                  </a:lnTo>
                  <a:lnTo>
                    <a:pt x="187" y="135"/>
                  </a:lnTo>
                  <a:lnTo>
                    <a:pt x="175" y="122"/>
                  </a:lnTo>
                  <a:lnTo>
                    <a:pt x="175" y="122"/>
                  </a:lnTo>
                  <a:lnTo>
                    <a:pt x="168" y="117"/>
                  </a:lnTo>
                  <a:lnTo>
                    <a:pt x="161" y="113"/>
                  </a:lnTo>
                  <a:lnTo>
                    <a:pt x="154" y="111"/>
                  </a:lnTo>
                  <a:lnTo>
                    <a:pt x="147" y="111"/>
                  </a:lnTo>
                  <a:lnTo>
                    <a:pt x="140" y="111"/>
                  </a:lnTo>
                  <a:lnTo>
                    <a:pt x="132" y="114"/>
                  </a:lnTo>
                  <a:lnTo>
                    <a:pt x="126" y="117"/>
                  </a:lnTo>
                  <a:lnTo>
                    <a:pt x="121" y="121"/>
                  </a:lnTo>
                  <a:lnTo>
                    <a:pt x="116" y="126"/>
                  </a:lnTo>
                  <a:lnTo>
                    <a:pt x="113" y="132"/>
                  </a:lnTo>
                  <a:lnTo>
                    <a:pt x="110" y="138"/>
                  </a:lnTo>
                  <a:lnTo>
                    <a:pt x="109" y="145"/>
                  </a:lnTo>
                  <a:lnTo>
                    <a:pt x="109" y="152"/>
                  </a:lnTo>
                  <a:lnTo>
                    <a:pt x="111" y="159"/>
                  </a:lnTo>
                  <a:lnTo>
                    <a:pt x="115" y="166"/>
                  </a:lnTo>
                  <a:lnTo>
                    <a:pt x="120" y="173"/>
                  </a:lnTo>
                  <a:lnTo>
                    <a:pt x="120" y="173"/>
                  </a:lnTo>
                  <a:lnTo>
                    <a:pt x="130" y="184"/>
                  </a:lnTo>
                  <a:lnTo>
                    <a:pt x="140" y="194"/>
                  </a:lnTo>
                  <a:lnTo>
                    <a:pt x="148" y="206"/>
                  </a:lnTo>
                  <a:lnTo>
                    <a:pt x="156" y="217"/>
                  </a:lnTo>
                  <a:lnTo>
                    <a:pt x="163" y="229"/>
                  </a:lnTo>
                  <a:lnTo>
                    <a:pt x="171" y="242"/>
                  </a:lnTo>
                  <a:lnTo>
                    <a:pt x="177" y="254"/>
                  </a:lnTo>
                  <a:lnTo>
                    <a:pt x="182" y="267"/>
                  </a:lnTo>
                  <a:lnTo>
                    <a:pt x="186" y="279"/>
                  </a:lnTo>
                  <a:lnTo>
                    <a:pt x="191" y="292"/>
                  </a:lnTo>
                  <a:lnTo>
                    <a:pt x="194" y="306"/>
                  </a:lnTo>
                  <a:lnTo>
                    <a:pt x="197" y="319"/>
                  </a:lnTo>
                  <a:lnTo>
                    <a:pt x="199" y="333"/>
                  </a:lnTo>
                  <a:lnTo>
                    <a:pt x="202" y="346"/>
                  </a:lnTo>
                  <a:lnTo>
                    <a:pt x="202" y="360"/>
                  </a:lnTo>
                  <a:lnTo>
                    <a:pt x="203" y="374"/>
                  </a:lnTo>
                  <a:lnTo>
                    <a:pt x="202" y="387"/>
                  </a:lnTo>
                  <a:lnTo>
                    <a:pt x="202" y="401"/>
                  </a:lnTo>
                  <a:lnTo>
                    <a:pt x="199" y="414"/>
                  </a:lnTo>
                  <a:lnTo>
                    <a:pt x="197" y="428"/>
                  </a:lnTo>
                  <a:lnTo>
                    <a:pt x="194" y="442"/>
                  </a:lnTo>
                  <a:lnTo>
                    <a:pt x="191" y="455"/>
                  </a:lnTo>
                  <a:lnTo>
                    <a:pt x="186" y="468"/>
                  </a:lnTo>
                  <a:lnTo>
                    <a:pt x="182" y="481"/>
                  </a:lnTo>
                  <a:lnTo>
                    <a:pt x="177" y="494"/>
                  </a:lnTo>
                  <a:lnTo>
                    <a:pt x="171" y="507"/>
                  </a:lnTo>
                  <a:lnTo>
                    <a:pt x="163" y="520"/>
                  </a:lnTo>
                  <a:lnTo>
                    <a:pt x="156" y="532"/>
                  </a:lnTo>
                  <a:lnTo>
                    <a:pt x="148" y="543"/>
                  </a:lnTo>
                  <a:lnTo>
                    <a:pt x="140" y="555"/>
                  </a:lnTo>
                  <a:lnTo>
                    <a:pt x="130" y="566"/>
                  </a:lnTo>
                  <a:lnTo>
                    <a:pt x="120" y="578"/>
                  </a:lnTo>
                  <a:lnTo>
                    <a:pt x="120" y="578"/>
                  </a:lnTo>
                  <a:close/>
                </a:path>
              </a:pathLst>
            </a:custGeom>
            <a:solidFill>
              <a:srgbClr val="FE0000"/>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57" name="그룹 56">
              <a:extLst>
                <a:ext uri="{FF2B5EF4-FFF2-40B4-BE49-F238E27FC236}">
                  <a16:creationId xmlns:a16="http://schemas.microsoft.com/office/drawing/2014/main" id="{A66BF634-F93F-4F49-B0C9-052C38B3293E}"/>
                </a:ext>
              </a:extLst>
            </p:cNvPr>
            <p:cNvGrpSpPr/>
            <p:nvPr/>
          </p:nvGrpSpPr>
          <p:grpSpPr>
            <a:xfrm>
              <a:off x="5226347" y="3488241"/>
              <a:ext cx="1832417" cy="785304"/>
              <a:chOff x="4769266" y="4725985"/>
              <a:chExt cx="1832417" cy="785304"/>
            </a:xfrm>
          </p:grpSpPr>
          <p:sp>
            <p:nvSpPr>
              <p:cNvPr id="58" name="직사각형 57">
                <a:extLst>
                  <a:ext uri="{FF2B5EF4-FFF2-40B4-BE49-F238E27FC236}">
                    <a16:creationId xmlns:a16="http://schemas.microsoft.com/office/drawing/2014/main" id="{1A2F7AD4-A2D5-40E0-AD71-1B413C366571}"/>
                  </a:ext>
                </a:extLst>
              </p:cNvPr>
              <p:cNvSpPr/>
              <p:nvPr/>
            </p:nvSpPr>
            <p:spPr bwMode="auto">
              <a:xfrm>
                <a:off x="4785213" y="4728222"/>
                <a:ext cx="203381" cy="134025"/>
              </a:xfrm>
              <a:prstGeom prst="rect">
                <a:avLst/>
              </a:prstGeom>
              <a:solidFill>
                <a:srgbClr val="FE000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000" dirty="0">
                  <a:solidFill>
                    <a:schemeClr val="bg1"/>
                  </a:solidFill>
                  <a:latin typeface="SamsungOne-700" panose="020B0803030303020204" pitchFamily="34" charset="0"/>
                </a:endParaRPr>
              </a:p>
            </p:txBody>
          </p:sp>
          <p:sp>
            <p:nvSpPr>
              <p:cNvPr id="59" name="TextBox 58">
                <a:extLst>
                  <a:ext uri="{FF2B5EF4-FFF2-40B4-BE49-F238E27FC236}">
                    <a16:creationId xmlns:a16="http://schemas.microsoft.com/office/drawing/2014/main" id="{07132259-8F31-4440-BD8E-EB63580E9369}"/>
                  </a:ext>
                </a:extLst>
              </p:cNvPr>
              <p:cNvSpPr txBox="1"/>
              <p:nvPr/>
            </p:nvSpPr>
            <p:spPr>
              <a:xfrm>
                <a:off x="5053182" y="4725985"/>
                <a:ext cx="436017" cy="138499"/>
              </a:xfrm>
              <a:prstGeom prst="rect">
                <a:avLst/>
              </a:prstGeom>
              <a:noFill/>
            </p:spPr>
            <p:txBody>
              <a:bodyPr wrap="none" lIns="0" tIns="0" rIns="0" bIns="0" rtlCol="0" anchor="ctr">
                <a:spAutoFit/>
                <a:scene3d>
                  <a:camera prst="orthographicFront"/>
                  <a:lightRig rig="threePt" dir="t"/>
                </a:scene3d>
                <a:sp3d>
                  <a:bevelT w="0" h="6350"/>
                </a:sp3d>
              </a:bodyPr>
              <a:lstStyle/>
              <a:p>
                <a:pPr marR="0" lvl="0" indent="0" fontAlgn="base">
                  <a:lnSpc>
                    <a:spcPct val="100000"/>
                  </a:lnSpc>
                  <a:spcBef>
                    <a:spcPct val="0"/>
                  </a:spcBef>
                  <a:spcAft>
                    <a:spcPts val="0"/>
                  </a:spcAft>
                  <a:buClrTx/>
                  <a:buSzTx/>
                  <a:buFontTx/>
                  <a:buNone/>
                  <a:tabLst/>
                  <a:defRPr/>
                </a:pPr>
                <a:r>
                  <a:rPr lang="vi-VN" altLang="ko-KR" sz="900" dirty="0">
                    <a:solidFill>
                      <a:prstClr val="black">
                        <a:lumMod val="75000"/>
                        <a:lumOff val="25000"/>
                      </a:prstClr>
                    </a:solidFill>
                    <a:latin typeface="SamsungOne-400" panose="020B0503030303020204" pitchFamily="34" charset="0"/>
                    <a:ea typeface="SamsungOne-400" panose="020B0503030303020204" pitchFamily="34" charset="0"/>
                    <a:cs typeface="+mn-cs"/>
                  </a:rPr>
                  <a:t>Cá nhân</a:t>
                </a:r>
                <a:endParaRPr lang="ko-KR" altLang="en-US" sz="900" dirty="0">
                  <a:solidFill>
                    <a:prstClr val="black">
                      <a:lumMod val="75000"/>
                      <a:lumOff val="25000"/>
                    </a:prstClr>
                  </a:solidFill>
                  <a:latin typeface="SamsungOne-400" panose="020B0503030303020204" pitchFamily="34" charset="0"/>
                  <a:cs typeface="+mn-cs"/>
                </a:endParaRPr>
              </a:p>
            </p:txBody>
          </p:sp>
          <p:sp>
            <p:nvSpPr>
              <p:cNvPr id="60" name="직사각형 59">
                <a:extLst>
                  <a:ext uri="{FF2B5EF4-FFF2-40B4-BE49-F238E27FC236}">
                    <a16:creationId xmlns:a16="http://schemas.microsoft.com/office/drawing/2014/main" id="{FC59A995-AE2C-4CF1-A179-9E7E00065C82}"/>
                  </a:ext>
                </a:extLst>
              </p:cNvPr>
              <p:cNvSpPr/>
              <p:nvPr/>
            </p:nvSpPr>
            <p:spPr bwMode="auto">
              <a:xfrm>
                <a:off x="4785213" y="4918722"/>
                <a:ext cx="203381" cy="134025"/>
              </a:xfrm>
              <a:prstGeom prst="rect">
                <a:avLst/>
              </a:prstGeom>
              <a:solidFill>
                <a:srgbClr val="193EB0"/>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000" dirty="0">
                  <a:solidFill>
                    <a:schemeClr val="bg1"/>
                  </a:solidFill>
                  <a:latin typeface="SamsungOne-700" panose="020B0803030303020204" pitchFamily="34" charset="0"/>
                  <a:ea typeface="SamsungOne-700" panose="020B0803030303020204" pitchFamily="34" charset="0"/>
                </a:endParaRPr>
              </a:p>
            </p:txBody>
          </p:sp>
          <p:sp>
            <p:nvSpPr>
              <p:cNvPr id="61" name="TextBox 60">
                <a:extLst>
                  <a:ext uri="{FF2B5EF4-FFF2-40B4-BE49-F238E27FC236}">
                    <a16:creationId xmlns:a16="http://schemas.microsoft.com/office/drawing/2014/main" id="{A105FAFC-A47A-4715-BF7A-9BD4D36908FF}"/>
                  </a:ext>
                </a:extLst>
              </p:cNvPr>
              <p:cNvSpPr txBox="1"/>
              <p:nvPr/>
            </p:nvSpPr>
            <p:spPr>
              <a:xfrm>
                <a:off x="5053182" y="4916485"/>
                <a:ext cx="807913" cy="138499"/>
              </a:xfrm>
              <a:prstGeom prst="rect">
                <a:avLst/>
              </a:prstGeom>
              <a:noFill/>
            </p:spPr>
            <p:txBody>
              <a:bodyPr wrap="none" lIns="0" tIns="0" rIns="0" bIns="0" rtlCol="0" anchor="ctr">
                <a:spAutoFit/>
                <a:scene3d>
                  <a:camera prst="orthographicFront"/>
                  <a:lightRig rig="threePt" dir="t"/>
                </a:scene3d>
                <a:sp3d>
                  <a:bevelT w="0" h="6350"/>
                </a:sp3d>
              </a:bodyPr>
              <a:lstStyle/>
              <a:p>
                <a:pPr marR="0" lvl="0" indent="0" fontAlgn="base">
                  <a:lnSpc>
                    <a:spcPct val="100000"/>
                  </a:lnSpc>
                  <a:spcBef>
                    <a:spcPct val="0"/>
                  </a:spcBef>
                  <a:spcAft>
                    <a:spcPts val="0"/>
                  </a:spcAft>
                  <a:buClrTx/>
                  <a:buSzTx/>
                  <a:buFontTx/>
                  <a:buNone/>
                  <a:tabLst/>
                  <a:defRPr/>
                </a:pPr>
                <a:r>
                  <a:rPr lang="vi-VN" altLang="ko-KR" sz="900" dirty="0">
                    <a:solidFill>
                      <a:prstClr val="black">
                        <a:lumMod val="75000"/>
                        <a:lumOff val="25000"/>
                      </a:prstClr>
                    </a:solidFill>
                    <a:latin typeface="SamsungOne-400" panose="020B0503030303020204" pitchFamily="34" charset="0"/>
                    <a:ea typeface="SamsungOne-400" panose="020B0503030303020204" pitchFamily="34" charset="0"/>
                    <a:cs typeface="+mn-cs"/>
                  </a:rPr>
                  <a:t>Chia sẻ</a:t>
                </a:r>
                <a:r>
                  <a:rPr lang="en-US" altLang="ko-KR" sz="900" dirty="0">
                    <a:solidFill>
                      <a:prstClr val="black">
                        <a:lumMod val="75000"/>
                        <a:lumOff val="25000"/>
                      </a:prstClr>
                    </a:solidFill>
                    <a:latin typeface="SamsungOne-400" panose="020B0503030303020204" pitchFamily="34" charset="0"/>
                    <a:ea typeface="SamsungOne-400" panose="020B0503030303020204" pitchFamily="34" charset="0"/>
                    <a:cs typeface="+mn-cs"/>
                  </a:rPr>
                  <a:t> (</a:t>
                </a:r>
                <a:r>
                  <a:rPr lang="vi-VN" altLang="ko-KR" sz="900" dirty="0">
                    <a:solidFill>
                      <a:prstClr val="black">
                        <a:lumMod val="75000"/>
                        <a:lumOff val="25000"/>
                      </a:prstClr>
                    </a:solidFill>
                    <a:latin typeface="SamsungOne-400" panose="020B0503030303020204" pitchFamily="34" charset="0"/>
                    <a:ea typeface="SamsungOne-400" panose="020B0503030303020204" pitchFamily="34" charset="0"/>
                  </a:rPr>
                  <a:t>Nhóm</a:t>
                </a:r>
                <a:r>
                  <a:rPr lang="en-US" altLang="ko-KR" sz="900" dirty="0">
                    <a:solidFill>
                      <a:prstClr val="black">
                        <a:lumMod val="75000"/>
                        <a:lumOff val="25000"/>
                      </a:prstClr>
                    </a:solidFill>
                    <a:latin typeface="SamsungOne-400" panose="020B0503030303020204" pitchFamily="34" charset="0"/>
                    <a:ea typeface="SamsungOne-400" panose="020B0503030303020204" pitchFamily="34" charset="0"/>
                    <a:cs typeface="+mn-cs"/>
                  </a:rPr>
                  <a:t>)</a:t>
                </a:r>
                <a:endParaRPr lang="ko-KR" altLang="en-US" sz="900" dirty="0">
                  <a:solidFill>
                    <a:prstClr val="black">
                      <a:lumMod val="75000"/>
                      <a:lumOff val="25000"/>
                    </a:prstClr>
                  </a:solidFill>
                  <a:latin typeface="SamsungOne-400" panose="020B0503030303020204" pitchFamily="34" charset="0"/>
                  <a:cs typeface="+mn-cs"/>
                </a:endParaRPr>
              </a:p>
            </p:txBody>
          </p:sp>
          <p:sp>
            <p:nvSpPr>
              <p:cNvPr id="62" name="직사각형 61">
                <a:extLst>
                  <a:ext uri="{FF2B5EF4-FFF2-40B4-BE49-F238E27FC236}">
                    <a16:creationId xmlns:a16="http://schemas.microsoft.com/office/drawing/2014/main" id="{CB79C5B0-804C-43F0-9930-5836B5ED5D0B}"/>
                  </a:ext>
                </a:extLst>
              </p:cNvPr>
              <p:cNvSpPr/>
              <p:nvPr/>
            </p:nvSpPr>
            <p:spPr bwMode="auto">
              <a:xfrm>
                <a:off x="4785213" y="5109673"/>
                <a:ext cx="203381" cy="134025"/>
              </a:xfrm>
              <a:prstGeom prst="rect">
                <a:avLst/>
              </a:prstGeom>
              <a:solidFill>
                <a:schemeClr val="tx1">
                  <a:lumMod val="85000"/>
                  <a:lumOff val="15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000" dirty="0">
                  <a:solidFill>
                    <a:schemeClr val="bg1"/>
                  </a:solidFill>
                  <a:latin typeface="SamsungOne-700" panose="020B0803030303020204" pitchFamily="34" charset="0"/>
                  <a:ea typeface="SamsungOne-700" panose="020B0803030303020204" pitchFamily="34" charset="0"/>
                </a:endParaRPr>
              </a:p>
            </p:txBody>
          </p:sp>
          <p:sp>
            <p:nvSpPr>
              <p:cNvPr id="63" name="TextBox 62">
                <a:extLst>
                  <a:ext uri="{FF2B5EF4-FFF2-40B4-BE49-F238E27FC236}">
                    <a16:creationId xmlns:a16="http://schemas.microsoft.com/office/drawing/2014/main" id="{EEE2F1AB-AC82-4618-ADF3-1506818A3447}"/>
                  </a:ext>
                </a:extLst>
              </p:cNvPr>
              <p:cNvSpPr txBox="1"/>
              <p:nvPr/>
            </p:nvSpPr>
            <p:spPr>
              <a:xfrm>
                <a:off x="5053182" y="5107436"/>
                <a:ext cx="519373" cy="138499"/>
              </a:xfrm>
              <a:prstGeom prst="rect">
                <a:avLst/>
              </a:prstGeom>
              <a:noFill/>
            </p:spPr>
            <p:txBody>
              <a:bodyPr wrap="none" lIns="0" tIns="0" rIns="0" bIns="0" rtlCol="0" anchor="ctr">
                <a:spAutoFit/>
                <a:scene3d>
                  <a:camera prst="orthographicFront"/>
                  <a:lightRig rig="threePt" dir="t"/>
                </a:scene3d>
                <a:sp3d>
                  <a:bevelT w="0" h="6350"/>
                </a:sp3d>
              </a:bodyPr>
              <a:lstStyle/>
              <a:p>
                <a:pPr marR="0" lvl="0" indent="0" fontAlgn="base">
                  <a:lnSpc>
                    <a:spcPct val="100000"/>
                  </a:lnSpc>
                  <a:spcBef>
                    <a:spcPct val="0"/>
                  </a:spcBef>
                  <a:spcAft>
                    <a:spcPts val="0"/>
                  </a:spcAft>
                  <a:buClrTx/>
                  <a:buSzTx/>
                  <a:buFontTx/>
                  <a:buNone/>
                  <a:tabLst/>
                  <a:defRPr/>
                </a:pPr>
                <a:r>
                  <a:rPr lang="vi-VN" altLang="ko-KR" sz="900" dirty="0">
                    <a:solidFill>
                      <a:prstClr val="black">
                        <a:lumMod val="75000"/>
                        <a:lumOff val="25000"/>
                      </a:prstClr>
                    </a:solidFill>
                    <a:latin typeface="SamsungOne-400" panose="020B0503030303020204" pitchFamily="34" charset="0"/>
                    <a:ea typeface="SamsungOne-400" panose="020B0503030303020204" pitchFamily="34" charset="0"/>
                    <a:cs typeface="+mn-cs"/>
                  </a:rPr>
                  <a:t>Công khai</a:t>
                </a:r>
                <a:endParaRPr lang="ko-KR" altLang="en-US" sz="900" dirty="0">
                  <a:solidFill>
                    <a:prstClr val="black">
                      <a:lumMod val="75000"/>
                      <a:lumOff val="25000"/>
                    </a:prstClr>
                  </a:solidFill>
                  <a:latin typeface="SamsungOne-400" panose="020B0503030303020204" pitchFamily="34" charset="0"/>
                  <a:cs typeface="+mn-cs"/>
                </a:endParaRPr>
              </a:p>
            </p:txBody>
          </p:sp>
          <p:grpSp>
            <p:nvGrpSpPr>
              <p:cNvPr id="64" name="그룹 63">
                <a:extLst>
                  <a:ext uri="{FF2B5EF4-FFF2-40B4-BE49-F238E27FC236}">
                    <a16:creationId xmlns:a16="http://schemas.microsoft.com/office/drawing/2014/main" id="{7C679514-E2CC-4A1F-9842-33206BF48D84}"/>
                  </a:ext>
                </a:extLst>
              </p:cNvPr>
              <p:cNvGrpSpPr/>
              <p:nvPr/>
            </p:nvGrpSpPr>
            <p:grpSpPr>
              <a:xfrm>
                <a:off x="4769266" y="5298339"/>
                <a:ext cx="1832417" cy="212950"/>
                <a:chOff x="4769266" y="5355489"/>
                <a:chExt cx="1832417" cy="212950"/>
              </a:xfrm>
            </p:grpSpPr>
            <p:sp>
              <p:nvSpPr>
                <p:cNvPr id="65" name="TextBox 64">
                  <a:extLst>
                    <a:ext uri="{FF2B5EF4-FFF2-40B4-BE49-F238E27FC236}">
                      <a16:creationId xmlns:a16="http://schemas.microsoft.com/office/drawing/2014/main" id="{BA30FAB4-2EE7-4CB8-8023-546EA91A4539}"/>
                    </a:ext>
                  </a:extLst>
                </p:cNvPr>
                <p:cNvSpPr txBox="1"/>
                <p:nvPr/>
              </p:nvSpPr>
              <p:spPr>
                <a:xfrm>
                  <a:off x="5053182" y="5392715"/>
                  <a:ext cx="1548501" cy="138499"/>
                </a:xfrm>
                <a:prstGeom prst="rect">
                  <a:avLst/>
                </a:prstGeom>
                <a:noFill/>
              </p:spPr>
              <p:txBody>
                <a:bodyPr wrap="none" lIns="0" tIns="0" rIns="0" bIns="0" rtlCol="0" anchor="ctr">
                  <a:spAutoFit/>
                  <a:scene3d>
                    <a:camera prst="orthographicFront"/>
                    <a:lightRig rig="threePt" dir="t"/>
                  </a:scene3d>
                  <a:sp3d>
                    <a:bevelT w="0" h="6350"/>
                  </a:sp3d>
                </a:bodyPr>
                <a:lstStyle/>
                <a:p>
                  <a:pPr marR="0" lvl="0" indent="0" fontAlgn="base">
                    <a:lnSpc>
                      <a:spcPct val="100000"/>
                    </a:lnSpc>
                    <a:spcBef>
                      <a:spcPct val="0"/>
                    </a:spcBef>
                    <a:spcAft>
                      <a:spcPts val="0"/>
                    </a:spcAft>
                    <a:buClrTx/>
                    <a:buSzTx/>
                    <a:buFontTx/>
                    <a:buNone/>
                    <a:tabLst/>
                    <a:defRPr/>
                  </a:pPr>
                  <a:r>
                    <a:rPr lang="vi-VN" altLang="ko-KR" sz="900" dirty="0">
                      <a:solidFill>
                        <a:prstClr val="black">
                          <a:lumMod val="75000"/>
                          <a:lumOff val="25000"/>
                        </a:prstClr>
                      </a:solidFill>
                      <a:latin typeface="SamsungOne-400" panose="020B0503030303020204" pitchFamily="34" charset="0"/>
                      <a:ea typeface="SamsungOne-400" panose="020B0503030303020204" pitchFamily="34" charset="0"/>
                      <a:cs typeface="+mn-cs"/>
                    </a:rPr>
                    <a:t>với kênh âm thanh đảo ngược</a:t>
                  </a:r>
                  <a:endParaRPr lang="ko-KR" altLang="en-US" sz="900" dirty="0">
                    <a:solidFill>
                      <a:prstClr val="black">
                        <a:lumMod val="75000"/>
                        <a:lumOff val="25000"/>
                      </a:prstClr>
                    </a:solidFill>
                    <a:latin typeface="SamsungOne-400" panose="020B0503030303020204" pitchFamily="34" charset="0"/>
                    <a:cs typeface="+mn-cs"/>
                  </a:endParaRPr>
                </a:p>
              </p:txBody>
            </p:sp>
            <p:grpSp>
              <p:nvGrpSpPr>
                <p:cNvPr id="66" name="그룹 65">
                  <a:extLst>
                    <a:ext uri="{FF2B5EF4-FFF2-40B4-BE49-F238E27FC236}">
                      <a16:creationId xmlns:a16="http://schemas.microsoft.com/office/drawing/2014/main" id="{59026D50-CE5F-4610-A644-6111397BA6E5}"/>
                    </a:ext>
                  </a:extLst>
                </p:cNvPr>
                <p:cNvGrpSpPr/>
                <p:nvPr/>
              </p:nvGrpSpPr>
              <p:grpSpPr>
                <a:xfrm>
                  <a:off x="4769266" y="5355489"/>
                  <a:ext cx="237490" cy="212950"/>
                  <a:chOff x="8312363" y="3154084"/>
                  <a:chExt cx="346704" cy="310880"/>
                </a:xfrm>
              </p:grpSpPr>
              <p:grpSp>
                <p:nvGrpSpPr>
                  <p:cNvPr id="67" name="그룹 66">
                    <a:extLst>
                      <a:ext uri="{FF2B5EF4-FFF2-40B4-BE49-F238E27FC236}">
                        <a16:creationId xmlns:a16="http://schemas.microsoft.com/office/drawing/2014/main" id="{C3125574-12D7-40ED-9E40-D190192D958D}"/>
                      </a:ext>
                    </a:extLst>
                  </p:cNvPr>
                  <p:cNvGrpSpPr/>
                  <p:nvPr/>
                </p:nvGrpSpPr>
                <p:grpSpPr>
                  <a:xfrm>
                    <a:off x="8337871" y="3215834"/>
                    <a:ext cx="295689" cy="187380"/>
                    <a:chOff x="8347429" y="3219446"/>
                    <a:chExt cx="295689" cy="187380"/>
                  </a:xfrm>
                </p:grpSpPr>
                <p:grpSp>
                  <p:nvGrpSpPr>
                    <p:cNvPr id="69" name="그룹 68">
                      <a:extLst>
                        <a:ext uri="{FF2B5EF4-FFF2-40B4-BE49-F238E27FC236}">
                          <a16:creationId xmlns:a16="http://schemas.microsoft.com/office/drawing/2014/main" id="{250AA300-FAFA-4B57-A1D7-6625BA8F8E8C}"/>
                        </a:ext>
                      </a:extLst>
                    </p:cNvPr>
                    <p:cNvGrpSpPr/>
                    <p:nvPr/>
                  </p:nvGrpSpPr>
                  <p:grpSpPr>
                    <a:xfrm>
                      <a:off x="8504591" y="3219446"/>
                      <a:ext cx="138527" cy="187380"/>
                      <a:chOff x="8439211" y="3219446"/>
                      <a:chExt cx="138527" cy="187380"/>
                    </a:xfrm>
                  </p:grpSpPr>
                  <p:sp>
                    <p:nvSpPr>
                      <p:cNvPr id="74" name="타원 73">
                        <a:extLst>
                          <a:ext uri="{FF2B5EF4-FFF2-40B4-BE49-F238E27FC236}">
                            <a16:creationId xmlns:a16="http://schemas.microsoft.com/office/drawing/2014/main" id="{30ED950A-419E-4BE6-B547-F57BE5CCCB4F}"/>
                          </a:ext>
                        </a:extLst>
                      </p:cNvPr>
                      <p:cNvSpPr/>
                      <p:nvPr/>
                    </p:nvSpPr>
                    <p:spPr>
                      <a:xfrm>
                        <a:off x="8439211" y="3262312"/>
                        <a:ext cx="84860" cy="14451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4819CB1F-30D9-4B88-877E-CD67DF2AF23C}"/>
                          </a:ext>
                        </a:extLst>
                      </p:cNvPr>
                      <p:cNvSpPr/>
                      <p:nvPr/>
                    </p:nvSpPr>
                    <p:spPr>
                      <a:xfrm>
                        <a:off x="8532019" y="3319066"/>
                        <a:ext cx="45719" cy="6707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129">
                        <a:extLst>
                          <a:ext uri="{FF2B5EF4-FFF2-40B4-BE49-F238E27FC236}">
                            <a16:creationId xmlns:a16="http://schemas.microsoft.com/office/drawing/2014/main" id="{26F80E3E-A892-4989-AFAD-E387E5373F68}"/>
                          </a:ext>
                        </a:extLst>
                      </p:cNvPr>
                      <p:cNvSpPr/>
                      <p:nvPr/>
                    </p:nvSpPr>
                    <p:spPr>
                      <a:xfrm>
                        <a:off x="8481771" y="3219446"/>
                        <a:ext cx="77149" cy="102398"/>
                      </a:xfrm>
                      <a:custGeom>
                        <a:avLst/>
                        <a:gdLst>
                          <a:gd name="connsiteX0" fmla="*/ 0 w 69057"/>
                          <a:gd name="connsiteY0" fmla="*/ 38100 h 102394"/>
                          <a:gd name="connsiteX1" fmla="*/ 35719 w 69057"/>
                          <a:gd name="connsiteY1" fmla="*/ 0 h 102394"/>
                          <a:gd name="connsiteX2" fmla="*/ 69057 w 69057"/>
                          <a:gd name="connsiteY2" fmla="*/ 102394 h 102394"/>
                          <a:gd name="connsiteX0" fmla="*/ 0 w 76201"/>
                          <a:gd name="connsiteY0" fmla="*/ 42862 h 102394"/>
                          <a:gd name="connsiteX1" fmla="*/ 42863 w 76201"/>
                          <a:gd name="connsiteY1" fmla="*/ 0 h 102394"/>
                          <a:gd name="connsiteX2" fmla="*/ 76201 w 76201"/>
                          <a:gd name="connsiteY2" fmla="*/ 102394 h 102394"/>
                          <a:gd name="connsiteX0" fmla="*/ 0 w 76201"/>
                          <a:gd name="connsiteY0" fmla="*/ 42866 h 102398"/>
                          <a:gd name="connsiteX1" fmla="*/ 42863 w 76201"/>
                          <a:gd name="connsiteY1" fmla="*/ 4 h 102398"/>
                          <a:gd name="connsiteX2" fmla="*/ 76201 w 76201"/>
                          <a:gd name="connsiteY2" fmla="*/ 102398 h 102398"/>
                          <a:gd name="connsiteX0" fmla="*/ 0 w 77928"/>
                          <a:gd name="connsiteY0" fmla="*/ 42866 h 102398"/>
                          <a:gd name="connsiteX1" fmla="*/ 42863 w 77928"/>
                          <a:gd name="connsiteY1" fmla="*/ 4 h 102398"/>
                          <a:gd name="connsiteX2" fmla="*/ 76201 w 77928"/>
                          <a:gd name="connsiteY2" fmla="*/ 102398 h 102398"/>
                          <a:gd name="connsiteX0" fmla="*/ 157 w 78085"/>
                          <a:gd name="connsiteY0" fmla="*/ 42866 h 102398"/>
                          <a:gd name="connsiteX1" fmla="*/ 43020 w 78085"/>
                          <a:gd name="connsiteY1" fmla="*/ 4 h 102398"/>
                          <a:gd name="connsiteX2" fmla="*/ 76358 w 78085"/>
                          <a:gd name="connsiteY2" fmla="*/ 102398 h 102398"/>
                          <a:gd name="connsiteX0" fmla="*/ 241 w 77149"/>
                          <a:gd name="connsiteY0" fmla="*/ 42866 h 102398"/>
                          <a:gd name="connsiteX1" fmla="*/ 33579 w 77149"/>
                          <a:gd name="connsiteY1" fmla="*/ 4 h 102398"/>
                          <a:gd name="connsiteX2" fmla="*/ 76442 w 77149"/>
                          <a:gd name="connsiteY2" fmla="*/ 102398 h 102398"/>
                        </a:gdLst>
                        <a:ahLst/>
                        <a:cxnLst>
                          <a:cxn ang="0">
                            <a:pos x="connsiteX0" y="connsiteY0"/>
                          </a:cxn>
                          <a:cxn ang="0">
                            <a:pos x="connsiteX1" y="connsiteY1"/>
                          </a:cxn>
                          <a:cxn ang="0">
                            <a:pos x="connsiteX2" y="connsiteY2"/>
                          </a:cxn>
                        </a:cxnLst>
                        <a:rect l="l" t="t" r="r" b="b"/>
                        <a:pathLst>
                          <a:path w="77149" h="102398">
                            <a:moveTo>
                              <a:pt x="241" y="42866"/>
                            </a:moveTo>
                            <a:cubicBezTo>
                              <a:pt x="-2140" y="23816"/>
                              <a:pt x="13377" y="-400"/>
                              <a:pt x="33579" y="4"/>
                            </a:cubicBezTo>
                            <a:cubicBezTo>
                              <a:pt x="73267" y="797"/>
                              <a:pt x="79616" y="68267"/>
                              <a:pt x="76442" y="102398"/>
                            </a:cubicBezTo>
                          </a:path>
                        </a:pathLst>
                      </a:custGeom>
                      <a:no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0" name="그룹 69">
                      <a:extLst>
                        <a:ext uri="{FF2B5EF4-FFF2-40B4-BE49-F238E27FC236}">
                          <a16:creationId xmlns:a16="http://schemas.microsoft.com/office/drawing/2014/main" id="{CC072521-484A-4234-9CCF-54C1755264AF}"/>
                        </a:ext>
                      </a:extLst>
                    </p:cNvPr>
                    <p:cNvGrpSpPr/>
                    <p:nvPr/>
                  </p:nvGrpSpPr>
                  <p:grpSpPr>
                    <a:xfrm flipH="1">
                      <a:off x="8347429" y="3219446"/>
                      <a:ext cx="138527" cy="187380"/>
                      <a:chOff x="8439211" y="3219446"/>
                      <a:chExt cx="138527" cy="187380"/>
                    </a:xfrm>
                  </p:grpSpPr>
                  <p:sp>
                    <p:nvSpPr>
                      <p:cNvPr id="71" name="타원 70">
                        <a:extLst>
                          <a:ext uri="{FF2B5EF4-FFF2-40B4-BE49-F238E27FC236}">
                            <a16:creationId xmlns:a16="http://schemas.microsoft.com/office/drawing/2014/main" id="{BEAA18D8-E0D1-4D44-A847-7ECAE6BB608C}"/>
                          </a:ext>
                        </a:extLst>
                      </p:cNvPr>
                      <p:cNvSpPr/>
                      <p:nvPr/>
                    </p:nvSpPr>
                    <p:spPr>
                      <a:xfrm>
                        <a:off x="8439211" y="3262312"/>
                        <a:ext cx="84860" cy="14451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id="{587BDCA6-8B3E-4AA0-8F85-E8C1D5CDBF1E}"/>
                          </a:ext>
                        </a:extLst>
                      </p:cNvPr>
                      <p:cNvSpPr/>
                      <p:nvPr/>
                    </p:nvSpPr>
                    <p:spPr>
                      <a:xfrm>
                        <a:off x="8532019" y="3319066"/>
                        <a:ext cx="45719" cy="6707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자유형 126">
                        <a:extLst>
                          <a:ext uri="{FF2B5EF4-FFF2-40B4-BE49-F238E27FC236}">
                            <a16:creationId xmlns:a16="http://schemas.microsoft.com/office/drawing/2014/main" id="{08B197A1-EDEF-49DC-987D-FEE6C713B048}"/>
                          </a:ext>
                        </a:extLst>
                      </p:cNvPr>
                      <p:cNvSpPr/>
                      <p:nvPr/>
                    </p:nvSpPr>
                    <p:spPr>
                      <a:xfrm>
                        <a:off x="8481771" y="3219446"/>
                        <a:ext cx="77149" cy="102398"/>
                      </a:xfrm>
                      <a:custGeom>
                        <a:avLst/>
                        <a:gdLst>
                          <a:gd name="connsiteX0" fmla="*/ 0 w 69057"/>
                          <a:gd name="connsiteY0" fmla="*/ 38100 h 102394"/>
                          <a:gd name="connsiteX1" fmla="*/ 35719 w 69057"/>
                          <a:gd name="connsiteY1" fmla="*/ 0 h 102394"/>
                          <a:gd name="connsiteX2" fmla="*/ 69057 w 69057"/>
                          <a:gd name="connsiteY2" fmla="*/ 102394 h 102394"/>
                          <a:gd name="connsiteX0" fmla="*/ 0 w 76201"/>
                          <a:gd name="connsiteY0" fmla="*/ 42862 h 102394"/>
                          <a:gd name="connsiteX1" fmla="*/ 42863 w 76201"/>
                          <a:gd name="connsiteY1" fmla="*/ 0 h 102394"/>
                          <a:gd name="connsiteX2" fmla="*/ 76201 w 76201"/>
                          <a:gd name="connsiteY2" fmla="*/ 102394 h 102394"/>
                          <a:gd name="connsiteX0" fmla="*/ 0 w 76201"/>
                          <a:gd name="connsiteY0" fmla="*/ 42866 h 102398"/>
                          <a:gd name="connsiteX1" fmla="*/ 42863 w 76201"/>
                          <a:gd name="connsiteY1" fmla="*/ 4 h 102398"/>
                          <a:gd name="connsiteX2" fmla="*/ 76201 w 76201"/>
                          <a:gd name="connsiteY2" fmla="*/ 102398 h 102398"/>
                          <a:gd name="connsiteX0" fmla="*/ 0 w 77928"/>
                          <a:gd name="connsiteY0" fmla="*/ 42866 h 102398"/>
                          <a:gd name="connsiteX1" fmla="*/ 42863 w 77928"/>
                          <a:gd name="connsiteY1" fmla="*/ 4 h 102398"/>
                          <a:gd name="connsiteX2" fmla="*/ 76201 w 77928"/>
                          <a:gd name="connsiteY2" fmla="*/ 102398 h 102398"/>
                          <a:gd name="connsiteX0" fmla="*/ 157 w 78085"/>
                          <a:gd name="connsiteY0" fmla="*/ 42866 h 102398"/>
                          <a:gd name="connsiteX1" fmla="*/ 43020 w 78085"/>
                          <a:gd name="connsiteY1" fmla="*/ 4 h 102398"/>
                          <a:gd name="connsiteX2" fmla="*/ 76358 w 78085"/>
                          <a:gd name="connsiteY2" fmla="*/ 102398 h 102398"/>
                          <a:gd name="connsiteX0" fmla="*/ 241 w 77149"/>
                          <a:gd name="connsiteY0" fmla="*/ 42866 h 102398"/>
                          <a:gd name="connsiteX1" fmla="*/ 33579 w 77149"/>
                          <a:gd name="connsiteY1" fmla="*/ 4 h 102398"/>
                          <a:gd name="connsiteX2" fmla="*/ 76442 w 77149"/>
                          <a:gd name="connsiteY2" fmla="*/ 102398 h 102398"/>
                        </a:gdLst>
                        <a:ahLst/>
                        <a:cxnLst>
                          <a:cxn ang="0">
                            <a:pos x="connsiteX0" y="connsiteY0"/>
                          </a:cxn>
                          <a:cxn ang="0">
                            <a:pos x="connsiteX1" y="connsiteY1"/>
                          </a:cxn>
                          <a:cxn ang="0">
                            <a:pos x="connsiteX2" y="connsiteY2"/>
                          </a:cxn>
                        </a:cxnLst>
                        <a:rect l="l" t="t" r="r" b="b"/>
                        <a:pathLst>
                          <a:path w="77149" h="102398">
                            <a:moveTo>
                              <a:pt x="241" y="42866"/>
                            </a:moveTo>
                            <a:cubicBezTo>
                              <a:pt x="-2140" y="23816"/>
                              <a:pt x="13377" y="-400"/>
                              <a:pt x="33579" y="4"/>
                            </a:cubicBezTo>
                            <a:cubicBezTo>
                              <a:pt x="73267" y="797"/>
                              <a:pt x="79616" y="68267"/>
                              <a:pt x="76442" y="102398"/>
                            </a:cubicBezTo>
                          </a:path>
                        </a:pathLst>
                      </a:custGeom>
                      <a:no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8" name="타원 67">
                    <a:extLst>
                      <a:ext uri="{FF2B5EF4-FFF2-40B4-BE49-F238E27FC236}">
                        <a16:creationId xmlns:a16="http://schemas.microsoft.com/office/drawing/2014/main" id="{84883E43-2499-4C08-A460-663F1ED4C403}"/>
                      </a:ext>
                    </a:extLst>
                  </p:cNvPr>
                  <p:cNvSpPr/>
                  <p:nvPr/>
                </p:nvSpPr>
                <p:spPr>
                  <a:xfrm>
                    <a:off x="8312363" y="3154084"/>
                    <a:ext cx="346704" cy="310880"/>
                  </a:xfrm>
                  <a:prstGeom prst="ellipse">
                    <a:avLst/>
                  </a:prstGeom>
                  <a:noFill/>
                  <a:ln w="9525">
                    <a:solidFill>
                      <a:srgbClr val="FE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grpSp>
      <p:grpSp>
        <p:nvGrpSpPr>
          <p:cNvPr id="100" name="그룹 99">
            <a:extLst>
              <a:ext uri="{FF2B5EF4-FFF2-40B4-BE49-F238E27FC236}">
                <a16:creationId xmlns:a16="http://schemas.microsoft.com/office/drawing/2014/main" id="{87CECCBC-68AF-40E9-8625-B37777E12F7C}"/>
              </a:ext>
            </a:extLst>
          </p:cNvPr>
          <p:cNvGrpSpPr/>
          <p:nvPr/>
        </p:nvGrpSpPr>
        <p:grpSpPr>
          <a:xfrm>
            <a:off x="5901406" y="4393868"/>
            <a:ext cx="2241764" cy="1872620"/>
            <a:chOff x="6330447" y="4461117"/>
            <a:chExt cx="1943778" cy="1623702"/>
          </a:xfrm>
        </p:grpSpPr>
        <p:grpSp>
          <p:nvGrpSpPr>
            <p:cNvPr id="101" name="그룹 100">
              <a:extLst>
                <a:ext uri="{FF2B5EF4-FFF2-40B4-BE49-F238E27FC236}">
                  <a16:creationId xmlns:a16="http://schemas.microsoft.com/office/drawing/2014/main" id="{1033A6E5-E41D-4AA0-B00E-5F17F7D40902}"/>
                </a:ext>
              </a:extLst>
            </p:cNvPr>
            <p:cNvGrpSpPr/>
            <p:nvPr/>
          </p:nvGrpSpPr>
          <p:grpSpPr>
            <a:xfrm>
              <a:off x="7104437" y="4914677"/>
              <a:ext cx="384656" cy="533388"/>
              <a:chOff x="6440968" y="5106709"/>
              <a:chExt cx="456101" cy="632460"/>
            </a:xfrm>
          </p:grpSpPr>
          <p:pic>
            <p:nvPicPr>
              <p:cNvPr id="135" name="그림 134">
                <a:extLst>
                  <a:ext uri="{FF2B5EF4-FFF2-40B4-BE49-F238E27FC236}">
                    <a16:creationId xmlns:a16="http://schemas.microsoft.com/office/drawing/2014/main" id="{E7EC7F54-CDD4-44AC-9663-310C15AF3C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0968" y="5106709"/>
                <a:ext cx="456101" cy="632460"/>
              </a:xfrm>
              <a:prstGeom prst="rect">
                <a:avLst/>
              </a:prstGeom>
            </p:spPr>
          </p:pic>
          <p:grpSp>
            <p:nvGrpSpPr>
              <p:cNvPr id="136" name="그룹 135">
                <a:extLst>
                  <a:ext uri="{FF2B5EF4-FFF2-40B4-BE49-F238E27FC236}">
                    <a16:creationId xmlns:a16="http://schemas.microsoft.com/office/drawing/2014/main" id="{073D3E5C-02CF-406D-9B69-A2B92C839F0C}"/>
                  </a:ext>
                </a:extLst>
              </p:cNvPr>
              <p:cNvGrpSpPr/>
              <p:nvPr/>
            </p:nvGrpSpPr>
            <p:grpSpPr>
              <a:xfrm>
                <a:off x="6543675" y="5194620"/>
                <a:ext cx="230506" cy="307500"/>
                <a:chOff x="8013555" y="5154375"/>
                <a:chExt cx="291731" cy="389175"/>
              </a:xfrm>
            </p:grpSpPr>
            <p:sp>
              <p:nvSpPr>
                <p:cNvPr id="137" name="Freeform 5">
                  <a:extLst>
                    <a:ext uri="{FF2B5EF4-FFF2-40B4-BE49-F238E27FC236}">
                      <a16:creationId xmlns:a16="http://schemas.microsoft.com/office/drawing/2014/main" id="{AFA48BC6-AA2C-49D0-98E8-07C29D8CF5D2}"/>
                    </a:ext>
                  </a:extLst>
                </p:cNvPr>
                <p:cNvSpPr>
                  <a:spLocks/>
                </p:cNvSpPr>
                <p:nvPr/>
              </p:nvSpPr>
              <p:spPr bwMode="auto">
                <a:xfrm>
                  <a:off x="8013555" y="5264717"/>
                  <a:ext cx="202019" cy="278833"/>
                </a:xfrm>
                <a:custGeom>
                  <a:avLst/>
                  <a:gdLst>
                    <a:gd name="T0" fmla="*/ 883 w 1052"/>
                    <a:gd name="T1" fmla="*/ 1002 h 1452"/>
                    <a:gd name="T2" fmla="*/ 863 w 1052"/>
                    <a:gd name="T3" fmla="*/ 983 h 1452"/>
                    <a:gd name="T4" fmla="*/ 839 w 1052"/>
                    <a:gd name="T5" fmla="*/ 971 h 1452"/>
                    <a:gd name="T6" fmla="*/ 813 w 1052"/>
                    <a:gd name="T7" fmla="*/ 965 h 1452"/>
                    <a:gd name="T8" fmla="*/ 785 w 1052"/>
                    <a:gd name="T9" fmla="*/ 967 h 1452"/>
                    <a:gd name="T10" fmla="*/ 760 w 1052"/>
                    <a:gd name="T11" fmla="*/ 977 h 1452"/>
                    <a:gd name="T12" fmla="*/ 696 w 1052"/>
                    <a:gd name="T13" fmla="*/ 1019 h 1452"/>
                    <a:gd name="T14" fmla="*/ 661 w 1052"/>
                    <a:gd name="T15" fmla="*/ 1041 h 1452"/>
                    <a:gd name="T16" fmla="*/ 640 w 1052"/>
                    <a:gd name="T17" fmla="*/ 1045 h 1452"/>
                    <a:gd name="T18" fmla="*/ 608 w 1052"/>
                    <a:gd name="T19" fmla="*/ 1040 h 1452"/>
                    <a:gd name="T20" fmla="*/ 557 w 1052"/>
                    <a:gd name="T21" fmla="*/ 1008 h 1452"/>
                    <a:gd name="T22" fmla="*/ 504 w 1052"/>
                    <a:gd name="T23" fmla="*/ 953 h 1452"/>
                    <a:gd name="T24" fmla="*/ 449 w 1052"/>
                    <a:gd name="T25" fmla="*/ 880 h 1452"/>
                    <a:gd name="T26" fmla="*/ 396 w 1052"/>
                    <a:gd name="T27" fmla="*/ 794 h 1452"/>
                    <a:gd name="T28" fmla="*/ 349 w 1052"/>
                    <a:gd name="T29" fmla="*/ 707 h 1452"/>
                    <a:gd name="T30" fmla="*/ 315 w 1052"/>
                    <a:gd name="T31" fmla="*/ 627 h 1452"/>
                    <a:gd name="T32" fmla="*/ 297 w 1052"/>
                    <a:gd name="T33" fmla="*/ 559 h 1452"/>
                    <a:gd name="T34" fmla="*/ 299 w 1052"/>
                    <a:gd name="T35" fmla="*/ 503 h 1452"/>
                    <a:gd name="T36" fmla="*/ 310 w 1052"/>
                    <a:gd name="T37" fmla="*/ 476 h 1452"/>
                    <a:gd name="T38" fmla="*/ 327 w 1052"/>
                    <a:gd name="T39" fmla="*/ 460 h 1452"/>
                    <a:gd name="T40" fmla="*/ 363 w 1052"/>
                    <a:gd name="T41" fmla="*/ 441 h 1452"/>
                    <a:gd name="T42" fmla="*/ 430 w 1052"/>
                    <a:gd name="T43" fmla="*/ 407 h 1452"/>
                    <a:gd name="T44" fmla="*/ 452 w 1052"/>
                    <a:gd name="T45" fmla="*/ 389 h 1452"/>
                    <a:gd name="T46" fmla="*/ 467 w 1052"/>
                    <a:gd name="T47" fmla="*/ 367 h 1452"/>
                    <a:gd name="T48" fmla="*/ 475 w 1052"/>
                    <a:gd name="T49" fmla="*/ 341 h 1452"/>
                    <a:gd name="T50" fmla="*/ 476 w 1052"/>
                    <a:gd name="T51" fmla="*/ 314 h 1452"/>
                    <a:gd name="T52" fmla="*/ 470 w 1052"/>
                    <a:gd name="T53" fmla="*/ 287 h 1452"/>
                    <a:gd name="T54" fmla="*/ 363 w 1052"/>
                    <a:gd name="T55" fmla="*/ 43 h 1452"/>
                    <a:gd name="T56" fmla="*/ 328 w 1052"/>
                    <a:gd name="T57" fmla="*/ 11 h 1452"/>
                    <a:gd name="T58" fmla="*/ 283 w 1052"/>
                    <a:gd name="T59" fmla="*/ 0 h 1452"/>
                    <a:gd name="T60" fmla="*/ 245 w 1052"/>
                    <a:gd name="T61" fmla="*/ 5 h 1452"/>
                    <a:gd name="T62" fmla="*/ 181 w 1052"/>
                    <a:gd name="T63" fmla="*/ 23 h 1452"/>
                    <a:gd name="T64" fmla="*/ 115 w 1052"/>
                    <a:gd name="T65" fmla="*/ 50 h 1452"/>
                    <a:gd name="T66" fmla="*/ 86 w 1052"/>
                    <a:gd name="T67" fmla="*/ 73 h 1452"/>
                    <a:gd name="T68" fmla="*/ 49 w 1052"/>
                    <a:gd name="T69" fmla="*/ 119 h 1452"/>
                    <a:gd name="T70" fmla="*/ 22 w 1052"/>
                    <a:gd name="T71" fmla="*/ 178 h 1452"/>
                    <a:gd name="T72" fmla="*/ 5 w 1052"/>
                    <a:gd name="T73" fmla="*/ 248 h 1452"/>
                    <a:gd name="T74" fmla="*/ 0 w 1052"/>
                    <a:gd name="T75" fmla="*/ 329 h 1452"/>
                    <a:gd name="T76" fmla="*/ 4 w 1052"/>
                    <a:gd name="T77" fmla="*/ 419 h 1452"/>
                    <a:gd name="T78" fmla="*/ 19 w 1052"/>
                    <a:gd name="T79" fmla="*/ 515 h 1452"/>
                    <a:gd name="T80" fmla="*/ 45 w 1052"/>
                    <a:gd name="T81" fmla="*/ 617 h 1452"/>
                    <a:gd name="T82" fmla="*/ 82 w 1052"/>
                    <a:gd name="T83" fmla="*/ 722 h 1452"/>
                    <a:gd name="T84" fmla="*/ 128 w 1052"/>
                    <a:gd name="T85" fmla="*/ 829 h 1452"/>
                    <a:gd name="T86" fmla="*/ 184 w 1052"/>
                    <a:gd name="T87" fmla="*/ 936 h 1452"/>
                    <a:gd name="T88" fmla="*/ 227 w 1052"/>
                    <a:gd name="T89" fmla="*/ 1005 h 1452"/>
                    <a:gd name="T90" fmla="*/ 295 w 1052"/>
                    <a:gd name="T91" fmla="*/ 1101 h 1452"/>
                    <a:gd name="T92" fmla="*/ 366 w 1052"/>
                    <a:gd name="T93" fmla="*/ 1186 h 1452"/>
                    <a:gd name="T94" fmla="*/ 440 w 1052"/>
                    <a:gd name="T95" fmla="*/ 1262 h 1452"/>
                    <a:gd name="T96" fmla="*/ 515 w 1052"/>
                    <a:gd name="T97" fmla="*/ 1326 h 1452"/>
                    <a:gd name="T98" fmla="*/ 590 w 1052"/>
                    <a:gd name="T99" fmla="*/ 1377 h 1452"/>
                    <a:gd name="T100" fmla="*/ 663 w 1052"/>
                    <a:gd name="T101" fmla="*/ 1415 h 1452"/>
                    <a:gd name="T102" fmla="*/ 733 w 1052"/>
                    <a:gd name="T103" fmla="*/ 1441 h 1452"/>
                    <a:gd name="T104" fmla="*/ 799 w 1052"/>
                    <a:gd name="T105" fmla="*/ 1452 h 1452"/>
                    <a:gd name="T106" fmla="*/ 859 w 1052"/>
                    <a:gd name="T107" fmla="*/ 1447 h 1452"/>
                    <a:gd name="T108" fmla="*/ 912 w 1052"/>
                    <a:gd name="T109" fmla="*/ 1428 h 1452"/>
                    <a:gd name="T110" fmla="*/ 938 w 1052"/>
                    <a:gd name="T111" fmla="*/ 1410 h 1452"/>
                    <a:gd name="T112" fmla="*/ 986 w 1052"/>
                    <a:gd name="T113" fmla="*/ 1369 h 1452"/>
                    <a:gd name="T114" fmla="*/ 1032 w 1052"/>
                    <a:gd name="T115" fmla="*/ 1320 h 1452"/>
                    <a:gd name="T116" fmla="*/ 1047 w 1052"/>
                    <a:gd name="T117" fmla="*/ 1292 h 1452"/>
                    <a:gd name="T118" fmla="*/ 1051 w 1052"/>
                    <a:gd name="T119" fmla="*/ 1246 h 1452"/>
                    <a:gd name="T120" fmla="*/ 1033 w 1052"/>
                    <a:gd name="T121" fmla="*/ 1204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2" h="14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138" name="그림 137">
                  <a:extLst>
                    <a:ext uri="{FF2B5EF4-FFF2-40B4-BE49-F238E27FC236}">
                      <a16:creationId xmlns:a16="http://schemas.microsoft.com/office/drawing/2014/main" id="{E416B51A-6143-49FA-B40B-1B82A8908F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1564" y="5154375"/>
                  <a:ext cx="163722" cy="249758"/>
                </a:xfrm>
                <a:prstGeom prst="rect">
                  <a:avLst/>
                </a:prstGeom>
              </p:spPr>
            </p:pic>
          </p:grpSp>
        </p:grpSp>
        <p:grpSp>
          <p:nvGrpSpPr>
            <p:cNvPr id="102" name="그룹 101">
              <a:extLst>
                <a:ext uri="{FF2B5EF4-FFF2-40B4-BE49-F238E27FC236}">
                  <a16:creationId xmlns:a16="http://schemas.microsoft.com/office/drawing/2014/main" id="{D2A04F47-8F95-417D-8016-62584D9A3C43}"/>
                </a:ext>
              </a:extLst>
            </p:cNvPr>
            <p:cNvGrpSpPr/>
            <p:nvPr/>
          </p:nvGrpSpPr>
          <p:grpSpPr>
            <a:xfrm>
              <a:off x="7889569" y="4627544"/>
              <a:ext cx="384656" cy="533388"/>
              <a:chOff x="6440968" y="5106709"/>
              <a:chExt cx="456101" cy="632460"/>
            </a:xfrm>
          </p:grpSpPr>
          <p:pic>
            <p:nvPicPr>
              <p:cNvPr id="131" name="그림 130">
                <a:extLst>
                  <a:ext uri="{FF2B5EF4-FFF2-40B4-BE49-F238E27FC236}">
                    <a16:creationId xmlns:a16="http://schemas.microsoft.com/office/drawing/2014/main" id="{7A89A71B-FDFA-461A-86CD-795D29CFF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0968" y="5106709"/>
                <a:ext cx="456101" cy="632460"/>
              </a:xfrm>
              <a:prstGeom prst="rect">
                <a:avLst/>
              </a:prstGeom>
            </p:spPr>
          </p:pic>
          <p:grpSp>
            <p:nvGrpSpPr>
              <p:cNvPr id="132" name="그룹 131">
                <a:extLst>
                  <a:ext uri="{FF2B5EF4-FFF2-40B4-BE49-F238E27FC236}">
                    <a16:creationId xmlns:a16="http://schemas.microsoft.com/office/drawing/2014/main" id="{982FDA5E-8164-490C-86AB-9CF7F67061C1}"/>
                  </a:ext>
                </a:extLst>
              </p:cNvPr>
              <p:cNvGrpSpPr/>
              <p:nvPr/>
            </p:nvGrpSpPr>
            <p:grpSpPr>
              <a:xfrm>
                <a:off x="6543675" y="5194620"/>
                <a:ext cx="230506" cy="307500"/>
                <a:chOff x="8013555" y="5154375"/>
                <a:chExt cx="291731" cy="389175"/>
              </a:xfrm>
            </p:grpSpPr>
            <p:sp>
              <p:nvSpPr>
                <p:cNvPr id="133" name="Freeform 5">
                  <a:extLst>
                    <a:ext uri="{FF2B5EF4-FFF2-40B4-BE49-F238E27FC236}">
                      <a16:creationId xmlns:a16="http://schemas.microsoft.com/office/drawing/2014/main" id="{27E14ECE-2043-4BF5-BA24-BFA506974178}"/>
                    </a:ext>
                  </a:extLst>
                </p:cNvPr>
                <p:cNvSpPr>
                  <a:spLocks/>
                </p:cNvSpPr>
                <p:nvPr/>
              </p:nvSpPr>
              <p:spPr bwMode="auto">
                <a:xfrm>
                  <a:off x="8013555" y="5264717"/>
                  <a:ext cx="202019" cy="278833"/>
                </a:xfrm>
                <a:custGeom>
                  <a:avLst/>
                  <a:gdLst>
                    <a:gd name="T0" fmla="*/ 883 w 1052"/>
                    <a:gd name="T1" fmla="*/ 1002 h 1452"/>
                    <a:gd name="T2" fmla="*/ 863 w 1052"/>
                    <a:gd name="T3" fmla="*/ 983 h 1452"/>
                    <a:gd name="T4" fmla="*/ 839 w 1052"/>
                    <a:gd name="T5" fmla="*/ 971 h 1452"/>
                    <a:gd name="T6" fmla="*/ 813 w 1052"/>
                    <a:gd name="T7" fmla="*/ 965 h 1452"/>
                    <a:gd name="T8" fmla="*/ 785 w 1052"/>
                    <a:gd name="T9" fmla="*/ 967 h 1452"/>
                    <a:gd name="T10" fmla="*/ 760 w 1052"/>
                    <a:gd name="T11" fmla="*/ 977 h 1452"/>
                    <a:gd name="T12" fmla="*/ 696 w 1052"/>
                    <a:gd name="T13" fmla="*/ 1019 h 1452"/>
                    <a:gd name="T14" fmla="*/ 661 w 1052"/>
                    <a:gd name="T15" fmla="*/ 1041 h 1452"/>
                    <a:gd name="T16" fmla="*/ 640 w 1052"/>
                    <a:gd name="T17" fmla="*/ 1045 h 1452"/>
                    <a:gd name="T18" fmla="*/ 608 w 1052"/>
                    <a:gd name="T19" fmla="*/ 1040 h 1452"/>
                    <a:gd name="T20" fmla="*/ 557 w 1052"/>
                    <a:gd name="T21" fmla="*/ 1008 h 1452"/>
                    <a:gd name="T22" fmla="*/ 504 w 1052"/>
                    <a:gd name="T23" fmla="*/ 953 h 1452"/>
                    <a:gd name="T24" fmla="*/ 449 w 1052"/>
                    <a:gd name="T25" fmla="*/ 880 h 1452"/>
                    <a:gd name="T26" fmla="*/ 396 w 1052"/>
                    <a:gd name="T27" fmla="*/ 794 h 1452"/>
                    <a:gd name="T28" fmla="*/ 349 w 1052"/>
                    <a:gd name="T29" fmla="*/ 707 h 1452"/>
                    <a:gd name="T30" fmla="*/ 315 w 1052"/>
                    <a:gd name="T31" fmla="*/ 627 h 1452"/>
                    <a:gd name="T32" fmla="*/ 297 w 1052"/>
                    <a:gd name="T33" fmla="*/ 559 h 1452"/>
                    <a:gd name="T34" fmla="*/ 299 w 1052"/>
                    <a:gd name="T35" fmla="*/ 503 h 1452"/>
                    <a:gd name="T36" fmla="*/ 310 w 1052"/>
                    <a:gd name="T37" fmla="*/ 476 h 1452"/>
                    <a:gd name="T38" fmla="*/ 327 w 1052"/>
                    <a:gd name="T39" fmla="*/ 460 h 1452"/>
                    <a:gd name="T40" fmla="*/ 363 w 1052"/>
                    <a:gd name="T41" fmla="*/ 441 h 1452"/>
                    <a:gd name="T42" fmla="*/ 430 w 1052"/>
                    <a:gd name="T43" fmla="*/ 407 h 1452"/>
                    <a:gd name="T44" fmla="*/ 452 w 1052"/>
                    <a:gd name="T45" fmla="*/ 389 h 1452"/>
                    <a:gd name="T46" fmla="*/ 467 w 1052"/>
                    <a:gd name="T47" fmla="*/ 367 h 1452"/>
                    <a:gd name="T48" fmla="*/ 475 w 1052"/>
                    <a:gd name="T49" fmla="*/ 341 h 1452"/>
                    <a:gd name="T50" fmla="*/ 476 w 1052"/>
                    <a:gd name="T51" fmla="*/ 314 h 1452"/>
                    <a:gd name="T52" fmla="*/ 470 w 1052"/>
                    <a:gd name="T53" fmla="*/ 287 h 1452"/>
                    <a:gd name="T54" fmla="*/ 363 w 1052"/>
                    <a:gd name="T55" fmla="*/ 43 h 1452"/>
                    <a:gd name="T56" fmla="*/ 328 w 1052"/>
                    <a:gd name="T57" fmla="*/ 11 h 1452"/>
                    <a:gd name="T58" fmla="*/ 283 w 1052"/>
                    <a:gd name="T59" fmla="*/ 0 h 1452"/>
                    <a:gd name="T60" fmla="*/ 245 w 1052"/>
                    <a:gd name="T61" fmla="*/ 5 h 1452"/>
                    <a:gd name="T62" fmla="*/ 181 w 1052"/>
                    <a:gd name="T63" fmla="*/ 23 h 1452"/>
                    <a:gd name="T64" fmla="*/ 115 w 1052"/>
                    <a:gd name="T65" fmla="*/ 50 h 1452"/>
                    <a:gd name="T66" fmla="*/ 86 w 1052"/>
                    <a:gd name="T67" fmla="*/ 73 h 1452"/>
                    <a:gd name="T68" fmla="*/ 49 w 1052"/>
                    <a:gd name="T69" fmla="*/ 119 h 1452"/>
                    <a:gd name="T70" fmla="*/ 22 w 1052"/>
                    <a:gd name="T71" fmla="*/ 178 h 1452"/>
                    <a:gd name="T72" fmla="*/ 5 w 1052"/>
                    <a:gd name="T73" fmla="*/ 248 h 1452"/>
                    <a:gd name="T74" fmla="*/ 0 w 1052"/>
                    <a:gd name="T75" fmla="*/ 329 h 1452"/>
                    <a:gd name="T76" fmla="*/ 4 w 1052"/>
                    <a:gd name="T77" fmla="*/ 419 h 1452"/>
                    <a:gd name="T78" fmla="*/ 19 w 1052"/>
                    <a:gd name="T79" fmla="*/ 515 h 1452"/>
                    <a:gd name="T80" fmla="*/ 45 w 1052"/>
                    <a:gd name="T81" fmla="*/ 617 h 1452"/>
                    <a:gd name="T82" fmla="*/ 82 w 1052"/>
                    <a:gd name="T83" fmla="*/ 722 h 1452"/>
                    <a:gd name="T84" fmla="*/ 128 w 1052"/>
                    <a:gd name="T85" fmla="*/ 829 h 1452"/>
                    <a:gd name="T86" fmla="*/ 184 w 1052"/>
                    <a:gd name="T87" fmla="*/ 936 h 1452"/>
                    <a:gd name="T88" fmla="*/ 227 w 1052"/>
                    <a:gd name="T89" fmla="*/ 1005 h 1452"/>
                    <a:gd name="T90" fmla="*/ 295 w 1052"/>
                    <a:gd name="T91" fmla="*/ 1101 h 1452"/>
                    <a:gd name="T92" fmla="*/ 366 w 1052"/>
                    <a:gd name="T93" fmla="*/ 1186 h 1452"/>
                    <a:gd name="T94" fmla="*/ 440 w 1052"/>
                    <a:gd name="T95" fmla="*/ 1262 h 1452"/>
                    <a:gd name="T96" fmla="*/ 515 w 1052"/>
                    <a:gd name="T97" fmla="*/ 1326 h 1452"/>
                    <a:gd name="T98" fmla="*/ 590 w 1052"/>
                    <a:gd name="T99" fmla="*/ 1377 h 1452"/>
                    <a:gd name="T100" fmla="*/ 663 w 1052"/>
                    <a:gd name="T101" fmla="*/ 1415 h 1452"/>
                    <a:gd name="T102" fmla="*/ 733 w 1052"/>
                    <a:gd name="T103" fmla="*/ 1441 h 1452"/>
                    <a:gd name="T104" fmla="*/ 799 w 1052"/>
                    <a:gd name="T105" fmla="*/ 1452 h 1452"/>
                    <a:gd name="T106" fmla="*/ 859 w 1052"/>
                    <a:gd name="T107" fmla="*/ 1447 h 1452"/>
                    <a:gd name="T108" fmla="*/ 912 w 1052"/>
                    <a:gd name="T109" fmla="*/ 1428 h 1452"/>
                    <a:gd name="T110" fmla="*/ 938 w 1052"/>
                    <a:gd name="T111" fmla="*/ 1410 h 1452"/>
                    <a:gd name="T112" fmla="*/ 986 w 1052"/>
                    <a:gd name="T113" fmla="*/ 1369 h 1452"/>
                    <a:gd name="T114" fmla="*/ 1032 w 1052"/>
                    <a:gd name="T115" fmla="*/ 1320 h 1452"/>
                    <a:gd name="T116" fmla="*/ 1047 w 1052"/>
                    <a:gd name="T117" fmla="*/ 1292 h 1452"/>
                    <a:gd name="T118" fmla="*/ 1051 w 1052"/>
                    <a:gd name="T119" fmla="*/ 1246 h 1452"/>
                    <a:gd name="T120" fmla="*/ 1033 w 1052"/>
                    <a:gd name="T121" fmla="*/ 1204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2" h="14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134" name="그림 133">
                  <a:extLst>
                    <a:ext uri="{FF2B5EF4-FFF2-40B4-BE49-F238E27FC236}">
                      <a16:creationId xmlns:a16="http://schemas.microsoft.com/office/drawing/2014/main" id="{DBAF6328-E77B-4E76-AC46-921DA775CF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1564" y="5154375"/>
                  <a:ext cx="163722" cy="249758"/>
                </a:xfrm>
                <a:prstGeom prst="rect">
                  <a:avLst/>
                </a:prstGeom>
              </p:spPr>
            </p:pic>
          </p:grpSp>
        </p:grpSp>
        <p:grpSp>
          <p:nvGrpSpPr>
            <p:cNvPr id="103" name="그룹 102">
              <a:extLst>
                <a:ext uri="{FF2B5EF4-FFF2-40B4-BE49-F238E27FC236}">
                  <a16:creationId xmlns:a16="http://schemas.microsoft.com/office/drawing/2014/main" id="{CBD7537F-FF56-4677-B75D-494E4CB4F279}"/>
                </a:ext>
              </a:extLst>
            </p:cNvPr>
            <p:cNvGrpSpPr/>
            <p:nvPr/>
          </p:nvGrpSpPr>
          <p:grpSpPr>
            <a:xfrm>
              <a:off x="6330447" y="4627544"/>
              <a:ext cx="384656" cy="533388"/>
              <a:chOff x="6440968" y="5106709"/>
              <a:chExt cx="456101" cy="632460"/>
            </a:xfrm>
          </p:grpSpPr>
          <p:pic>
            <p:nvPicPr>
              <p:cNvPr id="127" name="그림 126">
                <a:extLst>
                  <a:ext uri="{FF2B5EF4-FFF2-40B4-BE49-F238E27FC236}">
                    <a16:creationId xmlns:a16="http://schemas.microsoft.com/office/drawing/2014/main" id="{38A9A04F-1535-48B5-B559-CA8BA7BA40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0968" y="5106709"/>
                <a:ext cx="456101" cy="632460"/>
              </a:xfrm>
              <a:prstGeom prst="rect">
                <a:avLst/>
              </a:prstGeom>
            </p:spPr>
          </p:pic>
          <p:grpSp>
            <p:nvGrpSpPr>
              <p:cNvPr id="128" name="그룹 127">
                <a:extLst>
                  <a:ext uri="{FF2B5EF4-FFF2-40B4-BE49-F238E27FC236}">
                    <a16:creationId xmlns:a16="http://schemas.microsoft.com/office/drawing/2014/main" id="{638AB175-9A68-48DE-A136-44AD9B7200EC}"/>
                  </a:ext>
                </a:extLst>
              </p:cNvPr>
              <p:cNvGrpSpPr/>
              <p:nvPr/>
            </p:nvGrpSpPr>
            <p:grpSpPr>
              <a:xfrm>
                <a:off x="6543675" y="5194620"/>
                <a:ext cx="230506" cy="307500"/>
                <a:chOff x="8013555" y="5154375"/>
                <a:chExt cx="291731" cy="389175"/>
              </a:xfrm>
            </p:grpSpPr>
            <p:sp>
              <p:nvSpPr>
                <p:cNvPr id="129" name="Freeform 5">
                  <a:extLst>
                    <a:ext uri="{FF2B5EF4-FFF2-40B4-BE49-F238E27FC236}">
                      <a16:creationId xmlns:a16="http://schemas.microsoft.com/office/drawing/2014/main" id="{98E52A67-8509-434C-A430-764C777F3FAD}"/>
                    </a:ext>
                  </a:extLst>
                </p:cNvPr>
                <p:cNvSpPr>
                  <a:spLocks/>
                </p:cNvSpPr>
                <p:nvPr/>
              </p:nvSpPr>
              <p:spPr bwMode="auto">
                <a:xfrm>
                  <a:off x="8013555" y="5264717"/>
                  <a:ext cx="202019" cy="278833"/>
                </a:xfrm>
                <a:custGeom>
                  <a:avLst/>
                  <a:gdLst>
                    <a:gd name="T0" fmla="*/ 883 w 1052"/>
                    <a:gd name="T1" fmla="*/ 1002 h 1452"/>
                    <a:gd name="T2" fmla="*/ 863 w 1052"/>
                    <a:gd name="T3" fmla="*/ 983 h 1452"/>
                    <a:gd name="T4" fmla="*/ 839 w 1052"/>
                    <a:gd name="T5" fmla="*/ 971 h 1452"/>
                    <a:gd name="T6" fmla="*/ 813 w 1052"/>
                    <a:gd name="T7" fmla="*/ 965 h 1452"/>
                    <a:gd name="T8" fmla="*/ 785 w 1052"/>
                    <a:gd name="T9" fmla="*/ 967 h 1452"/>
                    <a:gd name="T10" fmla="*/ 760 w 1052"/>
                    <a:gd name="T11" fmla="*/ 977 h 1452"/>
                    <a:gd name="T12" fmla="*/ 696 w 1052"/>
                    <a:gd name="T13" fmla="*/ 1019 h 1452"/>
                    <a:gd name="T14" fmla="*/ 661 w 1052"/>
                    <a:gd name="T15" fmla="*/ 1041 h 1452"/>
                    <a:gd name="T16" fmla="*/ 640 w 1052"/>
                    <a:gd name="T17" fmla="*/ 1045 h 1452"/>
                    <a:gd name="T18" fmla="*/ 608 w 1052"/>
                    <a:gd name="T19" fmla="*/ 1040 h 1452"/>
                    <a:gd name="T20" fmla="*/ 557 w 1052"/>
                    <a:gd name="T21" fmla="*/ 1008 h 1452"/>
                    <a:gd name="T22" fmla="*/ 504 w 1052"/>
                    <a:gd name="T23" fmla="*/ 953 h 1452"/>
                    <a:gd name="T24" fmla="*/ 449 w 1052"/>
                    <a:gd name="T25" fmla="*/ 880 h 1452"/>
                    <a:gd name="T26" fmla="*/ 396 w 1052"/>
                    <a:gd name="T27" fmla="*/ 794 h 1452"/>
                    <a:gd name="T28" fmla="*/ 349 w 1052"/>
                    <a:gd name="T29" fmla="*/ 707 h 1452"/>
                    <a:gd name="T30" fmla="*/ 315 w 1052"/>
                    <a:gd name="T31" fmla="*/ 627 h 1452"/>
                    <a:gd name="T32" fmla="*/ 297 w 1052"/>
                    <a:gd name="T33" fmla="*/ 559 h 1452"/>
                    <a:gd name="T34" fmla="*/ 299 w 1052"/>
                    <a:gd name="T35" fmla="*/ 503 h 1452"/>
                    <a:gd name="T36" fmla="*/ 310 w 1052"/>
                    <a:gd name="T37" fmla="*/ 476 h 1452"/>
                    <a:gd name="T38" fmla="*/ 327 w 1052"/>
                    <a:gd name="T39" fmla="*/ 460 h 1452"/>
                    <a:gd name="T40" fmla="*/ 363 w 1052"/>
                    <a:gd name="T41" fmla="*/ 441 h 1452"/>
                    <a:gd name="T42" fmla="*/ 430 w 1052"/>
                    <a:gd name="T43" fmla="*/ 407 h 1452"/>
                    <a:gd name="T44" fmla="*/ 452 w 1052"/>
                    <a:gd name="T45" fmla="*/ 389 h 1452"/>
                    <a:gd name="T46" fmla="*/ 467 w 1052"/>
                    <a:gd name="T47" fmla="*/ 367 h 1452"/>
                    <a:gd name="T48" fmla="*/ 475 w 1052"/>
                    <a:gd name="T49" fmla="*/ 341 h 1452"/>
                    <a:gd name="T50" fmla="*/ 476 w 1052"/>
                    <a:gd name="T51" fmla="*/ 314 h 1452"/>
                    <a:gd name="T52" fmla="*/ 470 w 1052"/>
                    <a:gd name="T53" fmla="*/ 287 h 1452"/>
                    <a:gd name="T54" fmla="*/ 363 w 1052"/>
                    <a:gd name="T55" fmla="*/ 43 h 1452"/>
                    <a:gd name="T56" fmla="*/ 328 w 1052"/>
                    <a:gd name="T57" fmla="*/ 11 h 1452"/>
                    <a:gd name="T58" fmla="*/ 283 w 1052"/>
                    <a:gd name="T59" fmla="*/ 0 h 1452"/>
                    <a:gd name="T60" fmla="*/ 245 w 1052"/>
                    <a:gd name="T61" fmla="*/ 5 h 1452"/>
                    <a:gd name="T62" fmla="*/ 181 w 1052"/>
                    <a:gd name="T63" fmla="*/ 23 h 1452"/>
                    <a:gd name="T64" fmla="*/ 115 w 1052"/>
                    <a:gd name="T65" fmla="*/ 50 h 1452"/>
                    <a:gd name="T66" fmla="*/ 86 w 1052"/>
                    <a:gd name="T67" fmla="*/ 73 h 1452"/>
                    <a:gd name="T68" fmla="*/ 49 w 1052"/>
                    <a:gd name="T69" fmla="*/ 119 h 1452"/>
                    <a:gd name="T70" fmla="*/ 22 w 1052"/>
                    <a:gd name="T71" fmla="*/ 178 h 1452"/>
                    <a:gd name="T72" fmla="*/ 5 w 1052"/>
                    <a:gd name="T73" fmla="*/ 248 h 1452"/>
                    <a:gd name="T74" fmla="*/ 0 w 1052"/>
                    <a:gd name="T75" fmla="*/ 329 h 1452"/>
                    <a:gd name="T76" fmla="*/ 4 w 1052"/>
                    <a:gd name="T77" fmla="*/ 419 h 1452"/>
                    <a:gd name="T78" fmla="*/ 19 w 1052"/>
                    <a:gd name="T79" fmla="*/ 515 h 1452"/>
                    <a:gd name="T80" fmla="*/ 45 w 1052"/>
                    <a:gd name="T81" fmla="*/ 617 h 1452"/>
                    <a:gd name="T82" fmla="*/ 82 w 1052"/>
                    <a:gd name="T83" fmla="*/ 722 h 1452"/>
                    <a:gd name="T84" fmla="*/ 128 w 1052"/>
                    <a:gd name="T85" fmla="*/ 829 h 1452"/>
                    <a:gd name="T86" fmla="*/ 184 w 1052"/>
                    <a:gd name="T87" fmla="*/ 936 h 1452"/>
                    <a:gd name="T88" fmla="*/ 227 w 1052"/>
                    <a:gd name="T89" fmla="*/ 1005 h 1452"/>
                    <a:gd name="T90" fmla="*/ 295 w 1052"/>
                    <a:gd name="T91" fmla="*/ 1101 h 1452"/>
                    <a:gd name="T92" fmla="*/ 366 w 1052"/>
                    <a:gd name="T93" fmla="*/ 1186 h 1452"/>
                    <a:gd name="T94" fmla="*/ 440 w 1052"/>
                    <a:gd name="T95" fmla="*/ 1262 h 1452"/>
                    <a:gd name="T96" fmla="*/ 515 w 1052"/>
                    <a:gd name="T97" fmla="*/ 1326 h 1452"/>
                    <a:gd name="T98" fmla="*/ 590 w 1052"/>
                    <a:gd name="T99" fmla="*/ 1377 h 1452"/>
                    <a:gd name="T100" fmla="*/ 663 w 1052"/>
                    <a:gd name="T101" fmla="*/ 1415 h 1452"/>
                    <a:gd name="T102" fmla="*/ 733 w 1052"/>
                    <a:gd name="T103" fmla="*/ 1441 h 1452"/>
                    <a:gd name="T104" fmla="*/ 799 w 1052"/>
                    <a:gd name="T105" fmla="*/ 1452 h 1452"/>
                    <a:gd name="T106" fmla="*/ 859 w 1052"/>
                    <a:gd name="T107" fmla="*/ 1447 h 1452"/>
                    <a:gd name="T108" fmla="*/ 912 w 1052"/>
                    <a:gd name="T109" fmla="*/ 1428 h 1452"/>
                    <a:gd name="T110" fmla="*/ 938 w 1052"/>
                    <a:gd name="T111" fmla="*/ 1410 h 1452"/>
                    <a:gd name="T112" fmla="*/ 986 w 1052"/>
                    <a:gd name="T113" fmla="*/ 1369 h 1452"/>
                    <a:gd name="T114" fmla="*/ 1032 w 1052"/>
                    <a:gd name="T115" fmla="*/ 1320 h 1452"/>
                    <a:gd name="T116" fmla="*/ 1047 w 1052"/>
                    <a:gd name="T117" fmla="*/ 1292 h 1452"/>
                    <a:gd name="T118" fmla="*/ 1051 w 1052"/>
                    <a:gd name="T119" fmla="*/ 1246 h 1452"/>
                    <a:gd name="T120" fmla="*/ 1033 w 1052"/>
                    <a:gd name="T121" fmla="*/ 1204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2" h="14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130" name="그림 129">
                  <a:extLst>
                    <a:ext uri="{FF2B5EF4-FFF2-40B4-BE49-F238E27FC236}">
                      <a16:creationId xmlns:a16="http://schemas.microsoft.com/office/drawing/2014/main" id="{3FBF9656-283B-4BE0-B5DA-14468C2A54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1564" y="5154375"/>
                  <a:ext cx="163722" cy="249758"/>
                </a:xfrm>
                <a:prstGeom prst="rect">
                  <a:avLst/>
                </a:prstGeom>
              </p:spPr>
            </p:pic>
          </p:grpSp>
        </p:grpSp>
        <p:grpSp>
          <p:nvGrpSpPr>
            <p:cNvPr id="104" name="그룹 103">
              <a:extLst>
                <a:ext uri="{FF2B5EF4-FFF2-40B4-BE49-F238E27FC236}">
                  <a16:creationId xmlns:a16="http://schemas.microsoft.com/office/drawing/2014/main" id="{B9558384-4164-4DBD-BA31-0A98F992328E}"/>
                </a:ext>
              </a:extLst>
            </p:cNvPr>
            <p:cNvGrpSpPr/>
            <p:nvPr/>
          </p:nvGrpSpPr>
          <p:grpSpPr>
            <a:xfrm>
              <a:off x="7889569" y="5392023"/>
              <a:ext cx="384656" cy="533388"/>
              <a:chOff x="6440968" y="5106709"/>
              <a:chExt cx="456101" cy="632460"/>
            </a:xfrm>
          </p:grpSpPr>
          <p:pic>
            <p:nvPicPr>
              <p:cNvPr id="123" name="그림 122">
                <a:extLst>
                  <a:ext uri="{FF2B5EF4-FFF2-40B4-BE49-F238E27FC236}">
                    <a16:creationId xmlns:a16="http://schemas.microsoft.com/office/drawing/2014/main" id="{ED967541-AE0A-46BE-ABAC-6189748458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0968" y="5106709"/>
                <a:ext cx="456101" cy="632460"/>
              </a:xfrm>
              <a:prstGeom prst="rect">
                <a:avLst/>
              </a:prstGeom>
            </p:spPr>
          </p:pic>
          <p:grpSp>
            <p:nvGrpSpPr>
              <p:cNvPr id="124" name="그룹 123">
                <a:extLst>
                  <a:ext uri="{FF2B5EF4-FFF2-40B4-BE49-F238E27FC236}">
                    <a16:creationId xmlns:a16="http://schemas.microsoft.com/office/drawing/2014/main" id="{C8C152B2-F148-4F57-A9F3-9B89CE11AF24}"/>
                  </a:ext>
                </a:extLst>
              </p:cNvPr>
              <p:cNvGrpSpPr/>
              <p:nvPr/>
            </p:nvGrpSpPr>
            <p:grpSpPr>
              <a:xfrm>
                <a:off x="6543675" y="5194620"/>
                <a:ext cx="230506" cy="307500"/>
                <a:chOff x="8013555" y="5154375"/>
                <a:chExt cx="291731" cy="389175"/>
              </a:xfrm>
            </p:grpSpPr>
            <p:sp>
              <p:nvSpPr>
                <p:cNvPr id="125" name="Freeform 5">
                  <a:extLst>
                    <a:ext uri="{FF2B5EF4-FFF2-40B4-BE49-F238E27FC236}">
                      <a16:creationId xmlns:a16="http://schemas.microsoft.com/office/drawing/2014/main" id="{EC61742E-1229-47D4-958E-2B69E1F1D1FF}"/>
                    </a:ext>
                  </a:extLst>
                </p:cNvPr>
                <p:cNvSpPr>
                  <a:spLocks/>
                </p:cNvSpPr>
                <p:nvPr/>
              </p:nvSpPr>
              <p:spPr bwMode="auto">
                <a:xfrm>
                  <a:off x="8013555" y="5264717"/>
                  <a:ext cx="202019" cy="278833"/>
                </a:xfrm>
                <a:custGeom>
                  <a:avLst/>
                  <a:gdLst>
                    <a:gd name="T0" fmla="*/ 883 w 1052"/>
                    <a:gd name="T1" fmla="*/ 1002 h 1452"/>
                    <a:gd name="T2" fmla="*/ 863 w 1052"/>
                    <a:gd name="T3" fmla="*/ 983 h 1452"/>
                    <a:gd name="T4" fmla="*/ 839 w 1052"/>
                    <a:gd name="T5" fmla="*/ 971 h 1452"/>
                    <a:gd name="T6" fmla="*/ 813 w 1052"/>
                    <a:gd name="T7" fmla="*/ 965 h 1452"/>
                    <a:gd name="T8" fmla="*/ 785 w 1052"/>
                    <a:gd name="T9" fmla="*/ 967 h 1452"/>
                    <a:gd name="T10" fmla="*/ 760 w 1052"/>
                    <a:gd name="T11" fmla="*/ 977 h 1452"/>
                    <a:gd name="T12" fmla="*/ 696 w 1052"/>
                    <a:gd name="T13" fmla="*/ 1019 h 1452"/>
                    <a:gd name="T14" fmla="*/ 661 w 1052"/>
                    <a:gd name="T15" fmla="*/ 1041 h 1452"/>
                    <a:gd name="T16" fmla="*/ 640 w 1052"/>
                    <a:gd name="T17" fmla="*/ 1045 h 1452"/>
                    <a:gd name="T18" fmla="*/ 608 w 1052"/>
                    <a:gd name="T19" fmla="*/ 1040 h 1452"/>
                    <a:gd name="T20" fmla="*/ 557 w 1052"/>
                    <a:gd name="T21" fmla="*/ 1008 h 1452"/>
                    <a:gd name="T22" fmla="*/ 504 w 1052"/>
                    <a:gd name="T23" fmla="*/ 953 h 1452"/>
                    <a:gd name="T24" fmla="*/ 449 w 1052"/>
                    <a:gd name="T25" fmla="*/ 880 h 1452"/>
                    <a:gd name="T26" fmla="*/ 396 w 1052"/>
                    <a:gd name="T27" fmla="*/ 794 h 1452"/>
                    <a:gd name="T28" fmla="*/ 349 w 1052"/>
                    <a:gd name="T29" fmla="*/ 707 h 1452"/>
                    <a:gd name="T30" fmla="*/ 315 w 1052"/>
                    <a:gd name="T31" fmla="*/ 627 h 1452"/>
                    <a:gd name="T32" fmla="*/ 297 w 1052"/>
                    <a:gd name="T33" fmla="*/ 559 h 1452"/>
                    <a:gd name="T34" fmla="*/ 299 w 1052"/>
                    <a:gd name="T35" fmla="*/ 503 h 1452"/>
                    <a:gd name="T36" fmla="*/ 310 w 1052"/>
                    <a:gd name="T37" fmla="*/ 476 h 1452"/>
                    <a:gd name="T38" fmla="*/ 327 w 1052"/>
                    <a:gd name="T39" fmla="*/ 460 h 1452"/>
                    <a:gd name="T40" fmla="*/ 363 w 1052"/>
                    <a:gd name="T41" fmla="*/ 441 h 1452"/>
                    <a:gd name="T42" fmla="*/ 430 w 1052"/>
                    <a:gd name="T43" fmla="*/ 407 h 1452"/>
                    <a:gd name="T44" fmla="*/ 452 w 1052"/>
                    <a:gd name="T45" fmla="*/ 389 h 1452"/>
                    <a:gd name="T46" fmla="*/ 467 w 1052"/>
                    <a:gd name="T47" fmla="*/ 367 h 1452"/>
                    <a:gd name="T48" fmla="*/ 475 w 1052"/>
                    <a:gd name="T49" fmla="*/ 341 h 1452"/>
                    <a:gd name="T50" fmla="*/ 476 w 1052"/>
                    <a:gd name="T51" fmla="*/ 314 h 1452"/>
                    <a:gd name="T52" fmla="*/ 470 w 1052"/>
                    <a:gd name="T53" fmla="*/ 287 h 1452"/>
                    <a:gd name="T54" fmla="*/ 363 w 1052"/>
                    <a:gd name="T55" fmla="*/ 43 h 1452"/>
                    <a:gd name="T56" fmla="*/ 328 w 1052"/>
                    <a:gd name="T57" fmla="*/ 11 h 1452"/>
                    <a:gd name="T58" fmla="*/ 283 w 1052"/>
                    <a:gd name="T59" fmla="*/ 0 h 1452"/>
                    <a:gd name="T60" fmla="*/ 245 w 1052"/>
                    <a:gd name="T61" fmla="*/ 5 h 1452"/>
                    <a:gd name="T62" fmla="*/ 181 w 1052"/>
                    <a:gd name="T63" fmla="*/ 23 h 1452"/>
                    <a:gd name="T64" fmla="*/ 115 w 1052"/>
                    <a:gd name="T65" fmla="*/ 50 h 1452"/>
                    <a:gd name="T66" fmla="*/ 86 w 1052"/>
                    <a:gd name="T67" fmla="*/ 73 h 1452"/>
                    <a:gd name="T68" fmla="*/ 49 w 1052"/>
                    <a:gd name="T69" fmla="*/ 119 h 1452"/>
                    <a:gd name="T70" fmla="*/ 22 w 1052"/>
                    <a:gd name="T71" fmla="*/ 178 h 1452"/>
                    <a:gd name="T72" fmla="*/ 5 w 1052"/>
                    <a:gd name="T73" fmla="*/ 248 h 1452"/>
                    <a:gd name="T74" fmla="*/ 0 w 1052"/>
                    <a:gd name="T75" fmla="*/ 329 h 1452"/>
                    <a:gd name="T76" fmla="*/ 4 w 1052"/>
                    <a:gd name="T77" fmla="*/ 419 h 1452"/>
                    <a:gd name="T78" fmla="*/ 19 w 1052"/>
                    <a:gd name="T79" fmla="*/ 515 h 1452"/>
                    <a:gd name="T80" fmla="*/ 45 w 1052"/>
                    <a:gd name="T81" fmla="*/ 617 h 1452"/>
                    <a:gd name="T82" fmla="*/ 82 w 1052"/>
                    <a:gd name="T83" fmla="*/ 722 h 1452"/>
                    <a:gd name="T84" fmla="*/ 128 w 1052"/>
                    <a:gd name="T85" fmla="*/ 829 h 1452"/>
                    <a:gd name="T86" fmla="*/ 184 w 1052"/>
                    <a:gd name="T87" fmla="*/ 936 h 1452"/>
                    <a:gd name="T88" fmla="*/ 227 w 1052"/>
                    <a:gd name="T89" fmla="*/ 1005 h 1452"/>
                    <a:gd name="T90" fmla="*/ 295 w 1052"/>
                    <a:gd name="T91" fmla="*/ 1101 h 1452"/>
                    <a:gd name="T92" fmla="*/ 366 w 1052"/>
                    <a:gd name="T93" fmla="*/ 1186 h 1452"/>
                    <a:gd name="T94" fmla="*/ 440 w 1052"/>
                    <a:gd name="T95" fmla="*/ 1262 h 1452"/>
                    <a:gd name="T96" fmla="*/ 515 w 1052"/>
                    <a:gd name="T97" fmla="*/ 1326 h 1452"/>
                    <a:gd name="T98" fmla="*/ 590 w 1052"/>
                    <a:gd name="T99" fmla="*/ 1377 h 1452"/>
                    <a:gd name="T100" fmla="*/ 663 w 1052"/>
                    <a:gd name="T101" fmla="*/ 1415 h 1452"/>
                    <a:gd name="T102" fmla="*/ 733 w 1052"/>
                    <a:gd name="T103" fmla="*/ 1441 h 1452"/>
                    <a:gd name="T104" fmla="*/ 799 w 1052"/>
                    <a:gd name="T105" fmla="*/ 1452 h 1452"/>
                    <a:gd name="T106" fmla="*/ 859 w 1052"/>
                    <a:gd name="T107" fmla="*/ 1447 h 1452"/>
                    <a:gd name="T108" fmla="*/ 912 w 1052"/>
                    <a:gd name="T109" fmla="*/ 1428 h 1452"/>
                    <a:gd name="T110" fmla="*/ 938 w 1052"/>
                    <a:gd name="T111" fmla="*/ 1410 h 1452"/>
                    <a:gd name="T112" fmla="*/ 986 w 1052"/>
                    <a:gd name="T113" fmla="*/ 1369 h 1452"/>
                    <a:gd name="T114" fmla="*/ 1032 w 1052"/>
                    <a:gd name="T115" fmla="*/ 1320 h 1452"/>
                    <a:gd name="T116" fmla="*/ 1047 w 1052"/>
                    <a:gd name="T117" fmla="*/ 1292 h 1452"/>
                    <a:gd name="T118" fmla="*/ 1051 w 1052"/>
                    <a:gd name="T119" fmla="*/ 1246 h 1452"/>
                    <a:gd name="T120" fmla="*/ 1033 w 1052"/>
                    <a:gd name="T121" fmla="*/ 1204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2" h="14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126" name="그림 125">
                  <a:extLst>
                    <a:ext uri="{FF2B5EF4-FFF2-40B4-BE49-F238E27FC236}">
                      <a16:creationId xmlns:a16="http://schemas.microsoft.com/office/drawing/2014/main" id="{69B4C3B7-F0ED-446F-A259-A55E9F42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1564" y="5154375"/>
                  <a:ext cx="163722" cy="249758"/>
                </a:xfrm>
                <a:prstGeom prst="rect">
                  <a:avLst/>
                </a:prstGeom>
              </p:spPr>
            </p:pic>
          </p:grpSp>
        </p:grpSp>
        <p:grpSp>
          <p:nvGrpSpPr>
            <p:cNvPr id="105" name="그룹 104">
              <a:extLst>
                <a:ext uri="{FF2B5EF4-FFF2-40B4-BE49-F238E27FC236}">
                  <a16:creationId xmlns:a16="http://schemas.microsoft.com/office/drawing/2014/main" id="{DF311D8E-489D-4443-8862-C803C5AB5CE3}"/>
                </a:ext>
              </a:extLst>
            </p:cNvPr>
            <p:cNvGrpSpPr/>
            <p:nvPr/>
          </p:nvGrpSpPr>
          <p:grpSpPr>
            <a:xfrm>
              <a:off x="6330447" y="5392023"/>
              <a:ext cx="384656" cy="533388"/>
              <a:chOff x="6440968" y="5106709"/>
              <a:chExt cx="456101" cy="632460"/>
            </a:xfrm>
          </p:grpSpPr>
          <p:pic>
            <p:nvPicPr>
              <p:cNvPr id="119" name="그림 118">
                <a:extLst>
                  <a:ext uri="{FF2B5EF4-FFF2-40B4-BE49-F238E27FC236}">
                    <a16:creationId xmlns:a16="http://schemas.microsoft.com/office/drawing/2014/main" id="{7C550FE8-240D-4218-A4D1-E0F52EA5A1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0968" y="5106709"/>
                <a:ext cx="456101" cy="632460"/>
              </a:xfrm>
              <a:prstGeom prst="rect">
                <a:avLst/>
              </a:prstGeom>
            </p:spPr>
          </p:pic>
          <p:grpSp>
            <p:nvGrpSpPr>
              <p:cNvPr id="120" name="그룹 119">
                <a:extLst>
                  <a:ext uri="{FF2B5EF4-FFF2-40B4-BE49-F238E27FC236}">
                    <a16:creationId xmlns:a16="http://schemas.microsoft.com/office/drawing/2014/main" id="{B1D325C7-8AD2-4294-85A0-FCFCD4F7068A}"/>
                  </a:ext>
                </a:extLst>
              </p:cNvPr>
              <p:cNvGrpSpPr/>
              <p:nvPr/>
            </p:nvGrpSpPr>
            <p:grpSpPr>
              <a:xfrm>
                <a:off x="6543675" y="5194620"/>
                <a:ext cx="230506" cy="307500"/>
                <a:chOff x="8013555" y="5154375"/>
                <a:chExt cx="291731" cy="389175"/>
              </a:xfrm>
            </p:grpSpPr>
            <p:sp>
              <p:nvSpPr>
                <p:cNvPr id="121" name="Freeform 5">
                  <a:extLst>
                    <a:ext uri="{FF2B5EF4-FFF2-40B4-BE49-F238E27FC236}">
                      <a16:creationId xmlns:a16="http://schemas.microsoft.com/office/drawing/2014/main" id="{5A10F53A-898C-4A19-ABDC-33AC236B8DA3}"/>
                    </a:ext>
                  </a:extLst>
                </p:cNvPr>
                <p:cNvSpPr>
                  <a:spLocks/>
                </p:cNvSpPr>
                <p:nvPr/>
              </p:nvSpPr>
              <p:spPr bwMode="auto">
                <a:xfrm>
                  <a:off x="8013555" y="5264717"/>
                  <a:ext cx="202019" cy="278833"/>
                </a:xfrm>
                <a:custGeom>
                  <a:avLst/>
                  <a:gdLst>
                    <a:gd name="T0" fmla="*/ 883 w 1052"/>
                    <a:gd name="T1" fmla="*/ 1002 h 1452"/>
                    <a:gd name="T2" fmla="*/ 863 w 1052"/>
                    <a:gd name="T3" fmla="*/ 983 h 1452"/>
                    <a:gd name="T4" fmla="*/ 839 w 1052"/>
                    <a:gd name="T5" fmla="*/ 971 h 1452"/>
                    <a:gd name="T6" fmla="*/ 813 w 1052"/>
                    <a:gd name="T7" fmla="*/ 965 h 1452"/>
                    <a:gd name="T8" fmla="*/ 785 w 1052"/>
                    <a:gd name="T9" fmla="*/ 967 h 1452"/>
                    <a:gd name="T10" fmla="*/ 760 w 1052"/>
                    <a:gd name="T11" fmla="*/ 977 h 1452"/>
                    <a:gd name="T12" fmla="*/ 696 w 1052"/>
                    <a:gd name="T13" fmla="*/ 1019 h 1452"/>
                    <a:gd name="T14" fmla="*/ 661 w 1052"/>
                    <a:gd name="T15" fmla="*/ 1041 h 1452"/>
                    <a:gd name="T16" fmla="*/ 640 w 1052"/>
                    <a:gd name="T17" fmla="*/ 1045 h 1452"/>
                    <a:gd name="T18" fmla="*/ 608 w 1052"/>
                    <a:gd name="T19" fmla="*/ 1040 h 1452"/>
                    <a:gd name="T20" fmla="*/ 557 w 1052"/>
                    <a:gd name="T21" fmla="*/ 1008 h 1452"/>
                    <a:gd name="T22" fmla="*/ 504 w 1052"/>
                    <a:gd name="T23" fmla="*/ 953 h 1452"/>
                    <a:gd name="T24" fmla="*/ 449 w 1052"/>
                    <a:gd name="T25" fmla="*/ 880 h 1452"/>
                    <a:gd name="T26" fmla="*/ 396 w 1052"/>
                    <a:gd name="T27" fmla="*/ 794 h 1452"/>
                    <a:gd name="T28" fmla="*/ 349 w 1052"/>
                    <a:gd name="T29" fmla="*/ 707 h 1452"/>
                    <a:gd name="T30" fmla="*/ 315 w 1052"/>
                    <a:gd name="T31" fmla="*/ 627 h 1452"/>
                    <a:gd name="T32" fmla="*/ 297 w 1052"/>
                    <a:gd name="T33" fmla="*/ 559 h 1452"/>
                    <a:gd name="T34" fmla="*/ 299 w 1052"/>
                    <a:gd name="T35" fmla="*/ 503 h 1452"/>
                    <a:gd name="T36" fmla="*/ 310 w 1052"/>
                    <a:gd name="T37" fmla="*/ 476 h 1452"/>
                    <a:gd name="T38" fmla="*/ 327 w 1052"/>
                    <a:gd name="T39" fmla="*/ 460 h 1452"/>
                    <a:gd name="T40" fmla="*/ 363 w 1052"/>
                    <a:gd name="T41" fmla="*/ 441 h 1452"/>
                    <a:gd name="T42" fmla="*/ 430 w 1052"/>
                    <a:gd name="T43" fmla="*/ 407 h 1452"/>
                    <a:gd name="T44" fmla="*/ 452 w 1052"/>
                    <a:gd name="T45" fmla="*/ 389 h 1452"/>
                    <a:gd name="T46" fmla="*/ 467 w 1052"/>
                    <a:gd name="T47" fmla="*/ 367 h 1452"/>
                    <a:gd name="T48" fmla="*/ 475 w 1052"/>
                    <a:gd name="T49" fmla="*/ 341 h 1452"/>
                    <a:gd name="T50" fmla="*/ 476 w 1052"/>
                    <a:gd name="T51" fmla="*/ 314 h 1452"/>
                    <a:gd name="T52" fmla="*/ 470 w 1052"/>
                    <a:gd name="T53" fmla="*/ 287 h 1452"/>
                    <a:gd name="T54" fmla="*/ 363 w 1052"/>
                    <a:gd name="T55" fmla="*/ 43 h 1452"/>
                    <a:gd name="T56" fmla="*/ 328 w 1052"/>
                    <a:gd name="T57" fmla="*/ 11 h 1452"/>
                    <a:gd name="T58" fmla="*/ 283 w 1052"/>
                    <a:gd name="T59" fmla="*/ 0 h 1452"/>
                    <a:gd name="T60" fmla="*/ 245 w 1052"/>
                    <a:gd name="T61" fmla="*/ 5 h 1452"/>
                    <a:gd name="T62" fmla="*/ 181 w 1052"/>
                    <a:gd name="T63" fmla="*/ 23 h 1452"/>
                    <a:gd name="T64" fmla="*/ 115 w 1052"/>
                    <a:gd name="T65" fmla="*/ 50 h 1452"/>
                    <a:gd name="T66" fmla="*/ 86 w 1052"/>
                    <a:gd name="T67" fmla="*/ 73 h 1452"/>
                    <a:gd name="T68" fmla="*/ 49 w 1052"/>
                    <a:gd name="T69" fmla="*/ 119 h 1452"/>
                    <a:gd name="T70" fmla="*/ 22 w 1052"/>
                    <a:gd name="T71" fmla="*/ 178 h 1452"/>
                    <a:gd name="T72" fmla="*/ 5 w 1052"/>
                    <a:gd name="T73" fmla="*/ 248 h 1452"/>
                    <a:gd name="T74" fmla="*/ 0 w 1052"/>
                    <a:gd name="T75" fmla="*/ 329 h 1452"/>
                    <a:gd name="T76" fmla="*/ 4 w 1052"/>
                    <a:gd name="T77" fmla="*/ 419 h 1452"/>
                    <a:gd name="T78" fmla="*/ 19 w 1052"/>
                    <a:gd name="T79" fmla="*/ 515 h 1452"/>
                    <a:gd name="T80" fmla="*/ 45 w 1052"/>
                    <a:gd name="T81" fmla="*/ 617 h 1452"/>
                    <a:gd name="T82" fmla="*/ 82 w 1052"/>
                    <a:gd name="T83" fmla="*/ 722 h 1452"/>
                    <a:gd name="T84" fmla="*/ 128 w 1052"/>
                    <a:gd name="T85" fmla="*/ 829 h 1452"/>
                    <a:gd name="T86" fmla="*/ 184 w 1052"/>
                    <a:gd name="T87" fmla="*/ 936 h 1452"/>
                    <a:gd name="T88" fmla="*/ 227 w 1052"/>
                    <a:gd name="T89" fmla="*/ 1005 h 1452"/>
                    <a:gd name="T90" fmla="*/ 295 w 1052"/>
                    <a:gd name="T91" fmla="*/ 1101 h 1452"/>
                    <a:gd name="T92" fmla="*/ 366 w 1052"/>
                    <a:gd name="T93" fmla="*/ 1186 h 1452"/>
                    <a:gd name="T94" fmla="*/ 440 w 1052"/>
                    <a:gd name="T95" fmla="*/ 1262 h 1452"/>
                    <a:gd name="T96" fmla="*/ 515 w 1052"/>
                    <a:gd name="T97" fmla="*/ 1326 h 1452"/>
                    <a:gd name="T98" fmla="*/ 590 w 1052"/>
                    <a:gd name="T99" fmla="*/ 1377 h 1452"/>
                    <a:gd name="T100" fmla="*/ 663 w 1052"/>
                    <a:gd name="T101" fmla="*/ 1415 h 1452"/>
                    <a:gd name="T102" fmla="*/ 733 w 1052"/>
                    <a:gd name="T103" fmla="*/ 1441 h 1452"/>
                    <a:gd name="T104" fmla="*/ 799 w 1052"/>
                    <a:gd name="T105" fmla="*/ 1452 h 1452"/>
                    <a:gd name="T106" fmla="*/ 859 w 1052"/>
                    <a:gd name="T107" fmla="*/ 1447 h 1452"/>
                    <a:gd name="T108" fmla="*/ 912 w 1052"/>
                    <a:gd name="T109" fmla="*/ 1428 h 1452"/>
                    <a:gd name="T110" fmla="*/ 938 w 1052"/>
                    <a:gd name="T111" fmla="*/ 1410 h 1452"/>
                    <a:gd name="T112" fmla="*/ 986 w 1052"/>
                    <a:gd name="T113" fmla="*/ 1369 h 1452"/>
                    <a:gd name="T114" fmla="*/ 1032 w 1052"/>
                    <a:gd name="T115" fmla="*/ 1320 h 1452"/>
                    <a:gd name="T116" fmla="*/ 1047 w 1052"/>
                    <a:gd name="T117" fmla="*/ 1292 h 1452"/>
                    <a:gd name="T118" fmla="*/ 1051 w 1052"/>
                    <a:gd name="T119" fmla="*/ 1246 h 1452"/>
                    <a:gd name="T120" fmla="*/ 1033 w 1052"/>
                    <a:gd name="T121" fmla="*/ 1204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2" h="1452">
                      <a:moveTo>
                        <a:pt x="1033" y="1204"/>
                      </a:moveTo>
                      <a:lnTo>
                        <a:pt x="883" y="1002"/>
                      </a:lnTo>
                      <a:lnTo>
                        <a:pt x="883" y="1002"/>
                      </a:lnTo>
                      <a:lnTo>
                        <a:pt x="877" y="996"/>
                      </a:lnTo>
                      <a:lnTo>
                        <a:pt x="871" y="988"/>
                      </a:lnTo>
                      <a:lnTo>
                        <a:pt x="863" y="983"/>
                      </a:lnTo>
                      <a:lnTo>
                        <a:pt x="855" y="978"/>
                      </a:lnTo>
                      <a:lnTo>
                        <a:pt x="848" y="974"/>
                      </a:lnTo>
                      <a:lnTo>
                        <a:pt x="839" y="971"/>
                      </a:lnTo>
                      <a:lnTo>
                        <a:pt x="831" y="968"/>
                      </a:lnTo>
                      <a:lnTo>
                        <a:pt x="822" y="965"/>
                      </a:lnTo>
                      <a:lnTo>
                        <a:pt x="813" y="965"/>
                      </a:lnTo>
                      <a:lnTo>
                        <a:pt x="803" y="964"/>
                      </a:lnTo>
                      <a:lnTo>
                        <a:pt x="794" y="965"/>
                      </a:lnTo>
                      <a:lnTo>
                        <a:pt x="785" y="967"/>
                      </a:lnTo>
                      <a:lnTo>
                        <a:pt x="776" y="969"/>
                      </a:lnTo>
                      <a:lnTo>
                        <a:pt x="767" y="972"/>
                      </a:lnTo>
                      <a:lnTo>
                        <a:pt x="760" y="977"/>
                      </a:lnTo>
                      <a:lnTo>
                        <a:pt x="751" y="982"/>
                      </a:lnTo>
                      <a:lnTo>
                        <a:pt x="751" y="982"/>
                      </a:lnTo>
                      <a:lnTo>
                        <a:pt x="696" y="1019"/>
                      </a:lnTo>
                      <a:lnTo>
                        <a:pt x="669" y="1037"/>
                      </a:lnTo>
                      <a:lnTo>
                        <a:pt x="669" y="1037"/>
                      </a:lnTo>
                      <a:lnTo>
                        <a:pt x="661" y="1041"/>
                      </a:lnTo>
                      <a:lnTo>
                        <a:pt x="655" y="1043"/>
                      </a:lnTo>
                      <a:lnTo>
                        <a:pt x="647" y="1045"/>
                      </a:lnTo>
                      <a:lnTo>
                        <a:pt x="640" y="1045"/>
                      </a:lnTo>
                      <a:lnTo>
                        <a:pt x="632" y="1045"/>
                      </a:lnTo>
                      <a:lnTo>
                        <a:pt x="624" y="1045"/>
                      </a:lnTo>
                      <a:lnTo>
                        <a:pt x="608" y="1040"/>
                      </a:lnTo>
                      <a:lnTo>
                        <a:pt x="591" y="1032"/>
                      </a:lnTo>
                      <a:lnTo>
                        <a:pt x="575" y="1022"/>
                      </a:lnTo>
                      <a:lnTo>
                        <a:pt x="557" y="1008"/>
                      </a:lnTo>
                      <a:lnTo>
                        <a:pt x="540" y="992"/>
                      </a:lnTo>
                      <a:lnTo>
                        <a:pt x="522" y="973"/>
                      </a:lnTo>
                      <a:lnTo>
                        <a:pt x="504" y="953"/>
                      </a:lnTo>
                      <a:lnTo>
                        <a:pt x="485" y="931"/>
                      </a:lnTo>
                      <a:lnTo>
                        <a:pt x="467" y="907"/>
                      </a:lnTo>
                      <a:lnTo>
                        <a:pt x="449" y="880"/>
                      </a:lnTo>
                      <a:lnTo>
                        <a:pt x="432" y="853"/>
                      </a:lnTo>
                      <a:lnTo>
                        <a:pt x="396" y="794"/>
                      </a:lnTo>
                      <a:lnTo>
                        <a:pt x="396" y="794"/>
                      </a:lnTo>
                      <a:lnTo>
                        <a:pt x="379" y="765"/>
                      </a:lnTo>
                      <a:lnTo>
                        <a:pt x="364" y="736"/>
                      </a:lnTo>
                      <a:lnTo>
                        <a:pt x="349" y="707"/>
                      </a:lnTo>
                      <a:lnTo>
                        <a:pt x="336" y="679"/>
                      </a:lnTo>
                      <a:lnTo>
                        <a:pt x="326" y="653"/>
                      </a:lnTo>
                      <a:lnTo>
                        <a:pt x="315" y="627"/>
                      </a:lnTo>
                      <a:lnTo>
                        <a:pt x="308" y="603"/>
                      </a:lnTo>
                      <a:lnTo>
                        <a:pt x="301" y="581"/>
                      </a:lnTo>
                      <a:lnTo>
                        <a:pt x="297" y="559"/>
                      </a:lnTo>
                      <a:lnTo>
                        <a:pt x="296" y="539"/>
                      </a:lnTo>
                      <a:lnTo>
                        <a:pt x="296" y="520"/>
                      </a:lnTo>
                      <a:lnTo>
                        <a:pt x="299" y="503"/>
                      </a:lnTo>
                      <a:lnTo>
                        <a:pt x="304" y="489"/>
                      </a:lnTo>
                      <a:lnTo>
                        <a:pt x="306" y="481"/>
                      </a:lnTo>
                      <a:lnTo>
                        <a:pt x="310" y="476"/>
                      </a:lnTo>
                      <a:lnTo>
                        <a:pt x="315" y="470"/>
                      </a:lnTo>
                      <a:lnTo>
                        <a:pt x="320" y="465"/>
                      </a:lnTo>
                      <a:lnTo>
                        <a:pt x="327" y="460"/>
                      </a:lnTo>
                      <a:lnTo>
                        <a:pt x="333" y="456"/>
                      </a:lnTo>
                      <a:lnTo>
                        <a:pt x="333" y="456"/>
                      </a:lnTo>
                      <a:lnTo>
                        <a:pt x="363" y="441"/>
                      </a:lnTo>
                      <a:lnTo>
                        <a:pt x="421" y="411"/>
                      </a:lnTo>
                      <a:lnTo>
                        <a:pt x="421" y="411"/>
                      </a:lnTo>
                      <a:lnTo>
                        <a:pt x="430" y="407"/>
                      </a:lnTo>
                      <a:lnTo>
                        <a:pt x="438" y="401"/>
                      </a:lnTo>
                      <a:lnTo>
                        <a:pt x="446" y="396"/>
                      </a:lnTo>
                      <a:lnTo>
                        <a:pt x="452" y="389"/>
                      </a:lnTo>
                      <a:lnTo>
                        <a:pt x="457" y="382"/>
                      </a:lnTo>
                      <a:lnTo>
                        <a:pt x="462" y="374"/>
                      </a:lnTo>
                      <a:lnTo>
                        <a:pt x="467" y="367"/>
                      </a:lnTo>
                      <a:lnTo>
                        <a:pt x="470" y="359"/>
                      </a:lnTo>
                      <a:lnTo>
                        <a:pt x="474" y="350"/>
                      </a:lnTo>
                      <a:lnTo>
                        <a:pt x="475" y="341"/>
                      </a:lnTo>
                      <a:lnTo>
                        <a:pt x="476" y="332"/>
                      </a:lnTo>
                      <a:lnTo>
                        <a:pt x="476" y="323"/>
                      </a:lnTo>
                      <a:lnTo>
                        <a:pt x="476" y="314"/>
                      </a:lnTo>
                      <a:lnTo>
                        <a:pt x="475" y="305"/>
                      </a:lnTo>
                      <a:lnTo>
                        <a:pt x="472" y="296"/>
                      </a:lnTo>
                      <a:lnTo>
                        <a:pt x="470" y="287"/>
                      </a:lnTo>
                      <a:lnTo>
                        <a:pt x="370" y="57"/>
                      </a:lnTo>
                      <a:lnTo>
                        <a:pt x="370" y="57"/>
                      </a:lnTo>
                      <a:lnTo>
                        <a:pt x="363" y="43"/>
                      </a:lnTo>
                      <a:lnTo>
                        <a:pt x="352" y="31"/>
                      </a:lnTo>
                      <a:lnTo>
                        <a:pt x="341" y="20"/>
                      </a:lnTo>
                      <a:lnTo>
                        <a:pt x="328" y="11"/>
                      </a:lnTo>
                      <a:lnTo>
                        <a:pt x="314" y="5"/>
                      </a:lnTo>
                      <a:lnTo>
                        <a:pt x="299" y="1"/>
                      </a:lnTo>
                      <a:lnTo>
                        <a:pt x="283" y="0"/>
                      </a:lnTo>
                      <a:lnTo>
                        <a:pt x="267" y="1"/>
                      </a:lnTo>
                      <a:lnTo>
                        <a:pt x="267" y="1"/>
                      </a:lnTo>
                      <a:lnTo>
                        <a:pt x="245" y="5"/>
                      </a:lnTo>
                      <a:lnTo>
                        <a:pt x="223" y="10"/>
                      </a:lnTo>
                      <a:lnTo>
                        <a:pt x="202" y="15"/>
                      </a:lnTo>
                      <a:lnTo>
                        <a:pt x="181" y="23"/>
                      </a:lnTo>
                      <a:lnTo>
                        <a:pt x="144" y="36"/>
                      </a:lnTo>
                      <a:lnTo>
                        <a:pt x="129" y="43"/>
                      </a:lnTo>
                      <a:lnTo>
                        <a:pt x="115" y="50"/>
                      </a:lnTo>
                      <a:lnTo>
                        <a:pt x="115" y="50"/>
                      </a:lnTo>
                      <a:lnTo>
                        <a:pt x="100" y="60"/>
                      </a:lnTo>
                      <a:lnTo>
                        <a:pt x="86" y="73"/>
                      </a:lnTo>
                      <a:lnTo>
                        <a:pt x="71" y="86"/>
                      </a:lnTo>
                      <a:lnTo>
                        <a:pt x="59" y="101"/>
                      </a:lnTo>
                      <a:lnTo>
                        <a:pt x="49" y="119"/>
                      </a:lnTo>
                      <a:lnTo>
                        <a:pt x="38" y="137"/>
                      </a:lnTo>
                      <a:lnTo>
                        <a:pt x="29" y="156"/>
                      </a:lnTo>
                      <a:lnTo>
                        <a:pt x="22" y="178"/>
                      </a:lnTo>
                      <a:lnTo>
                        <a:pt x="15" y="199"/>
                      </a:lnTo>
                      <a:lnTo>
                        <a:pt x="10" y="223"/>
                      </a:lnTo>
                      <a:lnTo>
                        <a:pt x="5" y="248"/>
                      </a:lnTo>
                      <a:lnTo>
                        <a:pt x="3" y="275"/>
                      </a:lnTo>
                      <a:lnTo>
                        <a:pt x="0" y="301"/>
                      </a:lnTo>
                      <a:lnTo>
                        <a:pt x="0" y="329"/>
                      </a:lnTo>
                      <a:lnTo>
                        <a:pt x="0" y="359"/>
                      </a:lnTo>
                      <a:lnTo>
                        <a:pt x="1" y="388"/>
                      </a:lnTo>
                      <a:lnTo>
                        <a:pt x="4" y="419"/>
                      </a:lnTo>
                      <a:lnTo>
                        <a:pt x="8" y="450"/>
                      </a:lnTo>
                      <a:lnTo>
                        <a:pt x="13" y="483"/>
                      </a:lnTo>
                      <a:lnTo>
                        <a:pt x="19" y="515"/>
                      </a:lnTo>
                      <a:lnTo>
                        <a:pt x="27" y="548"/>
                      </a:lnTo>
                      <a:lnTo>
                        <a:pt x="36" y="582"/>
                      </a:lnTo>
                      <a:lnTo>
                        <a:pt x="45" y="617"/>
                      </a:lnTo>
                      <a:lnTo>
                        <a:pt x="56" y="651"/>
                      </a:lnTo>
                      <a:lnTo>
                        <a:pt x="68" y="686"/>
                      </a:lnTo>
                      <a:lnTo>
                        <a:pt x="82" y="722"/>
                      </a:lnTo>
                      <a:lnTo>
                        <a:pt x="96" y="757"/>
                      </a:lnTo>
                      <a:lnTo>
                        <a:pt x="111" y="793"/>
                      </a:lnTo>
                      <a:lnTo>
                        <a:pt x="128" y="829"/>
                      </a:lnTo>
                      <a:lnTo>
                        <a:pt x="146" y="865"/>
                      </a:lnTo>
                      <a:lnTo>
                        <a:pt x="165" y="900"/>
                      </a:lnTo>
                      <a:lnTo>
                        <a:pt x="184" y="936"/>
                      </a:lnTo>
                      <a:lnTo>
                        <a:pt x="184" y="936"/>
                      </a:lnTo>
                      <a:lnTo>
                        <a:pt x="206" y="971"/>
                      </a:lnTo>
                      <a:lnTo>
                        <a:pt x="227" y="1005"/>
                      </a:lnTo>
                      <a:lnTo>
                        <a:pt x="249" y="1037"/>
                      </a:lnTo>
                      <a:lnTo>
                        <a:pt x="272" y="1069"/>
                      </a:lnTo>
                      <a:lnTo>
                        <a:pt x="295" y="1101"/>
                      </a:lnTo>
                      <a:lnTo>
                        <a:pt x="318" y="1130"/>
                      </a:lnTo>
                      <a:lnTo>
                        <a:pt x="342" y="1158"/>
                      </a:lnTo>
                      <a:lnTo>
                        <a:pt x="366" y="1186"/>
                      </a:lnTo>
                      <a:lnTo>
                        <a:pt x="391" y="1212"/>
                      </a:lnTo>
                      <a:lnTo>
                        <a:pt x="415" y="1237"/>
                      </a:lnTo>
                      <a:lnTo>
                        <a:pt x="440" y="1262"/>
                      </a:lnTo>
                      <a:lnTo>
                        <a:pt x="465" y="1283"/>
                      </a:lnTo>
                      <a:lnTo>
                        <a:pt x="490" y="1305"/>
                      </a:lnTo>
                      <a:lnTo>
                        <a:pt x="515" y="1326"/>
                      </a:lnTo>
                      <a:lnTo>
                        <a:pt x="540" y="1343"/>
                      </a:lnTo>
                      <a:lnTo>
                        <a:pt x="564" y="1361"/>
                      </a:lnTo>
                      <a:lnTo>
                        <a:pt x="590" y="1377"/>
                      </a:lnTo>
                      <a:lnTo>
                        <a:pt x="614" y="1391"/>
                      </a:lnTo>
                      <a:lnTo>
                        <a:pt x="638" y="1403"/>
                      </a:lnTo>
                      <a:lnTo>
                        <a:pt x="663" y="1415"/>
                      </a:lnTo>
                      <a:lnTo>
                        <a:pt x="687" y="1425"/>
                      </a:lnTo>
                      <a:lnTo>
                        <a:pt x="710" y="1434"/>
                      </a:lnTo>
                      <a:lnTo>
                        <a:pt x="733" y="1441"/>
                      </a:lnTo>
                      <a:lnTo>
                        <a:pt x="756" y="1446"/>
                      </a:lnTo>
                      <a:lnTo>
                        <a:pt x="778" y="1449"/>
                      </a:lnTo>
                      <a:lnTo>
                        <a:pt x="799" y="1452"/>
                      </a:lnTo>
                      <a:lnTo>
                        <a:pt x="820" y="1452"/>
                      </a:lnTo>
                      <a:lnTo>
                        <a:pt x="840" y="1451"/>
                      </a:lnTo>
                      <a:lnTo>
                        <a:pt x="859" y="1447"/>
                      </a:lnTo>
                      <a:lnTo>
                        <a:pt x="877" y="1443"/>
                      </a:lnTo>
                      <a:lnTo>
                        <a:pt x="895" y="1435"/>
                      </a:lnTo>
                      <a:lnTo>
                        <a:pt x="912" y="1428"/>
                      </a:lnTo>
                      <a:lnTo>
                        <a:pt x="912" y="1428"/>
                      </a:lnTo>
                      <a:lnTo>
                        <a:pt x="924" y="1420"/>
                      </a:lnTo>
                      <a:lnTo>
                        <a:pt x="938" y="1410"/>
                      </a:lnTo>
                      <a:lnTo>
                        <a:pt x="954" y="1397"/>
                      </a:lnTo>
                      <a:lnTo>
                        <a:pt x="969" y="1384"/>
                      </a:lnTo>
                      <a:lnTo>
                        <a:pt x="986" y="1369"/>
                      </a:lnTo>
                      <a:lnTo>
                        <a:pt x="1002" y="1354"/>
                      </a:lnTo>
                      <a:lnTo>
                        <a:pt x="1018" y="1337"/>
                      </a:lnTo>
                      <a:lnTo>
                        <a:pt x="1032" y="1320"/>
                      </a:lnTo>
                      <a:lnTo>
                        <a:pt x="1032" y="1320"/>
                      </a:lnTo>
                      <a:lnTo>
                        <a:pt x="1041" y="1306"/>
                      </a:lnTo>
                      <a:lnTo>
                        <a:pt x="1047" y="1292"/>
                      </a:lnTo>
                      <a:lnTo>
                        <a:pt x="1051" y="1277"/>
                      </a:lnTo>
                      <a:lnTo>
                        <a:pt x="1052" y="1262"/>
                      </a:lnTo>
                      <a:lnTo>
                        <a:pt x="1051" y="1246"/>
                      </a:lnTo>
                      <a:lnTo>
                        <a:pt x="1047" y="1231"/>
                      </a:lnTo>
                      <a:lnTo>
                        <a:pt x="1042" y="1217"/>
                      </a:lnTo>
                      <a:lnTo>
                        <a:pt x="1033" y="1204"/>
                      </a:lnTo>
                      <a:lnTo>
                        <a:pt x="1033" y="1204"/>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122" name="그림 121">
                  <a:extLst>
                    <a:ext uri="{FF2B5EF4-FFF2-40B4-BE49-F238E27FC236}">
                      <a16:creationId xmlns:a16="http://schemas.microsoft.com/office/drawing/2014/main" id="{47386671-51E0-40A3-9F4B-7B9B1285A4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1564" y="5154375"/>
                  <a:ext cx="163722" cy="249758"/>
                </a:xfrm>
                <a:prstGeom prst="rect">
                  <a:avLst/>
                </a:prstGeom>
              </p:spPr>
            </p:pic>
          </p:grpSp>
        </p:grpSp>
        <p:sp>
          <p:nvSpPr>
            <p:cNvPr id="106" name="TextBox 105">
              <a:extLst>
                <a:ext uri="{FF2B5EF4-FFF2-40B4-BE49-F238E27FC236}">
                  <a16:creationId xmlns:a16="http://schemas.microsoft.com/office/drawing/2014/main" id="{05D4978D-901A-4774-B0A9-4C55E2B9AE55}"/>
                </a:ext>
              </a:extLst>
            </p:cNvPr>
            <p:cNvSpPr txBox="1"/>
            <p:nvPr/>
          </p:nvSpPr>
          <p:spPr>
            <a:xfrm>
              <a:off x="6349650" y="5930931"/>
              <a:ext cx="346249" cy="153888"/>
            </a:xfrm>
            <a:prstGeom prst="rect">
              <a:avLst/>
            </a:prstGeom>
            <a:noFill/>
          </p:spPr>
          <p:txBody>
            <a:bodyPr wrap="none" lIns="0" tIns="0" rIns="0" bIns="0" rtlCol="0">
              <a:spAutoFit/>
              <a:scene3d>
                <a:camera prst="orthographicFront"/>
                <a:lightRig rig="threePt" dir="t"/>
              </a:scene3d>
              <a:sp3d>
                <a:bevelT w="0" h="1270"/>
              </a:sp3d>
            </a:bodyPr>
            <a:lstStyle/>
            <a:p>
              <a:pPr algn="ctr"/>
              <a:r>
                <a:rPr lang="en-US" altLang="ko-KR" sz="1000" dirty="0">
                  <a:latin typeface="SamsungOne-700" panose="020B0803030303020204" pitchFamily="34" charset="0"/>
                  <a:ea typeface="SamsungOne-700" panose="020B0803030303020204" pitchFamily="34" charset="0"/>
                </a:rPr>
                <a:t>user 2</a:t>
              </a:r>
            </a:p>
          </p:txBody>
        </p:sp>
        <p:cxnSp>
          <p:nvCxnSpPr>
            <p:cNvPr id="107" name="직선 연결선 106">
              <a:extLst>
                <a:ext uri="{FF2B5EF4-FFF2-40B4-BE49-F238E27FC236}">
                  <a16:creationId xmlns:a16="http://schemas.microsoft.com/office/drawing/2014/main" id="{25476701-54CE-400D-ADED-9D7BEF9DF32B}"/>
                </a:ext>
              </a:extLst>
            </p:cNvPr>
            <p:cNvCxnSpPr/>
            <p:nvPr/>
          </p:nvCxnSpPr>
          <p:spPr>
            <a:xfrm flipH="1">
              <a:off x="6739397" y="4746993"/>
              <a:ext cx="1125877" cy="0"/>
            </a:xfrm>
            <a:prstGeom prst="line">
              <a:avLst/>
            </a:prstGeom>
            <a:noFill/>
            <a:ln w="9525" cap="rnd">
              <a:solidFill>
                <a:srgbClr val="193EB0"/>
              </a:solidFill>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8" name="직선 연결선 107">
              <a:extLst>
                <a:ext uri="{FF2B5EF4-FFF2-40B4-BE49-F238E27FC236}">
                  <a16:creationId xmlns:a16="http://schemas.microsoft.com/office/drawing/2014/main" id="{5FA0E51F-2CCB-4FF6-92FD-777B2A03DC34}"/>
                </a:ext>
              </a:extLst>
            </p:cNvPr>
            <p:cNvCxnSpPr/>
            <p:nvPr/>
          </p:nvCxnSpPr>
          <p:spPr>
            <a:xfrm flipH="1">
              <a:off x="6739397" y="5676832"/>
              <a:ext cx="1125877" cy="0"/>
            </a:xfrm>
            <a:prstGeom prst="line">
              <a:avLst/>
            </a:prstGeom>
            <a:noFill/>
            <a:ln w="9525" cap="rnd">
              <a:solidFill>
                <a:srgbClr val="193EB0"/>
              </a:solidFill>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9" name="TextBox 108">
              <a:extLst>
                <a:ext uri="{FF2B5EF4-FFF2-40B4-BE49-F238E27FC236}">
                  <a16:creationId xmlns:a16="http://schemas.microsoft.com/office/drawing/2014/main" id="{1290570C-FD96-433B-8B21-41143DA2FF0D}"/>
                </a:ext>
              </a:extLst>
            </p:cNvPr>
            <p:cNvSpPr txBox="1"/>
            <p:nvPr/>
          </p:nvSpPr>
          <p:spPr>
            <a:xfrm>
              <a:off x="7119939" y="5452840"/>
              <a:ext cx="346249" cy="153888"/>
            </a:xfrm>
            <a:prstGeom prst="rect">
              <a:avLst/>
            </a:prstGeom>
            <a:noFill/>
          </p:spPr>
          <p:txBody>
            <a:bodyPr wrap="none" lIns="0" tIns="0" rIns="0" bIns="0" rtlCol="0">
              <a:spAutoFit/>
              <a:scene3d>
                <a:camera prst="orthographicFront"/>
                <a:lightRig rig="threePt" dir="t"/>
              </a:scene3d>
              <a:sp3d>
                <a:bevelT w="0" h="1270"/>
              </a:sp3d>
            </a:bodyPr>
            <a:lstStyle/>
            <a:p>
              <a:pPr algn="ctr"/>
              <a:r>
                <a:rPr lang="en-US" altLang="ko-KR" sz="1000" dirty="0">
                  <a:latin typeface="SamsungOne-700" panose="020B0803030303020204" pitchFamily="34" charset="0"/>
                  <a:ea typeface="SamsungOne-700" panose="020B0803030303020204" pitchFamily="34" charset="0"/>
                </a:rPr>
                <a:t>user 1</a:t>
              </a:r>
            </a:p>
          </p:txBody>
        </p:sp>
        <p:sp>
          <p:nvSpPr>
            <p:cNvPr id="110" name="TextBox 109">
              <a:extLst>
                <a:ext uri="{FF2B5EF4-FFF2-40B4-BE49-F238E27FC236}">
                  <a16:creationId xmlns:a16="http://schemas.microsoft.com/office/drawing/2014/main" id="{4C9EF46D-2A9E-4C2F-B15E-FD8A82464458}"/>
                </a:ext>
              </a:extLst>
            </p:cNvPr>
            <p:cNvSpPr txBox="1"/>
            <p:nvPr/>
          </p:nvSpPr>
          <p:spPr>
            <a:xfrm>
              <a:off x="7901982" y="5930931"/>
              <a:ext cx="352662" cy="153888"/>
            </a:xfrm>
            <a:prstGeom prst="rect">
              <a:avLst/>
            </a:prstGeom>
            <a:noFill/>
          </p:spPr>
          <p:txBody>
            <a:bodyPr wrap="none" lIns="0" tIns="0" rIns="0" bIns="0" rtlCol="0">
              <a:spAutoFit/>
              <a:scene3d>
                <a:camera prst="orthographicFront"/>
                <a:lightRig rig="threePt" dir="t"/>
              </a:scene3d>
              <a:sp3d>
                <a:bevelT w="0" h="1270"/>
              </a:sp3d>
            </a:bodyPr>
            <a:lstStyle/>
            <a:p>
              <a:pPr algn="ctr"/>
              <a:r>
                <a:rPr lang="en-US" altLang="ko-KR" sz="1000" dirty="0">
                  <a:latin typeface="SamsungOne-700" panose="020B0803030303020204" pitchFamily="34" charset="0"/>
                  <a:ea typeface="SamsungOne-700" panose="020B0803030303020204" pitchFamily="34" charset="0"/>
                </a:rPr>
                <a:t>user 4</a:t>
              </a:r>
            </a:p>
          </p:txBody>
        </p:sp>
        <p:sp>
          <p:nvSpPr>
            <p:cNvPr id="111" name="TextBox 110">
              <a:extLst>
                <a:ext uri="{FF2B5EF4-FFF2-40B4-BE49-F238E27FC236}">
                  <a16:creationId xmlns:a16="http://schemas.microsoft.com/office/drawing/2014/main" id="{3EB3391E-1C0D-4E74-80FA-A72A558F8D52}"/>
                </a:ext>
              </a:extLst>
            </p:cNvPr>
            <p:cNvSpPr txBox="1"/>
            <p:nvPr/>
          </p:nvSpPr>
          <p:spPr>
            <a:xfrm>
              <a:off x="6349650" y="4461117"/>
              <a:ext cx="346249" cy="153888"/>
            </a:xfrm>
            <a:prstGeom prst="rect">
              <a:avLst/>
            </a:prstGeom>
            <a:noFill/>
          </p:spPr>
          <p:txBody>
            <a:bodyPr wrap="none" lIns="0" tIns="0" rIns="0" bIns="0" rtlCol="0">
              <a:spAutoFit/>
              <a:scene3d>
                <a:camera prst="orthographicFront"/>
                <a:lightRig rig="threePt" dir="t"/>
              </a:scene3d>
              <a:sp3d>
                <a:bevelT w="0" h="1270"/>
              </a:sp3d>
            </a:bodyPr>
            <a:lstStyle/>
            <a:p>
              <a:pPr algn="ctr"/>
              <a:r>
                <a:rPr lang="en-US" altLang="ko-KR" sz="1000" dirty="0">
                  <a:latin typeface="SamsungOne-700" panose="020B0803030303020204" pitchFamily="34" charset="0"/>
                  <a:ea typeface="SamsungOne-700" panose="020B0803030303020204" pitchFamily="34" charset="0"/>
                </a:rPr>
                <a:t>user 3</a:t>
              </a:r>
            </a:p>
          </p:txBody>
        </p:sp>
        <p:sp>
          <p:nvSpPr>
            <p:cNvPr id="112" name="TextBox 111">
              <a:extLst>
                <a:ext uri="{FF2B5EF4-FFF2-40B4-BE49-F238E27FC236}">
                  <a16:creationId xmlns:a16="http://schemas.microsoft.com/office/drawing/2014/main" id="{F70BE214-9C90-4CA0-B70B-6A0672C9D027}"/>
                </a:ext>
              </a:extLst>
            </p:cNvPr>
            <p:cNvSpPr txBox="1"/>
            <p:nvPr/>
          </p:nvSpPr>
          <p:spPr>
            <a:xfrm>
              <a:off x="7901982" y="4461117"/>
              <a:ext cx="352662" cy="153888"/>
            </a:xfrm>
            <a:prstGeom prst="rect">
              <a:avLst/>
            </a:prstGeom>
            <a:noFill/>
          </p:spPr>
          <p:txBody>
            <a:bodyPr wrap="none" lIns="0" tIns="0" rIns="0" bIns="0" rtlCol="0">
              <a:spAutoFit/>
              <a:scene3d>
                <a:camera prst="orthographicFront"/>
                <a:lightRig rig="threePt" dir="t"/>
              </a:scene3d>
              <a:sp3d>
                <a:bevelT w="0" h="1270"/>
              </a:sp3d>
            </a:bodyPr>
            <a:lstStyle/>
            <a:p>
              <a:pPr algn="ctr"/>
              <a:r>
                <a:rPr lang="en-US" altLang="ko-KR" sz="1000" dirty="0">
                  <a:latin typeface="SamsungOne-700" panose="020B0803030303020204" pitchFamily="34" charset="0"/>
                  <a:ea typeface="SamsungOne-700" panose="020B0803030303020204" pitchFamily="34" charset="0"/>
                </a:rPr>
                <a:t>user 5</a:t>
              </a:r>
            </a:p>
          </p:txBody>
        </p:sp>
        <p:cxnSp>
          <p:nvCxnSpPr>
            <p:cNvPr id="113" name="직선 연결선 112">
              <a:extLst>
                <a:ext uri="{FF2B5EF4-FFF2-40B4-BE49-F238E27FC236}">
                  <a16:creationId xmlns:a16="http://schemas.microsoft.com/office/drawing/2014/main" id="{AFCE06DE-DBDD-4355-AF89-9DDAFC94191B}"/>
                </a:ext>
              </a:extLst>
            </p:cNvPr>
            <p:cNvCxnSpPr/>
            <p:nvPr/>
          </p:nvCxnSpPr>
          <p:spPr>
            <a:xfrm flipV="1">
              <a:off x="6518418" y="5173714"/>
              <a:ext cx="0" cy="205881"/>
            </a:xfrm>
            <a:prstGeom prst="line">
              <a:avLst/>
            </a:prstGeom>
            <a:noFill/>
            <a:ln w="9525" cap="rnd">
              <a:solidFill>
                <a:srgbClr val="193EB0"/>
              </a:solidFill>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4" name="직선 연결선 113">
              <a:extLst>
                <a:ext uri="{FF2B5EF4-FFF2-40B4-BE49-F238E27FC236}">
                  <a16:creationId xmlns:a16="http://schemas.microsoft.com/office/drawing/2014/main" id="{FC2B021E-3D71-48A2-B27A-8D9D1C6C9717}"/>
                </a:ext>
              </a:extLst>
            </p:cNvPr>
            <p:cNvCxnSpPr/>
            <p:nvPr/>
          </p:nvCxnSpPr>
          <p:spPr>
            <a:xfrm flipV="1">
              <a:off x="8080518" y="5173714"/>
              <a:ext cx="0" cy="205881"/>
            </a:xfrm>
            <a:prstGeom prst="line">
              <a:avLst/>
            </a:prstGeom>
            <a:noFill/>
            <a:ln w="9525" cap="rnd">
              <a:solidFill>
                <a:srgbClr val="193EB0"/>
              </a:solidFill>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5" name="직선 연결선 114">
              <a:extLst>
                <a:ext uri="{FF2B5EF4-FFF2-40B4-BE49-F238E27FC236}">
                  <a16:creationId xmlns:a16="http://schemas.microsoft.com/office/drawing/2014/main" id="{1B0373E1-E346-47CD-B129-AB0D20B63559}"/>
                </a:ext>
              </a:extLst>
            </p:cNvPr>
            <p:cNvCxnSpPr/>
            <p:nvPr/>
          </p:nvCxnSpPr>
          <p:spPr>
            <a:xfrm flipH="1" flipV="1">
              <a:off x="6722914" y="4862448"/>
              <a:ext cx="362578" cy="182167"/>
            </a:xfrm>
            <a:prstGeom prst="line">
              <a:avLst/>
            </a:prstGeom>
            <a:noFill/>
            <a:ln w="9525" cap="rnd">
              <a:solidFill>
                <a:srgbClr val="193EB0"/>
              </a:solidFill>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6" name="직선 연결선 115">
              <a:extLst>
                <a:ext uri="{FF2B5EF4-FFF2-40B4-BE49-F238E27FC236}">
                  <a16:creationId xmlns:a16="http://schemas.microsoft.com/office/drawing/2014/main" id="{8A2F7357-5E31-4346-953A-EF9AF447BC12}"/>
                </a:ext>
              </a:extLst>
            </p:cNvPr>
            <p:cNvCxnSpPr/>
            <p:nvPr/>
          </p:nvCxnSpPr>
          <p:spPr>
            <a:xfrm flipV="1">
              <a:off x="7508046" y="4862448"/>
              <a:ext cx="362578" cy="182167"/>
            </a:xfrm>
            <a:prstGeom prst="line">
              <a:avLst/>
            </a:prstGeom>
            <a:noFill/>
            <a:ln w="9525" cap="rnd">
              <a:solidFill>
                <a:srgbClr val="193EB0"/>
              </a:solidFill>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7" name="직선 연결선 116">
              <a:extLst>
                <a:ext uri="{FF2B5EF4-FFF2-40B4-BE49-F238E27FC236}">
                  <a16:creationId xmlns:a16="http://schemas.microsoft.com/office/drawing/2014/main" id="{91684C52-1B27-4857-93BC-B8A9DDC758E9}"/>
                </a:ext>
              </a:extLst>
            </p:cNvPr>
            <p:cNvCxnSpPr/>
            <p:nvPr/>
          </p:nvCxnSpPr>
          <p:spPr>
            <a:xfrm flipH="1">
              <a:off x="6722914" y="5274772"/>
              <a:ext cx="362578" cy="182167"/>
            </a:xfrm>
            <a:prstGeom prst="line">
              <a:avLst/>
            </a:prstGeom>
            <a:noFill/>
            <a:ln w="9525" cap="rnd">
              <a:solidFill>
                <a:srgbClr val="193EB0"/>
              </a:solidFill>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8" name="직선 연결선 117">
              <a:extLst>
                <a:ext uri="{FF2B5EF4-FFF2-40B4-BE49-F238E27FC236}">
                  <a16:creationId xmlns:a16="http://schemas.microsoft.com/office/drawing/2014/main" id="{9E2C89D6-9847-4DC0-BDD3-62E1F6BE3263}"/>
                </a:ext>
              </a:extLst>
            </p:cNvPr>
            <p:cNvCxnSpPr/>
            <p:nvPr/>
          </p:nvCxnSpPr>
          <p:spPr>
            <a:xfrm>
              <a:off x="7508046" y="5274772"/>
              <a:ext cx="362578" cy="182167"/>
            </a:xfrm>
            <a:prstGeom prst="line">
              <a:avLst/>
            </a:prstGeom>
            <a:noFill/>
            <a:ln w="9525" cap="rnd">
              <a:solidFill>
                <a:srgbClr val="193EB0"/>
              </a:solidFill>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39" name="직사각형 138">
            <a:extLst>
              <a:ext uri="{FF2B5EF4-FFF2-40B4-BE49-F238E27FC236}">
                <a16:creationId xmlns:a16="http://schemas.microsoft.com/office/drawing/2014/main" id="{1B151B3A-5558-466C-8FD9-59DD23BFD80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Âm thanh </a:t>
            </a:r>
            <a:r>
              <a:rPr lang="en-US" altLang="ko-KR" sz="1400" dirty="0">
                <a:solidFill>
                  <a:schemeClr val="tx1"/>
                </a:solidFill>
                <a:latin typeface="SamsungOne-400" panose="020B0503030303020204" pitchFamily="34" charset="0"/>
                <a:ea typeface="SamsungOne-400" panose="020B0503030303020204" pitchFamily="34" charset="0"/>
              </a:rPr>
              <a:t>LE</a:t>
            </a:r>
          </a:p>
        </p:txBody>
      </p:sp>
      <p:grpSp>
        <p:nvGrpSpPr>
          <p:cNvPr id="2" name="그룹 1">
            <a:extLst>
              <a:ext uri="{FF2B5EF4-FFF2-40B4-BE49-F238E27FC236}">
                <a16:creationId xmlns:a16="http://schemas.microsoft.com/office/drawing/2014/main" id="{2DBE0EF2-DCB7-47A0-AEEA-ABE518FB0CF3}"/>
              </a:ext>
            </a:extLst>
          </p:cNvPr>
          <p:cNvGrpSpPr/>
          <p:nvPr/>
        </p:nvGrpSpPr>
        <p:grpSpPr>
          <a:xfrm>
            <a:off x="974103" y="3793082"/>
            <a:ext cx="3240678" cy="2503066"/>
            <a:chOff x="974103" y="3793082"/>
            <a:chExt cx="3240678" cy="2503066"/>
          </a:xfrm>
        </p:grpSpPr>
        <p:pic>
          <p:nvPicPr>
            <p:cNvPr id="27" name="그림 26">
              <a:extLst>
                <a:ext uri="{FF2B5EF4-FFF2-40B4-BE49-F238E27FC236}">
                  <a16:creationId xmlns:a16="http://schemas.microsoft.com/office/drawing/2014/main" id="{F6C02A7E-13BB-4930-9ECF-E989E783C5EF}"/>
                </a:ext>
              </a:extLst>
            </p:cNvPr>
            <p:cNvPicPr>
              <a:picLocks noChangeAspect="1"/>
            </p:cNvPicPr>
            <p:nvPr/>
          </p:nvPicPr>
          <p:blipFill rotWithShape="1">
            <a:blip r:embed="rId6"/>
            <a:srcRect l="11209" t="41527" r="51895"/>
            <a:stretch/>
          </p:blipFill>
          <p:spPr>
            <a:xfrm>
              <a:off x="974103" y="3793082"/>
              <a:ext cx="3240678" cy="2503066"/>
            </a:xfrm>
            <a:prstGeom prst="rect">
              <a:avLst/>
            </a:prstGeom>
          </p:spPr>
        </p:pic>
        <p:sp>
          <p:nvSpPr>
            <p:cNvPr id="140" name="TextBox 139">
              <a:extLst>
                <a:ext uri="{FF2B5EF4-FFF2-40B4-BE49-F238E27FC236}">
                  <a16:creationId xmlns:a16="http://schemas.microsoft.com/office/drawing/2014/main" id="{67EC04F0-3140-4520-9501-5A6F57841FB5}"/>
                </a:ext>
              </a:extLst>
            </p:cNvPr>
            <p:cNvSpPr txBox="1"/>
            <p:nvPr/>
          </p:nvSpPr>
          <p:spPr>
            <a:xfrm>
              <a:off x="2754961" y="4406014"/>
              <a:ext cx="830356" cy="153888"/>
            </a:xfrm>
            <a:prstGeom prst="rect">
              <a:avLst/>
            </a:prstGeom>
            <a:solidFill>
              <a:schemeClr val="bg1"/>
            </a:solidFill>
          </p:spPr>
          <p:txBody>
            <a:bodyPr wrap="none" lIns="0" tIns="0" rIns="0" bIns="0" rtlCol="0" anchor="ctr">
              <a:spAutoFit/>
              <a:scene3d>
                <a:camera prst="orthographicFront"/>
                <a:lightRig rig="threePt" dir="t"/>
              </a:scene3d>
              <a:sp3d>
                <a:bevelT w="0" h="6350"/>
              </a:sp3d>
            </a:bodyPr>
            <a:lstStyle/>
            <a:p>
              <a:pPr marR="0" lvl="0" indent="0" fontAlgn="base">
                <a:lnSpc>
                  <a:spcPct val="100000"/>
                </a:lnSpc>
                <a:spcBef>
                  <a:spcPct val="0"/>
                </a:spcBef>
                <a:spcAft>
                  <a:spcPts val="0"/>
                </a:spcAft>
                <a:buClrTx/>
                <a:buSzTx/>
                <a:buFontTx/>
                <a:buNone/>
                <a:tabLst/>
                <a:defRPr/>
              </a:pP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cs typeface="+mn-cs"/>
                </a:rPr>
                <a:t>Voice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cs typeface="+mn-cs"/>
                </a:rPr>
                <a:t>Yêu</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cs typeface="+mn-cs"/>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cs typeface="+mn-cs"/>
                </a:rPr>
                <a:t>cầu</a:t>
              </a:r>
              <a:endParaRPr lang="ko-KR" altLang="en-US" sz="1000" dirty="0">
                <a:solidFill>
                  <a:prstClr val="black">
                    <a:lumMod val="75000"/>
                    <a:lumOff val="25000"/>
                  </a:prstClr>
                </a:solidFill>
                <a:latin typeface="SamsungOne-400" panose="020B0503030303020204" pitchFamily="34" charset="0"/>
                <a:cs typeface="+mn-cs"/>
              </a:endParaRPr>
            </a:p>
          </p:txBody>
        </p:sp>
      </p:grpSp>
    </p:spTree>
    <p:extLst>
      <p:ext uri="{BB962C8B-B14F-4D97-AF65-F5344CB8AC3E}">
        <p14:creationId xmlns:p14="http://schemas.microsoft.com/office/powerpoint/2010/main" val="22280689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타원 20">
            <a:extLst>
              <a:ext uri="{FF2B5EF4-FFF2-40B4-BE49-F238E27FC236}">
                <a16:creationId xmlns:a16="http://schemas.microsoft.com/office/drawing/2014/main" id="{3E21C38A-0610-42C7-BD11-8253537B4366}"/>
              </a:ext>
            </a:extLst>
          </p:cNvPr>
          <p:cNvSpPr/>
          <p:nvPr/>
        </p:nvSpPr>
        <p:spPr>
          <a:xfrm>
            <a:off x="3456639" y="3289963"/>
            <a:ext cx="1892038" cy="1892038"/>
          </a:xfrm>
          <a:prstGeom prst="ellipse">
            <a:avLst/>
          </a:prstGeom>
          <a:noFill/>
          <a:ln w="762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82">
            <a:extLst>
              <a:ext uri="{FF2B5EF4-FFF2-40B4-BE49-F238E27FC236}">
                <a16:creationId xmlns:a16="http://schemas.microsoft.com/office/drawing/2014/main" id="{49AB04DA-50FF-48E5-8E8D-20B4F01B98F9}"/>
              </a:ext>
            </a:extLst>
          </p:cNvPr>
          <p:cNvSpPr/>
          <p:nvPr/>
        </p:nvSpPr>
        <p:spPr>
          <a:xfrm>
            <a:off x="2703043" y="2497524"/>
            <a:ext cx="3451310" cy="3439726"/>
          </a:xfrm>
          <a:prstGeom prst="ellipse">
            <a:avLst/>
          </a:prstGeom>
          <a:noFill/>
          <a:ln w="12700">
            <a:solidFill>
              <a:srgbClr val="D9D9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Sự</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phát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triển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ứng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công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nghệ</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Bluetooth</a:t>
            </a:r>
          </a:p>
        </p:txBody>
      </p:sp>
      <p:sp>
        <p:nvSpPr>
          <p:cNvPr id="32" name="TextBox 31">
            <a:extLst>
              <a:ext uri="{FF2B5EF4-FFF2-40B4-BE49-F238E27FC236}">
                <a16:creationId xmlns:a16="http://schemas.microsoft.com/office/drawing/2014/main" id="{67B754BB-0A35-41A2-95D0-37D6970E2BDC}"/>
              </a:ext>
            </a:extLst>
          </p:cNvPr>
          <p:cNvSpPr txBox="1"/>
          <p:nvPr/>
        </p:nvSpPr>
        <p:spPr>
          <a:xfrm>
            <a:off x="3470558" y="3544108"/>
            <a:ext cx="462619" cy="184666"/>
          </a:xfrm>
          <a:prstGeom prst="rect">
            <a:avLst/>
          </a:prstGeom>
          <a:solidFill>
            <a:srgbClr val="D9D9D9"/>
          </a:solidFill>
        </p:spPr>
        <p:txBody>
          <a:bodyPr wrap="square" lIns="0" tIns="0" rIns="0" bIns="0" rtlCol="0">
            <a:spAutoFit/>
          </a:bodyPr>
          <a:lstStyle/>
          <a:p>
            <a:pPr algn="ct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Mesh</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0" name="TextBox 29">
            <a:extLst>
              <a:ext uri="{FF2B5EF4-FFF2-40B4-BE49-F238E27FC236}">
                <a16:creationId xmlns:a16="http://schemas.microsoft.com/office/drawing/2014/main" id="{E6763A6E-5E51-4060-8354-E26CD2C9E100}"/>
              </a:ext>
            </a:extLst>
          </p:cNvPr>
          <p:cNvSpPr txBox="1"/>
          <p:nvPr/>
        </p:nvSpPr>
        <p:spPr>
          <a:xfrm>
            <a:off x="2562774" y="2762189"/>
            <a:ext cx="647198" cy="461665"/>
          </a:xfrm>
          <a:prstGeom prst="rect">
            <a:avLst/>
          </a:prstGeom>
          <a:noFill/>
        </p:spPr>
        <p:txBody>
          <a:bodyPr wrap="square" lIns="0" tIns="0" rIns="0" bIns="0" rtlCol="0">
            <a:spAutoFit/>
          </a:bodyPr>
          <a:lstStyle/>
          <a:p>
            <a:pPr marL="92075" indent="-92075">
              <a:buFont typeface="Arial" panose="020B0604020202020204" pitchFamily="34" charset="0"/>
              <a:buChar char="•"/>
            </a:pPr>
            <a:r>
              <a:rPr lang="vi-VN" altLang="ko-KR" sz="1000" b="1" dirty="0">
                <a:solidFill>
                  <a:schemeClr val="tx1">
                    <a:lumMod val="85000"/>
                    <a:lumOff val="15000"/>
                  </a:schemeClr>
                </a:solidFill>
                <a:latin typeface="SamsungOne-400" panose="020B0503030303020204" pitchFamily="34" charset="0"/>
                <a:ea typeface="SamsungOne-400" panose="020B0503030303020204" pitchFamily="34" charset="0"/>
              </a:rPr>
              <a:t>lưới định tuyến</a:t>
            </a:r>
            <a:endParaRPr lang="ko-KR" altLang="en-US" sz="10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1" name="TextBox 30">
            <a:extLst>
              <a:ext uri="{FF2B5EF4-FFF2-40B4-BE49-F238E27FC236}">
                <a16:creationId xmlns:a16="http://schemas.microsoft.com/office/drawing/2014/main" id="{80114110-5C56-4229-934B-95886DA26B77}"/>
              </a:ext>
            </a:extLst>
          </p:cNvPr>
          <p:cNvSpPr txBox="1"/>
          <p:nvPr/>
        </p:nvSpPr>
        <p:spPr>
          <a:xfrm>
            <a:off x="3265542" y="2935112"/>
            <a:ext cx="636237" cy="307777"/>
          </a:xfrm>
          <a:prstGeom prst="rect">
            <a:avLst/>
          </a:prstGeom>
          <a:noFill/>
        </p:spPr>
        <p:txBody>
          <a:bodyPr wrap="square" lIns="0" tIns="0" rIns="0" bIns="0" rtlCol="0">
            <a:spAutoFit/>
          </a:bodyPr>
          <a:lstStyle/>
          <a:p>
            <a:pPr marL="92075" indent="-92075">
              <a:buFont typeface="Arial" panose="020B0604020202020204" pitchFamily="34" charset="0"/>
              <a:buChar char="•"/>
            </a:pP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Flooding Mesh</a:t>
            </a:r>
            <a:endParaRPr lang="ko-KR" altLang="en-US" sz="10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3" name="TextBox 32">
            <a:extLst>
              <a:ext uri="{FF2B5EF4-FFF2-40B4-BE49-F238E27FC236}">
                <a16:creationId xmlns:a16="http://schemas.microsoft.com/office/drawing/2014/main" id="{4BE101AD-ADF3-46A6-8451-CF95CE817D29}"/>
              </a:ext>
            </a:extLst>
          </p:cNvPr>
          <p:cNvSpPr txBox="1"/>
          <p:nvPr/>
        </p:nvSpPr>
        <p:spPr>
          <a:xfrm>
            <a:off x="4187009" y="3152452"/>
            <a:ext cx="462619" cy="184666"/>
          </a:xfrm>
          <a:prstGeom prst="rect">
            <a:avLst/>
          </a:prstGeom>
          <a:solidFill>
            <a:srgbClr val="D9D9D9"/>
          </a:solidFill>
        </p:spPr>
        <p:txBody>
          <a:bodyPr wrap="square" lIns="0" tIns="0" rIns="0" bIns="0" rtlCol="0">
            <a:spAutoFit/>
          </a:bodyPr>
          <a:lstStyle/>
          <a:p>
            <a:pPr algn="ct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Chip</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C0067FF6-D3FA-41C2-8704-06B0E225B931}"/>
              </a:ext>
            </a:extLst>
          </p:cNvPr>
          <p:cNvGrpSpPr/>
          <p:nvPr/>
        </p:nvGrpSpPr>
        <p:grpSpPr>
          <a:xfrm>
            <a:off x="4904962" y="3464741"/>
            <a:ext cx="462619" cy="343400"/>
            <a:chOff x="4284532" y="3557378"/>
            <a:chExt cx="462619" cy="343400"/>
          </a:xfrm>
        </p:grpSpPr>
        <p:sp>
          <p:nvSpPr>
            <p:cNvPr id="34" name="TextBox 33">
              <a:extLst>
                <a:ext uri="{FF2B5EF4-FFF2-40B4-BE49-F238E27FC236}">
                  <a16:creationId xmlns:a16="http://schemas.microsoft.com/office/drawing/2014/main" id="{02E0AAAB-BD58-45A0-9877-691B0487F038}"/>
                </a:ext>
              </a:extLst>
            </p:cNvPr>
            <p:cNvSpPr txBox="1"/>
            <p:nvPr/>
          </p:nvSpPr>
          <p:spPr>
            <a:xfrm>
              <a:off x="4284532" y="3762279"/>
              <a:ext cx="462619" cy="138499"/>
            </a:xfrm>
            <a:prstGeom prst="rect">
              <a:avLst/>
            </a:prstGeom>
            <a:solidFill>
              <a:srgbClr val="D9D9D9"/>
            </a:solidFill>
          </p:spPr>
          <p:txBody>
            <a:bodyPr wrap="square" lIns="0" tIns="0" rIns="0" bIns="0" rtlCol="0">
              <a:spAutoFit/>
            </a:bodyPr>
            <a:lstStyle/>
            <a:p>
              <a:pPr algn="ctr"/>
              <a:r>
                <a:rPr lang="en-US" altLang="ko-KR" sz="900" b="1" dirty="0">
                  <a:solidFill>
                    <a:schemeClr val="tx1">
                      <a:lumMod val="85000"/>
                      <a:lumOff val="15000"/>
                    </a:schemeClr>
                  </a:solidFill>
                  <a:latin typeface="SamsungOne-400" panose="020B0503030303020204" pitchFamily="34" charset="0"/>
                  <a:ea typeface="SamsungOne-400" panose="020B0503030303020204" pitchFamily="34" charset="0"/>
                </a:rPr>
                <a:t>Gateway</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5" name="TextBox 34">
              <a:extLst>
                <a:ext uri="{FF2B5EF4-FFF2-40B4-BE49-F238E27FC236}">
                  <a16:creationId xmlns:a16="http://schemas.microsoft.com/office/drawing/2014/main" id="{E7F85A60-D7A9-4211-BAA7-0DB49BEA12F7}"/>
                </a:ext>
              </a:extLst>
            </p:cNvPr>
            <p:cNvSpPr txBox="1"/>
            <p:nvPr/>
          </p:nvSpPr>
          <p:spPr>
            <a:xfrm>
              <a:off x="4382055" y="3557378"/>
              <a:ext cx="267574" cy="215444"/>
            </a:xfrm>
            <a:prstGeom prst="rect">
              <a:avLst/>
            </a:prstGeom>
            <a:solidFill>
              <a:srgbClr val="D9D9D9"/>
            </a:solidFill>
          </p:spPr>
          <p:txBody>
            <a:bodyPr wrap="square" lIns="0" tIns="0" rIns="0" bIns="0" rtlCol="0">
              <a:spAutoFit/>
            </a:bodyPr>
            <a:lstStyle/>
            <a:p>
              <a:pPr algn="ct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IP</a:t>
              </a:r>
              <a:endParaRPr lang="ko-KR" altLang="en-US" sz="14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38" name="TextBox 37">
            <a:extLst>
              <a:ext uri="{FF2B5EF4-FFF2-40B4-BE49-F238E27FC236}">
                <a16:creationId xmlns:a16="http://schemas.microsoft.com/office/drawing/2014/main" id="{0F3ED122-A3EC-457B-921D-518EC1FA286B}"/>
              </a:ext>
            </a:extLst>
          </p:cNvPr>
          <p:cNvSpPr txBox="1"/>
          <p:nvPr/>
        </p:nvSpPr>
        <p:spPr>
          <a:xfrm>
            <a:off x="5068316" y="4338256"/>
            <a:ext cx="462619" cy="215444"/>
          </a:xfrm>
          <a:prstGeom prst="rect">
            <a:avLst/>
          </a:prstGeom>
          <a:solidFill>
            <a:srgbClr val="D9D9D9"/>
          </a:solidFill>
        </p:spPr>
        <p:txBody>
          <a:bodyPr wrap="square" lIns="0" tIns="0" rIns="0" bIns="0" rtlCol="0">
            <a:spAutoFit/>
          </a:bodyPr>
          <a:lstStyle/>
          <a:p>
            <a:pPr algn="ct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Audio</a:t>
            </a:r>
            <a:endParaRPr lang="ko-KR" altLang="en-US" sz="14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9" name="TextBox 38">
            <a:extLst>
              <a:ext uri="{FF2B5EF4-FFF2-40B4-BE49-F238E27FC236}">
                <a16:creationId xmlns:a16="http://schemas.microsoft.com/office/drawing/2014/main" id="{47186584-96ED-4A9E-BA51-C023E2FFD869}"/>
              </a:ext>
            </a:extLst>
          </p:cNvPr>
          <p:cNvSpPr txBox="1"/>
          <p:nvPr/>
        </p:nvSpPr>
        <p:spPr>
          <a:xfrm>
            <a:off x="4593239" y="5003736"/>
            <a:ext cx="462619" cy="215444"/>
          </a:xfrm>
          <a:prstGeom prst="rect">
            <a:avLst/>
          </a:prstGeom>
          <a:solidFill>
            <a:srgbClr val="D9D9D9"/>
          </a:solidFill>
        </p:spPr>
        <p:txBody>
          <a:bodyPr wrap="square" lIns="0" tIns="0" rIns="0" bIns="0" rtlCol="0">
            <a:spAutoFit/>
          </a:bodyPr>
          <a:lstStyle/>
          <a:p>
            <a:pPr algn="ct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DoT</a:t>
            </a:r>
            <a:endParaRPr lang="ko-KR" altLang="en-US" sz="14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0" name="TextBox 39">
            <a:extLst>
              <a:ext uri="{FF2B5EF4-FFF2-40B4-BE49-F238E27FC236}">
                <a16:creationId xmlns:a16="http://schemas.microsoft.com/office/drawing/2014/main" id="{8DC1D77A-CDC7-45B4-BAE4-A4067756E7A4}"/>
              </a:ext>
            </a:extLst>
          </p:cNvPr>
          <p:cNvSpPr txBox="1"/>
          <p:nvPr/>
        </p:nvSpPr>
        <p:spPr>
          <a:xfrm>
            <a:off x="3881313" y="4895758"/>
            <a:ext cx="399326" cy="430887"/>
          </a:xfrm>
          <a:prstGeom prst="rect">
            <a:avLst/>
          </a:prstGeom>
          <a:solidFill>
            <a:srgbClr val="D9D9D9"/>
          </a:solidFill>
        </p:spPr>
        <p:txBody>
          <a:bodyPr wrap="square" lIns="0" tIns="0" rIns="0" bIns="0" rtlCol="0">
            <a:spAutoFit/>
          </a:bodyPr>
          <a:lstStyle/>
          <a:p>
            <a:pPr algn="ctr"/>
            <a:r>
              <a:rPr lang="en-US" altLang="ko-KR" sz="1400" b="1" dirty="0">
                <a:solidFill>
                  <a:schemeClr val="tx1">
                    <a:lumMod val="85000"/>
                    <a:lumOff val="15000"/>
                  </a:schemeClr>
                </a:solidFill>
                <a:latin typeface="SamsungOne-400" panose="020B0503030303020204" pitchFamily="34" charset="0"/>
                <a:ea typeface="SamsungOne-400" panose="020B0503030303020204" pitchFamily="34" charset="0"/>
              </a:rPr>
              <a:t>Easy P</a:t>
            </a:r>
            <a:endParaRPr lang="ko-KR" altLang="en-US" sz="14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1" name="TextBox 40">
            <a:extLst>
              <a:ext uri="{FF2B5EF4-FFF2-40B4-BE49-F238E27FC236}">
                <a16:creationId xmlns:a16="http://schemas.microsoft.com/office/drawing/2014/main" id="{70852A35-2FB3-43F3-AE07-DB015035BC0B}"/>
              </a:ext>
            </a:extLst>
          </p:cNvPr>
          <p:cNvSpPr txBox="1"/>
          <p:nvPr/>
        </p:nvSpPr>
        <p:spPr>
          <a:xfrm>
            <a:off x="1535730" y="4153685"/>
            <a:ext cx="1230474" cy="307777"/>
          </a:xfrm>
          <a:prstGeom prst="rect">
            <a:avLst/>
          </a:prstGeom>
          <a:solidFill>
            <a:schemeClr val="bg1"/>
          </a:solidFill>
        </p:spPr>
        <p:txBody>
          <a:bodyPr wrap="square" lIns="0" tIns="0" rIns="0" bIns="0" rtlCol="0">
            <a:spAutoFit/>
          </a:bodyPr>
          <a:lstStyle/>
          <a:p>
            <a:pPr marL="92075" indent="-92075">
              <a:buFont typeface="Arial" panose="020B0604020202020204" pitchFamily="34" charset="0"/>
              <a:buChar char="•"/>
            </a:pPr>
            <a:r>
              <a:rPr lang="vi-VN" altLang="ko-KR" sz="1000" b="1" dirty="0">
                <a:solidFill>
                  <a:schemeClr val="tx1">
                    <a:lumMod val="85000"/>
                    <a:lumOff val="15000"/>
                  </a:schemeClr>
                </a:solidFill>
                <a:latin typeface="SamsungOne-400" panose="020B0503030303020204" pitchFamily="34" charset="0"/>
                <a:ea typeface="SamsungOne-400" panose="020B0503030303020204" pitchFamily="34" charset="0"/>
              </a:rPr>
              <a:t>xác thực người dùng</a:t>
            </a:r>
            <a:endParaRPr lang="ko-KR" altLang="en-US" sz="8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7" name="TextBox 36">
            <a:extLst>
              <a:ext uri="{FF2B5EF4-FFF2-40B4-BE49-F238E27FC236}">
                <a16:creationId xmlns:a16="http://schemas.microsoft.com/office/drawing/2014/main" id="{40E600AE-8268-44A7-95A1-ADCEF136D7A0}"/>
              </a:ext>
            </a:extLst>
          </p:cNvPr>
          <p:cNvSpPr txBox="1">
            <a:spLocks noChangeAspect="1"/>
          </p:cNvSpPr>
          <p:nvPr/>
        </p:nvSpPr>
        <p:spPr>
          <a:xfrm>
            <a:off x="3213692" y="4127924"/>
            <a:ext cx="644070" cy="644070"/>
          </a:xfrm>
          <a:prstGeom prst="ellipse">
            <a:avLst/>
          </a:prstGeom>
          <a:solidFill>
            <a:srgbClr val="D9D9D9"/>
          </a:solidFill>
          <a:ln>
            <a:solidFill>
              <a:schemeClr val="bg1"/>
            </a:solidFill>
          </a:ln>
        </p:spPr>
        <p:txBody>
          <a:bodyPr wrap="square" lIns="0" tIns="0" rIns="0" bIns="0" rtlCol="0" anchor="ctr">
            <a:noAutofit/>
          </a:bodyPr>
          <a:lstStyle/>
          <a:p>
            <a:pPr algn="ctr"/>
            <a:r>
              <a:rPr lang="vi-VN" altLang="ko-KR" sz="1200" b="1" dirty="0">
                <a:solidFill>
                  <a:schemeClr val="tx1">
                    <a:lumMod val="85000"/>
                    <a:lumOff val="15000"/>
                  </a:schemeClr>
                </a:solidFill>
                <a:latin typeface="SamsungOne-400" panose="020B0503030303020204" pitchFamily="34" charset="0"/>
                <a:ea typeface="SamsungOne-400" panose="020B0503030303020204" pitchFamily="34" charset="0"/>
              </a:rPr>
              <a:t>Mặc được</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6" name="TextBox 65">
            <a:extLst>
              <a:ext uri="{FF2B5EF4-FFF2-40B4-BE49-F238E27FC236}">
                <a16:creationId xmlns:a16="http://schemas.microsoft.com/office/drawing/2014/main" id="{A884BBCC-BC9A-4B09-9591-3F05EB0E56E6}"/>
              </a:ext>
            </a:extLst>
          </p:cNvPr>
          <p:cNvSpPr txBox="1"/>
          <p:nvPr/>
        </p:nvSpPr>
        <p:spPr>
          <a:xfrm>
            <a:off x="1549859" y="4553700"/>
            <a:ext cx="984739" cy="615553"/>
          </a:xfrm>
          <a:prstGeom prst="rect">
            <a:avLst/>
          </a:prstGeom>
          <a:noFill/>
        </p:spPr>
        <p:txBody>
          <a:bodyPr wrap="square" lIns="0" tIns="0" rIns="0" bIns="0" rtlCol="0">
            <a:spAutoFit/>
          </a:bodyPr>
          <a:lstStyle/>
          <a:p>
            <a:pPr marL="92075" indent="-92075">
              <a:buFont typeface="Arial" panose="020B0604020202020204" pitchFamily="34" charset="0"/>
              <a:buChar char="•"/>
            </a:pP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biết</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cảnh</a:t>
            </a:r>
            <a:endPar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92075" indent="-92075">
              <a:buFont typeface="Arial" panose="020B0604020202020204" pitchFamily="34" charset="0"/>
              <a:buChar char="•"/>
            </a:pP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dùng</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pin</a:t>
            </a:r>
            <a:endParaRPr lang="ko-KR" altLang="en-US" sz="10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7" name="TextBox 66">
            <a:extLst>
              <a:ext uri="{FF2B5EF4-FFF2-40B4-BE49-F238E27FC236}">
                <a16:creationId xmlns:a16="http://schemas.microsoft.com/office/drawing/2014/main" id="{5AE843E1-95DC-44FB-BD2E-9BFDE32E6527}"/>
              </a:ext>
            </a:extLst>
          </p:cNvPr>
          <p:cNvSpPr txBox="1"/>
          <p:nvPr/>
        </p:nvSpPr>
        <p:spPr>
          <a:xfrm>
            <a:off x="2380816" y="3561601"/>
            <a:ext cx="1025384" cy="615553"/>
          </a:xfrm>
          <a:prstGeom prst="rect">
            <a:avLst/>
          </a:prstGeom>
          <a:noFill/>
        </p:spPr>
        <p:txBody>
          <a:bodyPr wrap="square" lIns="0" tIns="0" rIns="0" bIns="0" rtlCol="0">
            <a:spAutoFit/>
          </a:bodyPr>
          <a:lstStyle/>
          <a:p>
            <a:pPr marL="92075" indent="-92075">
              <a:buFont typeface="Arial" panose="020B0604020202020204" pitchFamily="34" charset="0"/>
              <a:buChar char="•"/>
            </a:pP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liệu</a:t>
            </a:r>
            <a:endPar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92075" indent="-92075">
              <a:buFont typeface="Arial" panose="020B0604020202020204" pitchFamily="34" charset="0"/>
              <a:buChar char="•"/>
            </a:pP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Thanh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(FIDO,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Paypal</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8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4" name="TextBox 43">
            <a:extLst>
              <a:ext uri="{FF2B5EF4-FFF2-40B4-BE49-F238E27FC236}">
                <a16:creationId xmlns:a16="http://schemas.microsoft.com/office/drawing/2014/main" id="{7C793FE0-48E1-423A-A9CD-FFA22D1D8D99}"/>
              </a:ext>
            </a:extLst>
          </p:cNvPr>
          <p:cNvSpPr txBox="1">
            <a:spLocks noChangeAspect="1"/>
          </p:cNvSpPr>
          <p:nvPr/>
        </p:nvSpPr>
        <p:spPr>
          <a:xfrm>
            <a:off x="3106804" y="4308549"/>
            <a:ext cx="137872" cy="137872"/>
          </a:xfrm>
          <a:prstGeom prst="ellipse">
            <a:avLst/>
          </a:prstGeom>
          <a:solidFill>
            <a:srgbClr val="34339A"/>
          </a:solidFill>
          <a:ln>
            <a:solidFill>
              <a:schemeClr val="tx1"/>
            </a:solidFill>
          </a:ln>
        </p:spPr>
        <p:txBody>
          <a:bodyPr wrap="square" lIns="0" tIns="0" rIns="0" bIns="0" rtlCol="0" anchor="ctr">
            <a:noAutofit/>
          </a:bodyPr>
          <a:lstStyle/>
          <a:p>
            <a:pPr algn="ct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6" name="TextBox 45">
            <a:extLst>
              <a:ext uri="{FF2B5EF4-FFF2-40B4-BE49-F238E27FC236}">
                <a16:creationId xmlns:a16="http://schemas.microsoft.com/office/drawing/2014/main" id="{CF181524-A1F5-4342-AED9-364E782ABE1D}"/>
              </a:ext>
            </a:extLst>
          </p:cNvPr>
          <p:cNvSpPr txBox="1">
            <a:spLocks noChangeAspect="1"/>
          </p:cNvSpPr>
          <p:nvPr/>
        </p:nvSpPr>
        <p:spPr>
          <a:xfrm>
            <a:off x="2671000" y="4329946"/>
            <a:ext cx="137872" cy="137872"/>
          </a:xfrm>
          <a:prstGeom prst="ellipse">
            <a:avLst/>
          </a:prstGeom>
          <a:solidFill>
            <a:srgbClr val="01AF50"/>
          </a:solidFill>
          <a:ln>
            <a:solidFill>
              <a:schemeClr val="tx1"/>
            </a:solidFill>
          </a:ln>
        </p:spPr>
        <p:txBody>
          <a:bodyPr wrap="square" lIns="0" tIns="0" rIns="0" bIns="0" rtlCol="0" anchor="ctr">
            <a:noAutofit/>
          </a:bodyPr>
          <a:lstStyle/>
          <a:p>
            <a:pPr algn="ct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cxnSp>
        <p:nvCxnSpPr>
          <p:cNvPr id="5" name="직선 화살표 연결선 4">
            <a:extLst>
              <a:ext uri="{FF2B5EF4-FFF2-40B4-BE49-F238E27FC236}">
                <a16:creationId xmlns:a16="http://schemas.microsoft.com/office/drawing/2014/main" id="{6A2680EA-EA47-427A-8AF5-F317AD26AB4B}"/>
              </a:ext>
            </a:extLst>
          </p:cNvPr>
          <p:cNvCxnSpPr/>
          <p:nvPr/>
        </p:nvCxnSpPr>
        <p:spPr>
          <a:xfrm flipH="1">
            <a:off x="2808872" y="4397044"/>
            <a:ext cx="213785" cy="0"/>
          </a:xfrm>
          <a:prstGeom prst="straightConnector1">
            <a:avLst/>
          </a:prstGeom>
          <a:ln w="19050">
            <a:solidFill>
              <a:schemeClr val="bg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33A6C68-F67B-4CA6-84E1-B246820B74FF}"/>
              </a:ext>
            </a:extLst>
          </p:cNvPr>
          <p:cNvSpPr txBox="1">
            <a:spLocks noChangeAspect="1"/>
          </p:cNvSpPr>
          <p:nvPr/>
        </p:nvSpPr>
        <p:spPr>
          <a:xfrm>
            <a:off x="3394530" y="3309643"/>
            <a:ext cx="644070" cy="644070"/>
          </a:xfrm>
          <a:prstGeom prst="ellipse">
            <a:avLst/>
          </a:prstGeom>
          <a:solidFill>
            <a:srgbClr val="D9D9D9"/>
          </a:solidFill>
          <a:ln>
            <a:solidFill>
              <a:schemeClr val="bg1"/>
            </a:solidFill>
          </a:ln>
        </p:spPr>
        <p:txBody>
          <a:bodyPr wrap="square" lIns="0" tIns="0" rIns="0" bIns="0" rtlCol="0" anchor="ctr">
            <a:noAutofit/>
          </a:bodyPr>
          <a:lstStyle/>
          <a:p>
            <a:pPr algn="ct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Mesh</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0" name="TextBox 49">
            <a:extLst>
              <a:ext uri="{FF2B5EF4-FFF2-40B4-BE49-F238E27FC236}">
                <a16:creationId xmlns:a16="http://schemas.microsoft.com/office/drawing/2014/main" id="{C847FFBF-2AD5-4B7F-BA63-40E7DCD8BA93}"/>
              </a:ext>
            </a:extLst>
          </p:cNvPr>
          <p:cNvSpPr txBox="1">
            <a:spLocks noChangeAspect="1"/>
          </p:cNvSpPr>
          <p:nvPr/>
        </p:nvSpPr>
        <p:spPr>
          <a:xfrm>
            <a:off x="4105271" y="2948306"/>
            <a:ext cx="644070" cy="644070"/>
          </a:xfrm>
          <a:prstGeom prst="ellipse">
            <a:avLst/>
          </a:prstGeom>
          <a:solidFill>
            <a:srgbClr val="D9D9D9"/>
          </a:solidFill>
          <a:ln>
            <a:solidFill>
              <a:schemeClr val="bg1"/>
            </a:solidFill>
          </a:ln>
        </p:spPr>
        <p:txBody>
          <a:bodyPr wrap="square" lIns="0" tIns="0" rIns="0" bIns="0" rtlCol="0" anchor="ctr">
            <a:noAutofit/>
          </a:bodyPr>
          <a:lstStyle/>
          <a:p>
            <a:pPr algn="ct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Chip</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1" name="TextBox 50">
            <a:extLst>
              <a:ext uri="{FF2B5EF4-FFF2-40B4-BE49-F238E27FC236}">
                <a16:creationId xmlns:a16="http://schemas.microsoft.com/office/drawing/2014/main" id="{63F3A25F-3009-4D63-AA4F-81BC66C6FBCF}"/>
              </a:ext>
            </a:extLst>
          </p:cNvPr>
          <p:cNvSpPr txBox="1">
            <a:spLocks noChangeAspect="1"/>
          </p:cNvSpPr>
          <p:nvPr/>
        </p:nvSpPr>
        <p:spPr>
          <a:xfrm>
            <a:off x="4814236" y="3313543"/>
            <a:ext cx="644070" cy="644070"/>
          </a:xfrm>
          <a:prstGeom prst="ellipse">
            <a:avLst/>
          </a:prstGeom>
          <a:solidFill>
            <a:srgbClr val="D9D9D9"/>
          </a:solidFill>
          <a:ln>
            <a:solidFill>
              <a:schemeClr val="bg1"/>
            </a:solidFill>
          </a:ln>
        </p:spPr>
        <p:txBody>
          <a:bodyPr wrap="square" lIns="0" tIns="0" rIns="0" bIns="0" rtlCol="0" anchor="ctr">
            <a:noAutofit/>
          </a:bodyPr>
          <a:lstStyle/>
          <a:p>
            <a:pPr algn="ct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IP</a:t>
            </a:r>
          </a:p>
          <a:p>
            <a:pPr algn="ctr"/>
            <a:r>
              <a:rPr lang="vi-VN" altLang="ko-KR" sz="1200" b="1" dirty="0">
                <a:solidFill>
                  <a:schemeClr val="tx1">
                    <a:lumMod val="85000"/>
                    <a:lumOff val="15000"/>
                  </a:schemeClr>
                </a:solidFill>
                <a:latin typeface="SamsungOne-400" panose="020B0503030303020204" pitchFamily="34" charset="0"/>
                <a:ea typeface="SamsungOne-400" panose="020B0503030303020204" pitchFamily="34" charset="0"/>
              </a:rPr>
              <a:t>cổng</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2" name="TextBox 51">
            <a:extLst>
              <a:ext uri="{FF2B5EF4-FFF2-40B4-BE49-F238E27FC236}">
                <a16:creationId xmlns:a16="http://schemas.microsoft.com/office/drawing/2014/main" id="{DBAE8003-AE9B-4024-9260-EAE678428450}"/>
              </a:ext>
            </a:extLst>
          </p:cNvPr>
          <p:cNvSpPr txBox="1">
            <a:spLocks noChangeAspect="1"/>
          </p:cNvSpPr>
          <p:nvPr/>
        </p:nvSpPr>
        <p:spPr>
          <a:xfrm>
            <a:off x="4989980" y="4124200"/>
            <a:ext cx="644070" cy="644070"/>
          </a:xfrm>
          <a:prstGeom prst="ellipse">
            <a:avLst/>
          </a:prstGeom>
          <a:solidFill>
            <a:srgbClr val="D9D9D9"/>
          </a:solidFill>
          <a:ln>
            <a:solidFill>
              <a:schemeClr val="bg1"/>
            </a:solidFill>
          </a:ln>
        </p:spPr>
        <p:txBody>
          <a:bodyPr wrap="square" lIns="0" tIns="0" rIns="0" bIns="0" rtlCol="0" anchor="ctr">
            <a:noAutofit/>
          </a:bodyPr>
          <a:lstStyle/>
          <a:p>
            <a:pPr algn="ctr"/>
            <a:r>
              <a:rPr lang="vi-VN" altLang="ko-KR" sz="1200" b="1" dirty="0">
                <a:solidFill>
                  <a:schemeClr val="tx1">
                    <a:lumMod val="85000"/>
                    <a:lumOff val="15000"/>
                  </a:schemeClr>
                </a:solidFill>
                <a:latin typeface="SamsungOne-400" panose="020B0503030303020204" pitchFamily="34" charset="0"/>
                <a:ea typeface="SamsungOne-400" panose="020B0503030303020204" pitchFamily="34" charset="0"/>
              </a:rPr>
              <a:t>Âm thanh</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3" name="TextBox 52">
            <a:extLst>
              <a:ext uri="{FF2B5EF4-FFF2-40B4-BE49-F238E27FC236}">
                <a16:creationId xmlns:a16="http://schemas.microsoft.com/office/drawing/2014/main" id="{371AD477-3EFF-4721-9450-3381B95B6A23}"/>
              </a:ext>
            </a:extLst>
          </p:cNvPr>
          <p:cNvSpPr txBox="1">
            <a:spLocks noChangeAspect="1"/>
          </p:cNvSpPr>
          <p:nvPr/>
        </p:nvSpPr>
        <p:spPr>
          <a:xfrm>
            <a:off x="4496964" y="4779640"/>
            <a:ext cx="644070" cy="644070"/>
          </a:xfrm>
          <a:prstGeom prst="ellipse">
            <a:avLst/>
          </a:prstGeom>
          <a:solidFill>
            <a:srgbClr val="D9D9D9"/>
          </a:solidFill>
          <a:ln>
            <a:solidFill>
              <a:schemeClr val="bg1"/>
            </a:solidFill>
          </a:ln>
        </p:spPr>
        <p:txBody>
          <a:bodyPr wrap="square" lIns="0" tIns="0" rIns="0" bIns="0" rtlCol="0" anchor="ctr">
            <a:noAutofit/>
          </a:bodyPr>
          <a:lstStyle/>
          <a:p>
            <a:pPr algn="ct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DoT</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4" name="TextBox 53">
            <a:extLst>
              <a:ext uri="{FF2B5EF4-FFF2-40B4-BE49-F238E27FC236}">
                <a16:creationId xmlns:a16="http://schemas.microsoft.com/office/drawing/2014/main" id="{1BF78033-A3C9-4DC1-9485-655E958B839B}"/>
              </a:ext>
            </a:extLst>
          </p:cNvPr>
          <p:cNvSpPr txBox="1">
            <a:spLocks noChangeAspect="1"/>
          </p:cNvSpPr>
          <p:nvPr/>
        </p:nvSpPr>
        <p:spPr>
          <a:xfrm>
            <a:off x="3483645" y="4782388"/>
            <a:ext cx="867052" cy="644070"/>
          </a:xfrm>
          <a:prstGeom prst="ellipse">
            <a:avLst/>
          </a:prstGeom>
          <a:solidFill>
            <a:srgbClr val="D9D9D9"/>
          </a:solidFill>
          <a:ln>
            <a:solidFill>
              <a:schemeClr val="bg1"/>
            </a:solidFill>
          </a:ln>
        </p:spPr>
        <p:txBody>
          <a:bodyPr wrap="square" lIns="0" tIns="0" rIns="0" bIns="0" rtlCol="0" anchor="ctr">
            <a:noAutofit/>
          </a:bodyPr>
          <a:lstStyle/>
          <a:p>
            <a:pPr algn="r"/>
            <a:r>
              <a:rPr lang="en-US" altLang="ko-KR" sz="1200" b="1" dirty="0" err="1">
                <a:solidFill>
                  <a:schemeClr val="tx1">
                    <a:lumMod val="85000"/>
                    <a:lumOff val="15000"/>
                  </a:schemeClr>
                </a:solidFill>
                <a:latin typeface="SamsungOne-400" panose="020B0503030303020204" pitchFamily="34" charset="0"/>
                <a:ea typeface="SamsungOne-400" panose="020B0503030303020204" pitchFamily="34" charset="0"/>
              </a:rPr>
              <a:t>Dễ</a:t>
            </a: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1" dirty="0" err="1">
                <a:solidFill>
                  <a:schemeClr val="tx1">
                    <a:lumMod val="85000"/>
                    <a:lumOff val="15000"/>
                  </a:schemeClr>
                </a:solidFill>
                <a:latin typeface="SamsungOne-400" panose="020B0503030303020204" pitchFamily="34" charset="0"/>
                <a:ea typeface="SamsungOne-400" panose="020B0503030303020204" pitchFamily="34" charset="0"/>
              </a:rPr>
              <a:t>dàng</a:t>
            </a:r>
            <a:endPar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endParaRPr>
          </a:p>
          <a:p>
            <a:pPr algn="r"/>
            <a:r>
              <a:rPr lang="en-US" altLang="ko-KR" sz="1200" b="1" dirty="0" err="1">
                <a:solidFill>
                  <a:schemeClr val="tx1">
                    <a:lumMod val="85000"/>
                    <a:lumOff val="15000"/>
                  </a:schemeClr>
                </a:solidFill>
                <a:latin typeface="SamsungOne-400" panose="020B0503030303020204" pitchFamily="34" charset="0"/>
                <a:ea typeface="SamsungOne-400" panose="020B0503030303020204" pitchFamily="34" charset="0"/>
              </a:rPr>
              <a:t>Đôi</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5" name="TextBox 54">
            <a:extLst>
              <a:ext uri="{FF2B5EF4-FFF2-40B4-BE49-F238E27FC236}">
                <a16:creationId xmlns:a16="http://schemas.microsoft.com/office/drawing/2014/main" id="{5E6AFCE2-C65F-43D3-B9D2-B5EE87E5EB48}"/>
              </a:ext>
            </a:extLst>
          </p:cNvPr>
          <p:cNvSpPr txBox="1">
            <a:spLocks noChangeAspect="1"/>
          </p:cNvSpPr>
          <p:nvPr/>
        </p:nvSpPr>
        <p:spPr>
          <a:xfrm>
            <a:off x="3338960" y="3426576"/>
            <a:ext cx="137872" cy="137872"/>
          </a:xfrm>
          <a:prstGeom prst="ellipse">
            <a:avLst/>
          </a:prstGeom>
          <a:solidFill>
            <a:srgbClr val="01AF50"/>
          </a:solidFill>
          <a:ln>
            <a:solidFill>
              <a:schemeClr val="tx1"/>
            </a:solidFill>
          </a:ln>
        </p:spPr>
        <p:txBody>
          <a:bodyPr wrap="square" lIns="0" tIns="0" rIns="0" bIns="0" rtlCol="0" anchor="ctr">
            <a:noAutofit/>
          </a:bodyPr>
          <a:lstStyle>
            <a:defPPr>
              <a:defRPr lang="en-US"/>
            </a:defPPr>
            <a:lvl1pPr algn="ctr">
              <a:defRPr sz="1200" b="1">
                <a:solidFill>
                  <a:schemeClr val="tx1">
                    <a:lumMod val="85000"/>
                    <a:lumOff val="15000"/>
                  </a:schemeClr>
                </a:solidFill>
                <a:latin typeface="SamsungOne-400" panose="020B0503030303020204" pitchFamily="34" charset="0"/>
                <a:ea typeface="SamsungOne-400" panose="020B0503030303020204" pitchFamily="34" charset="0"/>
              </a:defRPr>
            </a:lvl1pPr>
          </a:lstStyle>
          <a:p>
            <a:endParaRPr lang="ko-KR" altLang="en-US" dirty="0"/>
          </a:p>
        </p:txBody>
      </p:sp>
      <p:sp>
        <p:nvSpPr>
          <p:cNvPr id="56" name="TextBox 55">
            <a:extLst>
              <a:ext uri="{FF2B5EF4-FFF2-40B4-BE49-F238E27FC236}">
                <a16:creationId xmlns:a16="http://schemas.microsoft.com/office/drawing/2014/main" id="{91C25C81-E0B8-47D4-A7AE-49FB591CB5E3}"/>
              </a:ext>
            </a:extLst>
          </p:cNvPr>
          <p:cNvSpPr txBox="1">
            <a:spLocks noChangeAspect="1"/>
          </p:cNvSpPr>
          <p:nvPr/>
        </p:nvSpPr>
        <p:spPr>
          <a:xfrm>
            <a:off x="4358370" y="2298737"/>
            <a:ext cx="137872" cy="137872"/>
          </a:xfrm>
          <a:prstGeom prst="ellipse">
            <a:avLst/>
          </a:prstGeom>
          <a:solidFill>
            <a:srgbClr val="01AF50"/>
          </a:solidFill>
          <a:ln>
            <a:solidFill>
              <a:schemeClr val="tx1"/>
            </a:solidFill>
          </a:ln>
        </p:spPr>
        <p:txBody>
          <a:bodyPr wrap="square" lIns="0" tIns="0" rIns="0" bIns="0" rtlCol="0" anchor="ctr">
            <a:noAutofit/>
          </a:bodyPr>
          <a:lstStyle>
            <a:defPPr>
              <a:defRPr lang="en-US"/>
            </a:defPPr>
            <a:lvl1pPr algn="ctr">
              <a:defRPr sz="1200" b="1">
                <a:solidFill>
                  <a:schemeClr val="tx1">
                    <a:lumMod val="85000"/>
                    <a:lumOff val="15000"/>
                  </a:schemeClr>
                </a:solidFill>
                <a:latin typeface="SamsungOne-400" panose="020B0503030303020204" pitchFamily="34" charset="0"/>
                <a:ea typeface="SamsungOne-400" panose="020B0503030303020204" pitchFamily="34" charset="0"/>
              </a:defRPr>
            </a:lvl1pPr>
          </a:lstStyle>
          <a:p>
            <a:endParaRPr lang="ko-KR" altLang="en-US" dirty="0"/>
          </a:p>
        </p:txBody>
      </p:sp>
      <p:sp>
        <p:nvSpPr>
          <p:cNvPr id="57" name="TextBox 56">
            <a:extLst>
              <a:ext uri="{FF2B5EF4-FFF2-40B4-BE49-F238E27FC236}">
                <a16:creationId xmlns:a16="http://schemas.microsoft.com/office/drawing/2014/main" id="{69A9920F-3302-4A2F-8E89-B2781298D314}"/>
              </a:ext>
            </a:extLst>
          </p:cNvPr>
          <p:cNvSpPr txBox="1">
            <a:spLocks noChangeAspect="1"/>
          </p:cNvSpPr>
          <p:nvPr/>
        </p:nvSpPr>
        <p:spPr>
          <a:xfrm>
            <a:off x="4344081" y="2497524"/>
            <a:ext cx="137872" cy="137872"/>
          </a:xfrm>
          <a:prstGeom prst="ellipse">
            <a:avLst/>
          </a:prstGeom>
          <a:solidFill>
            <a:srgbClr val="FE0000"/>
          </a:solidFill>
          <a:ln>
            <a:solidFill>
              <a:schemeClr val="tx1"/>
            </a:solidFill>
          </a:ln>
        </p:spPr>
        <p:txBody>
          <a:bodyPr wrap="square" lIns="0" tIns="0" rIns="0" bIns="0" rtlCol="0" anchor="ctr">
            <a:noAutofit/>
          </a:bodyPr>
          <a:lstStyle>
            <a:defPPr>
              <a:defRPr lang="en-US"/>
            </a:defPPr>
            <a:lvl1pPr algn="ctr">
              <a:defRPr sz="1200" b="1">
                <a:solidFill>
                  <a:schemeClr val="tx1">
                    <a:lumMod val="85000"/>
                    <a:lumOff val="15000"/>
                  </a:schemeClr>
                </a:solidFill>
                <a:latin typeface="SamsungOne-400" panose="020B0503030303020204" pitchFamily="34" charset="0"/>
                <a:ea typeface="SamsungOne-400" panose="020B0503030303020204" pitchFamily="34" charset="0"/>
              </a:defRPr>
            </a:lvl1pPr>
          </a:lstStyle>
          <a:p>
            <a:endParaRPr lang="ko-KR" altLang="en-US" dirty="0"/>
          </a:p>
        </p:txBody>
      </p:sp>
      <p:sp>
        <p:nvSpPr>
          <p:cNvPr id="58" name="TextBox 57">
            <a:extLst>
              <a:ext uri="{FF2B5EF4-FFF2-40B4-BE49-F238E27FC236}">
                <a16:creationId xmlns:a16="http://schemas.microsoft.com/office/drawing/2014/main" id="{13D140EC-7820-45F8-90B3-2818F54ECFF8}"/>
              </a:ext>
            </a:extLst>
          </p:cNvPr>
          <p:cNvSpPr txBox="1">
            <a:spLocks noChangeAspect="1"/>
          </p:cNvSpPr>
          <p:nvPr/>
        </p:nvSpPr>
        <p:spPr>
          <a:xfrm>
            <a:off x="4340052" y="2836805"/>
            <a:ext cx="137872" cy="137872"/>
          </a:xfrm>
          <a:prstGeom prst="ellipse">
            <a:avLst/>
          </a:prstGeom>
          <a:solidFill>
            <a:srgbClr val="34339A"/>
          </a:solidFill>
          <a:ln>
            <a:solidFill>
              <a:schemeClr val="tx1"/>
            </a:solidFill>
          </a:ln>
        </p:spPr>
        <p:txBody>
          <a:bodyPr wrap="square" lIns="0" tIns="0" rIns="0" bIns="0" rtlCol="0" anchor="ctr">
            <a:noAutofit/>
          </a:bodyPr>
          <a:lstStyle/>
          <a:p>
            <a:pPr algn="ct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cxnSp>
        <p:nvCxnSpPr>
          <p:cNvPr id="7" name="직선 화살표 연결선 6">
            <a:extLst>
              <a:ext uri="{FF2B5EF4-FFF2-40B4-BE49-F238E27FC236}">
                <a16:creationId xmlns:a16="http://schemas.microsoft.com/office/drawing/2014/main" id="{197950AD-3F08-4D35-980F-37A0110D2EF4}"/>
              </a:ext>
            </a:extLst>
          </p:cNvPr>
          <p:cNvCxnSpPr>
            <a:stCxn id="55" idx="1"/>
          </p:cNvCxnSpPr>
          <p:nvPr/>
        </p:nvCxnSpPr>
        <p:spPr>
          <a:xfrm flipH="1" flipV="1">
            <a:off x="3106804" y="3242889"/>
            <a:ext cx="252347" cy="203878"/>
          </a:xfrm>
          <a:prstGeom prst="straightConnector1">
            <a:avLst/>
          </a:prstGeom>
          <a:ln w="19050">
            <a:solidFill>
              <a:schemeClr val="bg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C8E23B7E-4C9D-4F5F-9650-8E9C9248498C}"/>
              </a:ext>
            </a:extLst>
          </p:cNvPr>
          <p:cNvCxnSpPr>
            <a:endCxn id="57" idx="4"/>
          </p:cNvCxnSpPr>
          <p:nvPr/>
        </p:nvCxnSpPr>
        <p:spPr>
          <a:xfrm flipH="1" flipV="1">
            <a:off x="4413017" y="2635396"/>
            <a:ext cx="5301" cy="172834"/>
          </a:xfrm>
          <a:prstGeom prst="straightConnector1">
            <a:avLst/>
          </a:prstGeom>
          <a:ln w="19050">
            <a:solidFill>
              <a:schemeClr val="bg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5F134B4-33B0-42EF-BEBC-588CA8339CED}"/>
              </a:ext>
            </a:extLst>
          </p:cNvPr>
          <p:cNvSpPr txBox="1">
            <a:spLocks noChangeAspect="1"/>
          </p:cNvSpPr>
          <p:nvPr/>
        </p:nvSpPr>
        <p:spPr>
          <a:xfrm>
            <a:off x="5294159" y="3344717"/>
            <a:ext cx="137872" cy="137872"/>
          </a:xfrm>
          <a:prstGeom prst="ellipse">
            <a:avLst/>
          </a:prstGeom>
          <a:solidFill>
            <a:srgbClr val="34339A"/>
          </a:solidFill>
          <a:ln>
            <a:solidFill>
              <a:schemeClr val="tx1"/>
            </a:solidFill>
          </a:ln>
        </p:spPr>
        <p:txBody>
          <a:bodyPr wrap="square" lIns="0" tIns="0" rIns="0" bIns="0" rtlCol="0" anchor="ctr">
            <a:noAutofit/>
          </a:bodyPr>
          <a:lstStyle/>
          <a:p>
            <a:pPr algn="ct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4" name="TextBox 63">
            <a:extLst>
              <a:ext uri="{FF2B5EF4-FFF2-40B4-BE49-F238E27FC236}">
                <a16:creationId xmlns:a16="http://schemas.microsoft.com/office/drawing/2014/main" id="{C6AE2CE0-1FCB-44AB-ADF6-280E26E8B61A}"/>
              </a:ext>
            </a:extLst>
          </p:cNvPr>
          <p:cNvSpPr txBox="1">
            <a:spLocks noChangeAspect="1"/>
          </p:cNvSpPr>
          <p:nvPr/>
        </p:nvSpPr>
        <p:spPr>
          <a:xfrm>
            <a:off x="5676676" y="3069966"/>
            <a:ext cx="137872" cy="137872"/>
          </a:xfrm>
          <a:prstGeom prst="ellipse">
            <a:avLst/>
          </a:prstGeom>
          <a:solidFill>
            <a:srgbClr val="01AF50"/>
          </a:solidFill>
          <a:ln>
            <a:solidFill>
              <a:schemeClr val="tx1"/>
            </a:solidFill>
          </a:ln>
        </p:spPr>
        <p:txBody>
          <a:bodyPr wrap="square" lIns="0" tIns="0" rIns="0" bIns="0" rtlCol="0" anchor="ctr">
            <a:noAutofit/>
          </a:bodyPr>
          <a:lstStyle>
            <a:defPPr>
              <a:defRPr lang="en-US"/>
            </a:defPPr>
            <a:lvl1pPr algn="ctr">
              <a:defRPr sz="1200" b="1">
                <a:solidFill>
                  <a:schemeClr val="tx1">
                    <a:lumMod val="85000"/>
                    <a:lumOff val="15000"/>
                  </a:schemeClr>
                </a:solidFill>
                <a:latin typeface="SamsungOne-400" panose="020B0503030303020204" pitchFamily="34" charset="0"/>
                <a:ea typeface="SamsungOne-400" panose="020B0503030303020204" pitchFamily="34" charset="0"/>
              </a:defRPr>
            </a:lvl1pPr>
          </a:lstStyle>
          <a:p>
            <a:endParaRPr lang="ko-KR" altLang="en-US" dirty="0"/>
          </a:p>
        </p:txBody>
      </p:sp>
      <p:sp>
        <p:nvSpPr>
          <p:cNvPr id="65" name="TextBox 64">
            <a:extLst>
              <a:ext uri="{FF2B5EF4-FFF2-40B4-BE49-F238E27FC236}">
                <a16:creationId xmlns:a16="http://schemas.microsoft.com/office/drawing/2014/main" id="{4159B917-63DA-48C2-88FF-B05BCC319DA4}"/>
              </a:ext>
            </a:extLst>
          </p:cNvPr>
          <p:cNvSpPr txBox="1">
            <a:spLocks noChangeAspect="1"/>
          </p:cNvSpPr>
          <p:nvPr/>
        </p:nvSpPr>
        <p:spPr>
          <a:xfrm>
            <a:off x="6065408" y="4338256"/>
            <a:ext cx="137872" cy="137872"/>
          </a:xfrm>
          <a:prstGeom prst="ellipse">
            <a:avLst/>
          </a:prstGeom>
          <a:solidFill>
            <a:srgbClr val="01AF50"/>
          </a:solidFill>
          <a:ln>
            <a:solidFill>
              <a:schemeClr val="tx1"/>
            </a:solidFill>
          </a:ln>
        </p:spPr>
        <p:txBody>
          <a:bodyPr wrap="square" lIns="0" tIns="0" rIns="0" bIns="0" rtlCol="0" anchor="ctr">
            <a:noAutofit/>
          </a:bodyPr>
          <a:lstStyle>
            <a:defPPr>
              <a:defRPr lang="en-US"/>
            </a:defPPr>
            <a:lvl1pPr algn="ctr">
              <a:defRPr sz="1200" b="1">
                <a:solidFill>
                  <a:schemeClr val="tx1">
                    <a:lumMod val="85000"/>
                    <a:lumOff val="15000"/>
                  </a:schemeClr>
                </a:solidFill>
                <a:latin typeface="SamsungOne-400" panose="020B0503030303020204" pitchFamily="34" charset="0"/>
                <a:ea typeface="SamsungOne-400" panose="020B0503030303020204" pitchFamily="34" charset="0"/>
              </a:defRPr>
            </a:lvl1pPr>
          </a:lstStyle>
          <a:p>
            <a:endParaRPr lang="ko-KR" altLang="en-US" dirty="0"/>
          </a:p>
        </p:txBody>
      </p:sp>
      <p:sp>
        <p:nvSpPr>
          <p:cNvPr id="68" name="TextBox 67">
            <a:extLst>
              <a:ext uri="{FF2B5EF4-FFF2-40B4-BE49-F238E27FC236}">
                <a16:creationId xmlns:a16="http://schemas.microsoft.com/office/drawing/2014/main" id="{9E38EF2D-9BDB-4564-9202-2E2503BA600E}"/>
              </a:ext>
            </a:extLst>
          </p:cNvPr>
          <p:cNvSpPr txBox="1">
            <a:spLocks noChangeAspect="1"/>
          </p:cNvSpPr>
          <p:nvPr/>
        </p:nvSpPr>
        <p:spPr>
          <a:xfrm>
            <a:off x="5570073" y="4338256"/>
            <a:ext cx="137872" cy="137872"/>
          </a:xfrm>
          <a:prstGeom prst="ellipse">
            <a:avLst/>
          </a:prstGeom>
          <a:solidFill>
            <a:srgbClr val="34339A"/>
          </a:solidFill>
          <a:ln>
            <a:solidFill>
              <a:schemeClr val="tx1"/>
            </a:solidFill>
          </a:ln>
        </p:spPr>
        <p:txBody>
          <a:bodyPr wrap="square" lIns="0" tIns="0" rIns="0" bIns="0" rtlCol="0" anchor="ctr">
            <a:noAutofit/>
          </a:bodyPr>
          <a:lstStyle/>
          <a:p>
            <a:pPr algn="ct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cxnSp>
        <p:nvCxnSpPr>
          <p:cNvPr id="12" name="직선 화살표 연결선 11">
            <a:extLst>
              <a:ext uri="{FF2B5EF4-FFF2-40B4-BE49-F238E27FC236}">
                <a16:creationId xmlns:a16="http://schemas.microsoft.com/office/drawing/2014/main" id="{D5A27CD1-E7C6-4834-BFFE-4C59606FFD64}"/>
              </a:ext>
            </a:extLst>
          </p:cNvPr>
          <p:cNvCxnSpPr/>
          <p:nvPr/>
        </p:nvCxnSpPr>
        <p:spPr>
          <a:xfrm flipV="1">
            <a:off x="5432031" y="3207838"/>
            <a:ext cx="244645" cy="145986"/>
          </a:xfrm>
          <a:prstGeom prst="straightConnector1">
            <a:avLst/>
          </a:prstGeom>
          <a:ln w="19050">
            <a:solidFill>
              <a:schemeClr val="bg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983D3B5C-B022-4D35-B11E-B653EC00C208}"/>
              </a:ext>
            </a:extLst>
          </p:cNvPr>
          <p:cNvCxnSpPr/>
          <p:nvPr/>
        </p:nvCxnSpPr>
        <p:spPr>
          <a:xfrm>
            <a:off x="5745612" y="4397044"/>
            <a:ext cx="319796" cy="10148"/>
          </a:xfrm>
          <a:prstGeom prst="straightConnector1">
            <a:avLst/>
          </a:prstGeom>
          <a:ln w="19050">
            <a:solidFill>
              <a:schemeClr val="bg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DD681D6-7002-4171-8917-DC16593A158F}"/>
              </a:ext>
            </a:extLst>
          </p:cNvPr>
          <p:cNvSpPr txBox="1">
            <a:spLocks noChangeAspect="1"/>
          </p:cNvSpPr>
          <p:nvPr/>
        </p:nvSpPr>
        <p:spPr>
          <a:xfrm>
            <a:off x="5270059" y="5623475"/>
            <a:ext cx="137872" cy="137872"/>
          </a:xfrm>
          <a:prstGeom prst="ellipse">
            <a:avLst/>
          </a:prstGeom>
          <a:solidFill>
            <a:srgbClr val="01AF50"/>
          </a:solidFill>
          <a:ln>
            <a:solidFill>
              <a:schemeClr val="tx1"/>
            </a:solidFill>
          </a:ln>
        </p:spPr>
        <p:txBody>
          <a:bodyPr wrap="square" lIns="0" tIns="0" rIns="0" bIns="0" rtlCol="0" anchor="ctr">
            <a:noAutofit/>
          </a:bodyPr>
          <a:lstStyle>
            <a:defPPr>
              <a:defRPr lang="en-US"/>
            </a:defPPr>
            <a:lvl1pPr algn="ctr">
              <a:defRPr sz="1200" b="1">
                <a:solidFill>
                  <a:schemeClr val="tx1">
                    <a:lumMod val="85000"/>
                    <a:lumOff val="15000"/>
                  </a:schemeClr>
                </a:solidFill>
                <a:latin typeface="SamsungOne-400" panose="020B0503030303020204" pitchFamily="34" charset="0"/>
                <a:ea typeface="SamsungOne-400" panose="020B0503030303020204" pitchFamily="34" charset="0"/>
              </a:defRPr>
            </a:lvl1pPr>
          </a:lstStyle>
          <a:p>
            <a:endParaRPr lang="ko-KR" altLang="en-US" dirty="0"/>
          </a:p>
        </p:txBody>
      </p:sp>
      <p:sp>
        <p:nvSpPr>
          <p:cNvPr id="72" name="TextBox 71">
            <a:extLst>
              <a:ext uri="{FF2B5EF4-FFF2-40B4-BE49-F238E27FC236}">
                <a16:creationId xmlns:a16="http://schemas.microsoft.com/office/drawing/2014/main" id="{6CB14B21-1ABA-4AB7-A72B-792DB82A0160}"/>
              </a:ext>
            </a:extLst>
          </p:cNvPr>
          <p:cNvSpPr txBox="1">
            <a:spLocks noChangeAspect="1"/>
          </p:cNvSpPr>
          <p:nvPr/>
        </p:nvSpPr>
        <p:spPr>
          <a:xfrm>
            <a:off x="3359151" y="5553704"/>
            <a:ext cx="137872" cy="137872"/>
          </a:xfrm>
          <a:prstGeom prst="ellipse">
            <a:avLst/>
          </a:prstGeom>
          <a:solidFill>
            <a:srgbClr val="01AF50"/>
          </a:solidFill>
          <a:ln>
            <a:solidFill>
              <a:schemeClr val="tx1"/>
            </a:solidFill>
          </a:ln>
        </p:spPr>
        <p:txBody>
          <a:bodyPr wrap="square" lIns="0" tIns="0" rIns="0" bIns="0" rtlCol="0" anchor="ctr">
            <a:noAutofit/>
          </a:bodyPr>
          <a:lstStyle>
            <a:defPPr>
              <a:defRPr lang="en-US"/>
            </a:defPPr>
            <a:lvl1pPr algn="ctr">
              <a:defRPr sz="1200" b="1">
                <a:solidFill>
                  <a:schemeClr val="tx1">
                    <a:lumMod val="85000"/>
                    <a:lumOff val="15000"/>
                  </a:schemeClr>
                </a:solidFill>
                <a:latin typeface="SamsungOne-400" panose="020B0503030303020204" pitchFamily="34" charset="0"/>
                <a:ea typeface="SamsungOne-400" panose="020B0503030303020204" pitchFamily="34" charset="0"/>
              </a:defRPr>
            </a:lvl1pPr>
          </a:lstStyle>
          <a:p>
            <a:endParaRPr lang="ko-KR" altLang="en-US" dirty="0"/>
          </a:p>
        </p:txBody>
      </p:sp>
      <p:sp>
        <p:nvSpPr>
          <p:cNvPr id="73" name="TextBox 72">
            <a:extLst>
              <a:ext uri="{FF2B5EF4-FFF2-40B4-BE49-F238E27FC236}">
                <a16:creationId xmlns:a16="http://schemas.microsoft.com/office/drawing/2014/main" id="{1C9CF943-4962-4B0E-9D28-6D59F4C7EE07}"/>
              </a:ext>
            </a:extLst>
          </p:cNvPr>
          <p:cNvSpPr txBox="1">
            <a:spLocks noChangeAspect="1"/>
          </p:cNvSpPr>
          <p:nvPr/>
        </p:nvSpPr>
        <p:spPr>
          <a:xfrm>
            <a:off x="3704849" y="5293212"/>
            <a:ext cx="137872" cy="137872"/>
          </a:xfrm>
          <a:prstGeom prst="ellipse">
            <a:avLst/>
          </a:prstGeom>
          <a:solidFill>
            <a:srgbClr val="34339A"/>
          </a:solidFill>
          <a:ln>
            <a:solidFill>
              <a:schemeClr val="tx1"/>
            </a:solidFill>
          </a:ln>
        </p:spPr>
        <p:txBody>
          <a:bodyPr wrap="square" lIns="0" tIns="0" rIns="0" bIns="0" rtlCol="0" anchor="ctr">
            <a:noAutofit/>
          </a:bodyPr>
          <a:lstStyle/>
          <a:p>
            <a:pPr algn="ct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74" name="TextBox 73">
            <a:extLst>
              <a:ext uri="{FF2B5EF4-FFF2-40B4-BE49-F238E27FC236}">
                <a16:creationId xmlns:a16="http://schemas.microsoft.com/office/drawing/2014/main" id="{0E6D069C-5643-4BF6-AF7D-A25537AECF66}"/>
              </a:ext>
            </a:extLst>
          </p:cNvPr>
          <p:cNvSpPr txBox="1">
            <a:spLocks noChangeAspect="1"/>
          </p:cNvSpPr>
          <p:nvPr/>
        </p:nvSpPr>
        <p:spPr>
          <a:xfrm>
            <a:off x="4921044" y="5337148"/>
            <a:ext cx="137872" cy="137872"/>
          </a:xfrm>
          <a:prstGeom prst="ellipse">
            <a:avLst/>
          </a:prstGeom>
          <a:solidFill>
            <a:srgbClr val="34339A"/>
          </a:solidFill>
          <a:ln>
            <a:solidFill>
              <a:schemeClr val="tx1"/>
            </a:solidFill>
          </a:ln>
        </p:spPr>
        <p:txBody>
          <a:bodyPr wrap="square" lIns="0" tIns="0" rIns="0" bIns="0" rtlCol="0" anchor="ctr">
            <a:noAutofit/>
          </a:bodyPr>
          <a:lstStyle/>
          <a:p>
            <a:pPr algn="ct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cxnSp>
        <p:nvCxnSpPr>
          <p:cNvPr id="17" name="직선 화살표 연결선 16">
            <a:extLst>
              <a:ext uri="{FF2B5EF4-FFF2-40B4-BE49-F238E27FC236}">
                <a16:creationId xmlns:a16="http://schemas.microsoft.com/office/drawing/2014/main" id="{D2DF3C4E-0F60-4301-AC53-E53BACE16391}"/>
              </a:ext>
            </a:extLst>
          </p:cNvPr>
          <p:cNvCxnSpPr>
            <a:stCxn id="74" idx="5"/>
            <a:endCxn id="71" idx="1"/>
          </p:cNvCxnSpPr>
          <p:nvPr/>
        </p:nvCxnSpPr>
        <p:spPr>
          <a:xfrm>
            <a:off x="5038725" y="5454829"/>
            <a:ext cx="251525" cy="188837"/>
          </a:xfrm>
          <a:prstGeom prst="straightConnector1">
            <a:avLst/>
          </a:prstGeom>
          <a:ln w="19050">
            <a:solidFill>
              <a:schemeClr val="bg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C293492C-9695-44AC-BAF4-969AA712895E}"/>
              </a:ext>
            </a:extLst>
          </p:cNvPr>
          <p:cNvCxnSpPr>
            <a:stCxn id="73" idx="3"/>
            <a:endCxn id="72" idx="7"/>
          </p:cNvCxnSpPr>
          <p:nvPr/>
        </p:nvCxnSpPr>
        <p:spPr>
          <a:xfrm flipH="1">
            <a:off x="3476832" y="5410893"/>
            <a:ext cx="248208" cy="163002"/>
          </a:xfrm>
          <a:prstGeom prst="straightConnector1">
            <a:avLst/>
          </a:prstGeom>
          <a:ln w="19050">
            <a:solidFill>
              <a:schemeClr val="bg2">
                <a:lumMod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51BA5732-0737-49CB-897A-56A6B4EACB3F}"/>
              </a:ext>
            </a:extLst>
          </p:cNvPr>
          <p:cNvSpPr txBox="1">
            <a:spLocks noChangeAspect="1"/>
          </p:cNvSpPr>
          <p:nvPr/>
        </p:nvSpPr>
        <p:spPr>
          <a:xfrm>
            <a:off x="7048780" y="2298737"/>
            <a:ext cx="137872" cy="137872"/>
          </a:xfrm>
          <a:prstGeom prst="ellipse">
            <a:avLst/>
          </a:prstGeom>
          <a:solidFill>
            <a:srgbClr val="34339A"/>
          </a:solidFill>
          <a:ln>
            <a:solidFill>
              <a:schemeClr val="tx1"/>
            </a:solidFill>
          </a:ln>
        </p:spPr>
        <p:txBody>
          <a:bodyPr wrap="square" lIns="0" tIns="0" rIns="0" bIns="0" rtlCol="0" anchor="ctr">
            <a:noAutofit/>
          </a:bodyPr>
          <a:lstStyle/>
          <a:p>
            <a:pPr algn="ct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80" name="TextBox 79">
            <a:extLst>
              <a:ext uri="{FF2B5EF4-FFF2-40B4-BE49-F238E27FC236}">
                <a16:creationId xmlns:a16="http://schemas.microsoft.com/office/drawing/2014/main" id="{F1321F7B-862F-4E30-8131-8C90EE9537F7}"/>
              </a:ext>
            </a:extLst>
          </p:cNvPr>
          <p:cNvSpPr txBox="1">
            <a:spLocks noChangeAspect="1"/>
          </p:cNvSpPr>
          <p:nvPr/>
        </p:nvSpPr>
        <p:spPr>
          <a:xfrm>
            <a:off x="7048780" y="2885745"/>
            <a:ext cx="137872" cy="137872"/>
          </a:xfrm>
          <a:prstGeom prst="ellipse">
            <a:avLst/>
          </a:prstGeom>
          <a:solidFill>
            <a:srgbClr val="01AF50"/>
          </a:solidFill>
          <a:ln>
            <a:solidFill>
              <a:schemeClr val="tx1"/>
            </a:solidFill>
          </a:ln>
        </p:spPr>
        <p:txBody>
          <a:bodyPr wrap="square" lIns="0" tIns="0" rIns="0" bIns="0" rtlCol="0" anchor="ctr">
            <a:noAutofit/>
          </a:bodyPr>
          <a:lstStyle>
            <a:defPPr>
              <a:defRPr lang="en-US"/>
            </a:defPPr>
            <a:lvl1pPr algn="ctr">
              <a:defRPr sz="1200" b="1">
                <a:solidFill>
                  <a:schemeClr val="tx1">
                    <a:lumMod val="85000"/>
                    <a:lumOff val="15000"/>
                  </a:schemeClr>
                </a:solidFill>
                <a:latin typeface="SamsungOne-400" panose="020B0503030303020204" pitchFamily="34" charset="0"/>
                <a:ea typeface="SamsungOne-400" panose="020B0503030303020204" pitchFamily="34" charset="0"/>
              </a:defRPr>
            </a:lvl1pPr>
          </a:lstStyle>
          <a:p>
            <a:endParaRPr lang="ko-KR" altLang="en-US" dirty="0"/>
          </a:p>
        </p:txBody>
      </p:sp>
      <p:sp>
        <p:nvSpPr>
          <p:cNvPr id="81" name="TextBox 80">
            <a:extLst>
              <a:ext uri="{FF2B5EF4-FFF2-40B4-BE49-F238E27FC236}">
                <a16:creationId xmlns:a16="http://schemas.microsoft.com/office/drawing/2014/main" id="{51E489E3-660A-4E24-BFCD-265C5366E6CB}"/>
              </a:ext>
            </a:extLst>
          </p:cNvPr>
          <p:cNvSpPr txBox="1">
            <a:spLocks noChangeAspect="1"/>
          </p:cNvSpPr>
          <p:nvPr/>
        </p:nvSpPr>
        <p:spPr>
          <a:xfrm>
            <a:off x="7048780" y="2592241"/>
            <a:ext cx="137872" cy="137872"/>
          </a:xfrm>
          <a:prstGeom prst="ellipse">
            <a:avLst/>
          </a:prstGeom>
          <a:solidFill>
            <a:srgbClr val="FE0000"/>
          </a:solidFill>
          <a:ln>
            <a:solidFill>
              <a:schemeClr val="tx1"/>
            </a:solidFill>
          </a:ln>
        </p:spPr>
        <p:txBody>
          <a:bodyPr wrap="square" lIns="0" tIns="0" rIns="0" bIns="0" rtlCol="0" anchor="ctr">
            <a:noAutofit/>
          </a:bodyPr>
          <a:lstStyle>
            <a:defPPr>
              <a:defRPr lang="en-US"/>
            </a:defPPr>
            <a:lvl1pPr algn="ctr">
              <a:defRPr sz="1200" b="1">
                <a:solidFill>
                  <a:schemeClr val="tx1">
                    <a:lumMod val="85000"/>
                    <a:lumOff val="15000"/>
                  </a:schemeClr>
                </a:solidFill>
                <a:latin typeface="SamsungOne-400" panose="020B0503030303020204" pitchFamily="34" charset="0"/>
                <a:ea typeface="SamsungOne-400" panose="020B0503030303020204" pitchFamily="34" charset="0"/>
              </a:defRPr>
            </a:lvl1pPr>
          </a:lstStyle>
          <a:p>
            <a:endParaRPr lang="ko-KR" altLang="en-US" dirty="0"/>
          </a:p>
        </p:txBody>
      </p:sp>
      <p:sp>
        <p:nvSpPr>
          <p:cNvPr id="84" name="TextBox 83">
            <a:extLst>
              <a:ext uri="{FF2B5EF4-FFF2-40B4-BE49-F238E27FC236}">
                <a16:creationId xmlns:a16="http://schemas.microsoft.com/office/drawing/2014/main" id="{BACE7AA3-834D-4E03-A54E-4674AC857303}"/>
              </a:ext>
            </a:extLst>
          </p:cNvPr>
          <p:cNvSpPr txBox="1"/>
          <p:nvPr/>
        </p:nvSpPr>
        <p:spPr>
          <a:xfrm>
            <a:off x="3214970" y="5740550"/>
            <a:ext cx="1248092" cy="461665"/>
          </a:xfrm>
          <a:prstGeom prst="rect">
            <a:avLst/>
          </a:prstGeom>
          <a:noFill/>
        </p:spPr>
        <p:txBody>
          <a:bodyPr wrap="square" lIns="0" tIns="0" rIns="0" bIns="0" rtlCol="0">
            <a:spAutoFit/>
          </a:bodyPr>
          <a:lstStyle/>
          <a:p>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Dễ</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dàng</a:t>
            </a:r>
            <a:endPar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ghép</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nối</a:t>
            </a:r>
            <a:endPar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endParaRPr>
          </a:p>
          <a:p>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Cải</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tiến</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UX</a:t>
            </a:r>
            <a:endParaRPr lang="ko-KR" altLang="en-US" sz="10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85" name="TextBox 84">
            <a:extLst>
              <a:ext uri="{FF2B5EF4-FFF2-40B4-BE49-F238E27FC236}">
                <a16:creationId xmlns:a16="http://schemas.microsoft.com/office/drawing/2014/main" id="{FEB50F68-CE47-4877-8DAD-2B5F5D005202}"/>
              </a:ext>
            </a:extLst>
          </p:cNvPr>
          <p:cNvSpPr txBox="1"/>
          <p:nvPr/>
        </p:nvSpPr>
        <p:spPr>
          <a:xfrm>
            <a:off x="3802247" y="5563793"/>
            <a:ext cx="984739" cy="153888"/>
          </a:xfrm>
          <a:prstGeom prst="rect">
            <a:avLst/>
          </a:prstGeom>
          <a:noFill/>
        </p:spPr>
        <p:txBody>
          <a:bodyPr wrap="square" lIns="0" tIns="0" rIns="0" bIns="0" rtlCol="0">
            <a:spAutoFit/>
          </a:bodyPr>
          <a:lstStyle/>
          <a:p>
            <a:pPr marL="92075" indent="-92075">
              <a:buFont typeface="Arial" panose="020B0604020202020204" pitchFamily="34" charset="0"/>
              <a:buChar char="•"/>
            </a:pP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P2P </a:t>
            </a:r>
            <a:r>
              <a:rPr lang="vi-VN" altLang="ko-KR" sz="1000" b="1" dirty="0">
                <a:solidFill>
                  <a:schemeClr val="tx1">
                    <a:lumMod val="85000"/>
                    <a:lumOff val="15000"/>
                  </a:schemeClr>
                </a:solidFill>
                <a:latin typeface="SamsungOne-400" panose="020B0503030303020204" pitchFamily="34" charset="0"/>
                <a:ea typeface="SamsungOne-400" panose="020B0503030303020204" pitchFamily="34" charset="0"/>
              </a:rPr>
              <a:t>Ghép đôi</a:t>
            </a:r>
            <a:endParaRPr lang="ko-KR" altLang="en-US" sz="10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86" name="TextBox 85">
            <a:extLst>
              <a:ext uri="{FF2B5EF4-FFF2-40B4-BE49-F238E27FC236}">
                <a16:creationId xmlns:a16="http://schemas.microsoft.com/office/drawing/2014/main" id="{86B7356B-6588-4D8D-A09B-66013C1ADC81}"/>
              </a:ext>
            </a:extLst>
          </p:cNvPr>
          <p:cNvSpPr txBox="1"/>
          <p:nvPr/>
        </p:nvSpPr>
        <p:spPr>
          <a:xfrm>
            <a:off x="5068316" y="5330370"/>
            <a:ext cx="1657764" cy="153888"/>
          </a:xfrm>
          <a:prstGeom prst="rect">
            <a:avLst/>
          </a:prstGeom>
          <a:noFill/>
        </p:spPr>
        <p:txBody>
          <a:bodyPr wrap="square" lIns="0" tIns="0" rIns="0" bIns="0" rtlCol="0">
            <a:spAutoFit/>
          </a:bodyPr>
          <a:lstStyle/>
          <a:p>
            <a:pPr marL="92075" indent="-92075">
              <a:buFont typeface="Arial" panose="020B0604020202020204" pitchFamily="34" charset="0"/>
              <a:buChar char="•"/>
            </a:pP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kiếm</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BLE</a:t>
            </a:r>
            <a:endParaRPr lang="ko-KR" altLang="en-US" sz="10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87" name="TextBox 86">
            <a:extLst>
              <a:ext uri="{FF2B5EF4-FFF2-40B4-BE49-F238E27FC236}">
                <a16:creationId xmlns:a16="http://schemas.microsoft.com/office/drawing/2014/main" id="{3BF11BA5-030F-4EEE-866B-0AF6A902AE25}"/>
              </a:ext>
            </a:extLst>
          </p:cNvPr>
          <p:cNvSpPr txBox="1"/>
          <p:nvPr/>
        </p:nvSpPr>
        <p:spPr>
          <a:xfrm>
            <a:off x="4181021" y="4153685"/>
            <a:ext cx="760032" cy="184666"/>
          </a:xfrm>
          <a:prstGeom prst="rect">
            <a:avLst/>
          </a:prstGeom>
          <a:solidFill>
            <a:schemeClr val="bg1"/>
          </a:solidFill>
        </p:spPr>
        <p:txBody>
          <a:bodyPr wrap="square" lIns="0" tIns="0" rIns="0" bIns="0" rtlCol="0">
            <a:spAutoFit/>
          </a:bodyPr>
          <a:lstStyle/>
          <a:p>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Bluetooth</a:t>
            </a:r>
            <a:endParaRPr lang="ko-KR" altLang="en-US" sz="12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88" name="TextBox 87">
            <a:extLst>
              <a:ext uri="{FF2B5EF4-FFF2-40B4-BE49-F238E27FC236}">
                <a16:creationId xmlns:a16="http://schemas.microsoft.com/office/drawing/2014/main" id="{5D47F598-2D80-44C8-BAE6-FF2068FC97FA}"/>
              </a:ext>
            </a:extLst>
          </p:cNvPr>
          <p:cNvSpPr txBox="1"/>
          <p:nvPr/>
        </p:nvSpPr>
        <p:spPr>
          <a:xfrm>
            <a:off x="5625416" y="4136036"/>
            <a:ext cx="444523" cy="153888"/>
          </a:xfrm>
          <a:prstGeom prst="rect">
            <a:avLst/>
          </a:prstGeom>
          <a:noFill/>
        </p:spPr>
        <p:txBody>
          <a:bodyPr wrap="square" lIns="0" tIns="0" rIns="0" bIns="0" rtlCol="0">
            <a:spAutoFit/>
          </a:bodyPr>
          <a:lstStyle/>
          <a:p>
            <a:pPr marL="92075" indent="-92075">
              <a:buFont typeface="Arial" panose="020B0604020202020204" pitchFamily="34" charset="0"/>
              <a:buChar char="•"/>
            </a:pP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P2P</a:t>
            </a:r>
            <a:endParaRPr lang="ko-KR" altLang="en-US" sz="10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90" name="TextBox 89">
            <a:extLst>
              <a:ext uri="{FF2B5EF4-FFF2-40B4-BE49-F238E27FC236}">
                <a16:creationId xmlns:a16="http://schemas.microsoft.com/office/drawing/2014/main" id="{FC96F897-02AA-4460-A924-D75C7666C048}"/>
              </a:ext>
            </a:extLst>
          </p:cNvPr>
          <p:cNvSpPr txBox="1"/>
          <p:nvPr/>
        </p:nvSpPr>
        <p:spPr>
          <a:xfrm>
            <a:off x="4521870" y="2185665"/>
            <a:ext cx="1801100" cy="615553"/>
          </a:xfrm>
          <a:prstGeom prst="rect">
            <a:avLst/>
          </a:prstGeom>
          <a:noFill/>
        </p:spPr>
        <p:txBody>
          <a:bodyPr wrap="square" lIns="0" tIns="0" rIns="0" bIns="0" rtlCol="0">
            <a:spAutoFit/>
          </a:bodyPr>
          <a:lstStyle/>
          <a:p>
            <a:pPr marL="92075" indent="-92075">
              <a:buFont typeface="Arial" panose="020B0604020202020204" pitchFamily="34" charset="0"/>
              <a:buChar char="•"/>
            </a:pP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vị</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ăng</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-ten</a:t>
            </a:r>
          </a:p>
          <a:p>
            <a:pPr marL="92075" indent="-92075">
              <a:buFont typeface="Arial" panose="020B0604020202020204" pitchFamily="34" charset="0"/>
              <a:buChar char="•"/>
            </a:pP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Tầm</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xa</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1Km, Le 2Mbps,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Gói</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rộng</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(256 byte)</a:t>
            </a:r>
          </a:p>
          <a:p>
            <a:pPr marL="92075" indent="-92075">
              <a:buFont typeface="Arial" panose="020B0604020202020204" pitchFamily="34" charset="0"/>
              <a:buChar char="•"/>
            </a:pP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Đèn</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chính</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1m)</a:t>
            </a:r>
          </a:p>
        </p:txBody>
      </p:sp>
      <p:sp>
        <p:nvSpPr>
          <p:cNvPr id="89" name="TextBox 88">
            <a:extLst>
              <a:ext uri="{FF2B5EF4-FFF2-40B4-BE49-F238E27FC236}">
                <a16:creationId xmlns:a16="http://schemas.microsoft.com/office/drawing/2014/main" id="{F7F1F8A6-D220-48E3-B93C-59B128E869C9}"/>
              </a:ext>
            </a:extLst>
          </p:cNvPr>
          <p:cNvSpPr txBox="1"/>
          <p:nvPr/>
        </p:nvSpPr>
        <p:spPr>
          <a:xfrm>
            <a:off x="5482406" y="3359332"/>
            <a:ext cx="960819" cy="153888"/>
          </a:xfrm>
          <a:prstGeom prst="rect">
            <a:avLst/>
          </a:prstGeom>
          <a:noFill/>
        </p:spPr>
        <p:txBody>
          <a:bodyPr wrap="square" lIns="0" tIns="0" rIns="0" bIns="0" rtlCol="0">
            <a:spAutoFit/>
          </a:bodyPr>
          <a:lstStyle/>
          <a:p>
            <a:pPr marL="92075" indent="-92075">
              <a:buFont typeface="Arial" panose="020B0604020202020204" pitchFamily="34" charset="0"/>
              <a:buChar char="•"/>
            </a:pP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IPv6, HTTP</a:t>
            </a:r>
            <a:endParaRPr lang="ko-KR" altLang="en-US" sz="1000" b="1" dirty="0">
              <a:solidFill>
                <a:schemeClr val="tx1">
                  <a:lumMod val="85000"/>
                  <a:lumOff val="15000"/>
                </a:schemeClr>
              </a:solidFill>
              <a:latin typeface="SamsungOne-400" panose="020B0503030303020204" pitchFamily="34" charset="0"/>
            </a:endParaRPr>
          </a:p>
        </p:txBody>
      </p:sp>
      <p:sp>
        <p:nvSpPr>
          <p:cNvPr id="91" name="TextBox 90">
            <a:extLst>
              <a:ext uri="{FF2B5EF4-FFF2-40B4-BE49-F238E27FC236}">
                <a16:creationId xmlns:a16="http://schemas.microsoft.com/office/drawing/2014/main" id="{9CF5C4C2-802A-490F-823F-18EC4A97F3AB}"/>
              </a:ext>
            </a:extLst>
          </p:cNvPr>
          <p:cNvSpPr txBox="1"/>
          <p:nvPr/>
        </p:nvSpPr>
        <p:spPr>
          <a:xfrm>
            <a:off x="5908323" y="2824061"/>
            <a:ext cx="579984" cy="307777"/>
          </a:xfrm>
          <a:prstGeom prst="rect">
            <a:avLst/>
          </a:prstGeom>
          <a:solidFill>
            <a:schemeClr val="bg1"/>
          </a:solidFill>
        </p:spPr>
        <p:txBody>
          <a:bodyPr wrap="square" lIns="0" tIns="0" rIns="0" bIns="0" rtlCol="0">
            <a:spAutoFit/>
          </a:bodyPr>
          <a:lstStyle/>
          <a:p>
            <a:r>
              <a:rPr lang="en-US" altLang="ko-KR" sz="1000" b="1" dirty="0" err="1">
                <a:solidFill>
                  <a:schemeClr val="tx1">
                    <a:lumMod val="85000"/>
                    <a:lumOff val="15000"/>
                  </a:schemeClr>
                </a:solidFill>
                <a:latin typeface="SamsungOne-400" panose="020B0503030303020204" pitchFamily="34" charset="0"/>
              </a:rPr>
              <a:t>cổng</a:t>
            </a:r>
            <a:br>
              <a:rPr lang="en-US" altLang="ko-KR" sz="1000" b="1" dirty="0">
                <a:solidFill>
                  <a:schemeClr val="tx1">
                    <a:lumMod val="85000"/>
                    <a:lumOff val="15000"/>
                  </a:schemeClr>
                </a:solidFill>
                <a:latin typeface="SamsungOne-400" panose="020B0503030303020204" pitchFamily="34" charset="0"/>
              </a:rPr>
            </a:br>
            <a:r>
              <a:rPr lang="en-US" altLang="ko-KR" sz="1000" b="1" dirty="0">
                <a:solidFill>
                  <a:schemeClr val="tx1">
                    <a:lumMod val="85000"/>
                    <a:lumOff val="15000"/>
                  </a:schemeClr>
                </a:solidFill>
                <a:latin typeface="SamsungOne-400" panose="020B0503030303020204" pitchFamily="34" charset="0"/>
              </a:rPr>
              <a:t>(CoAP)</a:t>
            </a:r>
            <a:endParaRPr lang="ko-KR" altLang="en-US" sz="1000" b="1" dirty="0">
              <a:solidFill>
                <a:schemeClr val="tx1">
                  <a:lumMod val="85000"/>
                  <a:lumOff val="15000"/>
                </a:schemeClr>
              </a:solidFill>
              <a:latin typeface="SamsungOne-400" panose="020B0503030303020204" pitchFamily="34" charset="0"/>
            </a:endParaRPr>
          </a:p>
        </p:txBody>
      </p:sp>
      <p:sp>
        <p:nvSpPr>
          <p:cNvPr id="94" name="TextBox 93">
            <a:extLst>
              <a:ext uri="{FF2B5EF4-FFF2-40B4-BE49-F238E27FC236}">
                <a16:creationId xmlns:a16="http://schemas.microsoft.com/office/drawing/2014/main" id="{A04B747A-EA76-40DF-9640-F4E6913D93A1}"/>
              </a:ext>
            </a:extLst>
          </p:cNvPr>
          <p:cNvSpPr txBox="1"/>
          <p:nvPr/>
        </p:nvSpPr>
        <p:spPr>
          <a:xfrm>
            <a:off x="6290836" y="4132672"/>
            <a:ext cx="1620405" cy="769441"/>
          </a:xfrm>
          <a:prstGeom prst="rect">
            <a:avLst/>
          </a:prstGeom>
          <a:solidFill>
            <a:schemeClr val="bg1"/>
          </a:solidFill>
        </p:spPr>
        <p:txBody>
          <a:bodyPr wrap="square" lIns="0" tIns="0" rIns="0" bIns="0" rtlCol="0">
            <a:spAutoFit/>
          </a:bodyPr>
          <a:lstStyle/>
          <a:p>
            <a:pPr marL="92075" indent="-92075">
              <a:buFont typeface="Arial" panose="020B0604020202020204" pitchFamily="34" charset="0"/>
              <a:buChar char="•"/>
            </a:pP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Le Audio</a:t>
            </a:r>
            <a:b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:N:N Broadcast, Multicast</a:t>
            </a:r>
            <a:b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:Low Power (1/3 </a:t>
            </a:r>
            <a:r>
              <a:rPr lang="vi-VN" altLang="ko-KR" sz="1000" b="1" dirty="0">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BT3.0)</a:t>
            </a:r>
            <a:endParaRPr lang="ko-KR" altLang="en-US" sz="10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95" name="그림 94">
            <a:extLst>
              <a:ext uri="{FF2B5EF4-FFF2-40B4-BE49-F238E27FC236}">
                <a16:creationId xmlns:a16="http://schemas.microsoft.com/office/drawing/2014/main" id="{D50B4A18-4C5A-4470-9A69-D798E6161867}"/>
              </a:ext>
            </a:extLst>
          </p:cNvPr>
          <p:cNvPicPr>
            <a:picLocks noChangeAspect="1"/>
          </p:cNvPicPr>
          <p:nvPr/>
        </p:nvPicPr>
        <p:blipFill rotWithShape="1">
          <a:blip r:embed="rId3">
            <a:clrChange>
              <a:clrFrom>
                <a:srgbClr val="FEFEFE"/>
              </a:clrFrom>
              <a:clrTo>
                <a:srgbClr val="FEFEFE">
                  <a:alpha val="0"/>
                </a:srgbClr>
              </a:clrTo>
            </a:clrChange>
          </a:blip>
          <a:srcRect l="41819" t="51054" r="55157" b="40206"/>
          <a:stretch/>
        </p:blipFill>
        <p:spPr>
          <a:xfrm>
            <a:off x="3923558" y="4024487"/>
            <a:ext cx="208536" cy="443331"/>
          </a:xfrm>
          <a:prstGeom prst="rect">
            <a:avLst/>
          </a:prstGeom>
        </p:spPr>
      </p:pic>
      <p:sp>
        <p:nvSpPr>
          <p:cNvPr id="96" name="TextBox 95">
            <a:extLst>
              <a:ext uri="{FF2B5EF4-FFF2-40B4-BE49-F238E27FC236}">
                <a16:creationId xmlns:a16="http://schemas.microsoft.com/office/drawing/2014/main" id="{68ADD7AE-143D-4FDE-B95B-C47A99D72845}"/>
              </a:ext>
            </a:extLst>
          </p:cNvPr>
          <p:cNvSpPr txBox="1"/>
          <p:nvPr/>
        </p:nvSpPr>
        <p:spPr>
          <a:xfrm>
            <a:off x="7319652" y="2282721"/>
            <a:ext cx="1951348" cy="307777"/>
          </a:xfrm>
          <a:prstGeom prst="rect">
            <a:avLst/>
          </a:prstGeom>
          <a:solidFill>
            <a:schemeClr val="bg1"/>
          </a:solidFill>
        </p:spPr>
        <p:txBody>
          <a:bodyPr wrap="square" lIns="0" tIns="0" rIns="0" bIns="0" rtlCol="0">
            <a:spAutoFit/>
          </a:bodyPr>
          <a:lstStyle/>
          <a:p>
            <a:r>
              <a:rPr lang="en-US" altLang="ko-KR" sz="1000" b="1" dirty="0" err="1">
                <a:solidFill>
                  <a:schemeClr val="tx1">
                    <a:lumMod val="85000"/>
                    <a:lumOff val="15000"/>
                  </a:schemeClr>
                </a:solidFill>
                <a:latin typeface="SamsungOne-400" panose="020B0503030303020204" pitchFamily="34" charset="0"/>
              </a:rPr>
              <a:t>Công</a:t>
            </a:r>
            <a:r>
              <a:rPr lang="en-US" altLang="ko-KR" sz="1000" b="1" dirty="0">
                <a:solidFill>
                  <a:schemeClr val="tx1">
                    <a:lumMod val="85000"/>
                    <a:lumOff val="15000"/>
                  </a:schemeClr>
                </a:solidFill>
                <a:latin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rPr>
              <a:t>nghệ</a:t>
            </a:r>
            <a:r>
              <a:rPr lang="en-US" altLang="ko-KR" sz="1000" b="1" dirty="0">
                <a:solidFill>
                  <a:schemeClr val="tx1">
                    <a:lumMod val="85000"/>
                    <a:lumOff val="15000"/>
                  </a:schemeClr>
                </a:solidFill>
                <a:latin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rPr>
              <a:t>dựa</a:t>
            </a:r>
            <a:r>
              <a:rPr lang="en-US" altLang="ko-KR" sz="1000" b="1" dirty="0">
                <a:solidFill>
                  <a:schemeClr val="tx1">
                    <a:lumMod val="85000"/>
                    <a:lumOff val="15000"/>
                  </a:schemeClr>
                </a:solidFill>
                <a:latin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rPr>
              <a:t>trên</a:t>
            </a:r>
            <a:r>
              <a:rPr lang="en-US" altLang="ko-KR" sz="1000" b="1" dirty="0">
                <a:solidFill>
                  <a:schemeClr val="tx1">
                    <a:lumMod val="85000"/>
                    <a:lumOff val="15000"/>
                  </a:schemeClr>
                </a:solidFill>
                <a:latin typeface="SamsungOne-400" panose="020B0503030303020204" pitchFamily="34" charset="0"/>
              </a:rPr>
              <a:t> BT 4.2 ('16 1Q)</a:t>
            </a:r>
          </a:p>
        </p:txBody>
      </p:sp>
      <p:sp>
        <p:nvSpPr>
          <p:cNvPr id="97" name="TextBox 96">
            <a:extLst>
              <a:ext uri="{FF2B5EF4-FFF2-40B4-BE49-F238E27FC236}">
                <a16:creationId xmlns:a16="http://schemas.microsoft.com/office/drawing/2014/main" id="{0DEF425A-E6B7-4B15-8C77-09D4DAB8F64B}"/>
              </a:ext>
            </a:extLst>
          </p:cNvPr>
          <p:cNvSpPr txBox="1"/>
          <p:nvPr/>
        </p:nvSpPr>
        <p:spPr>
          <a:xfrm>
            <a:off x="7319652" y="2579937"/>
            <a:ext cx="1951348" cy="153888"/>
          </a:xfrm>
          <a:prstGeom prst="rect">
            <a:avLst/>
          </a:prstGeom>
          <a:solidFill>
            <a:schemeClr val="bg1"/>
          </a:solidFill>
        </p:spPr>
        <p:txBody>
          <a:bodyPr wrap="square" lIns="0" tIns="0" rIns="0" bIns="0" rtlCol="0">
            <a:spAutoFit/>
          </a:bodyPr>
          <a:lstStyle/>
          <a:p>
            <a:r>
              <a:rPr lang="en-US" altLang="ko-KR" sz="1000" b="1" dirty="0">
                <a:solidFill>
                  <a:schemeClr val="tx1">
                    <a:lumMod val="85000"/>
                    <a:lumOff val="15000"/>
                  </a:schemeClr>
                </a:solidFill>
                <a:latin typeface="SamsungOne-400" panose="020B0503030303020204" pitchFamily="34" charset="0"/>
              </a:rPr>
              <a:t>BT 5.0 </a:t>
            </a:r>
            <a:r>
              <a:rPr lang="en-US" altLang="ko-KR" sz="1000" b="1" dirty="0" err="1">
                <a:solidFill>
                  <a:schemeClr val="tx1">
                    <a:lumMod val="85000"/>
                    <a:lumOff val="15000"/>
                  </a:schemeClr>
                </a:solidFill>
                <a:latin typeface="SamsungOne-400" panose="020B0503030303020204" pitchFamily="34" charset="0"/>
              </a:rPr>
              <a:t>hoàn</a:t>
            </a:r>
            <a:r>
              <a:rPr lang="en-US" altLang="ko-KR" sz="1000" b="1" dirty="0">
                <a:solidFill>
                  <a:schemeClr val="tx1">
                    <a:lumMod val="85000"/>
                    <a:lumOff val="15000"/>
                  </a:schemeClr>
                </a:solidFill>
                <a:latin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rPr>
              <a:t>thành</a:t>
            </a:r>
            <a:r>
              <a:rPr lang="en-US" altLang="ko-KR" sz="1000" b="1" dirty="0">
                <a:solidFill>
                  <a:schemeClr val="tx1">
                    <a:lumMod val="85000"/>
                    <a:lumOff val="15000"/>
                  </a:schemeClr>
                </a:solidFill>
                <a:latin typeface="SamsungOne-400" panose="020B0503030303020204" pitchFamily="34" charset="0"/>
              </a:rPr>
              <a:t> (~ '16 .12)</a:t>
            </a:r>
          </a:p>
        </p:txBody>
      </p:sp>
      <p:sp>
        <p:nvSpPr>
          <p:cNvPr id="98" name="TextBox 97">
            <a:extLst>
              <a:ext uri="{FF2B5EF4-FFF2-40B4-BE49-F238E27FC236}">
                <a16:creationId xmlns:a16="http://schemas.microsoft.com/office/drawing/2014/main" id="{0634E972-016D-4D32-B18C-0BF7EDA235A7}"/>
              </a:ext>
            </a:extLst>
          </p:cNvPr>
          <p:cNvSpPr txBox="1"/>
          <p:nvPr/>
        </p:nvSpPr>
        <p:spPr>
          <a:xfrm>
            <a:off x="7319652" y="2867392"/>
            <a:ext cx="1951348" cy="153888"/>
          </a:xfrm>
          <a:prstGeom prst="rect">
            <a:avLst/>
          </a:prstGeom>
          <a:solidFill>
            <a:schemeClr val="bg1"/>
          </a:solidFill>
        </p:spPr>
        <p:txBody>
          <a:bodyPr wrap="square" lIns="0" tIns="0" rIns="0" bIns="0" rtlCol="0">
            <a:spAutoFit/>
          </a:bodyPr>
          <a:lstStyle/>
          <a:p>
            <a:r>
              <a:rPr lang="en-US" altLang="ko-KR" sz="1000" b="1" dirty="0">
                <a:solidFill>
                  <a:schemeClr val="tx1">
                    <a:lumMod val="85000"/>
                    <a:lumOff val="15000"/>
                  </a:schemeClr>
                </a:solidFill>
                <a:latin typeface="SamsungOne-400" panose="020B0503030303020204" pitchFamily="34" charset="0"/>
              </a:rPr>
              <a:t>BT 5.0 </a:t>
            </a:r>
            <a:r>
              <a:rPr lang="en-US" altLang="ko-KR" sz="1000" b="1" dirty="0" err="1">
                <a:solidFill>
                  <a:schemeClr val="tx1">
                    <a:lumMod val="85000"/>
                    <a:lumOff val="15000"/>
                  </a:schemeClr>
                </a:solidFill>
                <a:latin typeface="SamsungOne-400" panose="020B0503030303020204" pitchFamily="34" charset="0"/>
              </a:rPr>
              <a:t>trở</a:t>
            </a:r>
            <a:r>
              <a:rPr lang="en-US" altLang="ko-KR" sz="1000" b="1" dirty="0">
                <a:solidFill>
                  <a:schemeClr val="tx1">
                    <a:lumMod val="85000"/>
                    <a:lumOff val="15000"/>
                  </a:schemeClr>
                </a:solidFill>
                <a:latin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rPr>
              <a:t>lên</a:t>
            </a:r>
            <a:endParaRPr lang="en-US" altLang="ko-KR" sz="1000" b="1" dirty="0">
              <a:solidFill>
                <a:schemeClr val="tx1">
                  <a:lumMod val="85000"/>
                  <a:lumOff val="15000"/>
                </a:schemeClr>
              </a:solidFill>
              <a:latin typeface="SamsungOne-400" panose="020B0503030303020204" pitchFamily="34" charset="0"/>
            </a:endParaRPr>
          </a:p>
        </p:txBody>
      </p:sp>
      <p:sp>
        <p:nvSpPr>
          <p:cNvPr id="99" name="TextBox 98">
            <a:extLst>
              <a:ext uri="{FF2B5EF4-FFF2-40B4-BE49-F238E27FC236}">
                <a16:creationId xmlns:a16="http://schemas.microsoft.com/office/drawing/2014/main" id="{C75C6E5D-BDF8-4A4F-B520-5F7A77AE0EC2}"/>
              </a:ext>
            </a:extLst>
          </p:cNvPr>
          <p:cNvSpPr txBox="1"/>
          <p:nvPr/>
        </p:nvSpPr>
        <p:spPr>
          <a:xfrm>
            <a:off x="5458306" y="5702081"/>
            <a:ext cx="2291234" cy="307777"/>
          </a:xfrm>
          <a:prstGeom prst="rect">
            <a:avLst/>
          </a:prstGeom>
          <a:solidFill>
            <a:schemeClr val="bg1"/>
          </a:solidFill>
        </p:spPr>
        <p:txBody>
          <a:bodyPr wrap="square" lIns="0" tIns="0" rIns="0" bIns="0" rtlCol="0">
            <a:spAutoFit/>
          </a:bodyPr>
          <a:lstStyle/>
          <a:p>
            <a:pPr marL="92075" indent="-92075">
              <a:buFont typeface="Arial" panose="020B0604020202020204" pitchFamily="34" charset="0"/>
              <a:buChar char="•"/>
            </a:pP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BLE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kích</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hoạt</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Wi-Fi</a:t>
            </a:r>
          </a:p>
          <a:p>
            <a:pPr marL="92075" indent="-92075">
              <a:buFont typeface="Arial" panose="020B0604020202020204" pitchFamily="34" charset="0"/>
              <a:buChar char="•"/>
            </a:pP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b="1"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000" b="1" dirty="0">
                <a:solidFill>
                  <a:schemeClr val="tx1">
                    <a:lumMod val="85000"/>
                    <a:lumOff val="15000"/>
                  </a:schemeClr>
                </a:solidFill>
                <a:latin typeface="SamsungOne-400" panose="020B0503030303020204" pitchFamily="34" charset="0"/>
                <a:ea typeface="SamsungOne-400" panose="020B0503030303020204" pitchFamily="34" charset="0"/>
              </a:rPr>
              <a:t> BLE-BR/EDR</a:t>
            </a:r>
            <a:endParaRPr lang="ko-KR" altLang="en-US" sz="10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06" name="TextBox 105">
            <a:extLst>
              <a:ext uri="{FF2B5EF4-FFF2-40B4-BE49-F238E27FC236}">
                <a16:creationId xmlns:a16="http://schemas.microsoft.com/office/drawing/2014/main" id="{3609BB58-EC36-4B81-844C-DE95DA521EC6}"/>
              </a:ext>
            </a:extLst>
          </p:cNvPr>
          <p:cNvSpPr txBox="1"/>
          <p:nvPr/>
        </p:nvSpPr>
        <p:spPr>
          <a:xfrm>
            <a:off x="4610716" y="1952625"/>
            <a:ext cx="562655" cy="161583"/>
          </a:xfrm>
          <a:prstGeom prst="rect">
            <a:avLst/>
          </a:prstGeom>
          <a:noFill/>
        </p:spPr>
        <p:txBody>
          <a:bodyPr wrap="none" lIns="0" tIns="0" rIns="0" bIns="0" rtlCol="0">
            <a:spAutoFit/>
            <a:scene3d>
              <a:camera prst="orthographicFront"/>
              <a:lightRig rig="threePt" dir="t"/>
            </a:scene3d>
            <a:sp3d>
              <a:bevelT w="0" h="1270"/>
            </a:sp3d>
          </a:bodyPr>
          <a:lstStyle/>
          <a:p>
            <a:r>
              <a:rPr lang="en-US" altLang="ko-KR" sz="1050" dirty="0" err="1">
                <a:solidFill>
                  <a:srgbClr val="00B050"/>
                </a:solidFill>
                <a:latin typeface="SamsungOne-700" panose="020B0803030303020204" pitchFamily="34" charset="0"/>
                <a:ea typeface="SamsungOne-700" panose="020B0803030303020204" pitchFamily="34" charset="0"/>
              </a:rPr>
              <a:t>AoA</a:t>
            </a:r>
            <a:r>
              <a:rPr lang="en-US" altLang="ko-KR" sz="1050" dirty="0">
                <a:solidFill>
                  <a:srgbClr val="00B050"/>
                </a:solidFill>
                <a:latin typeface="SamsungOne-700" panose="020B0803030303020204" pitchFamily="34" charset="0"/>
                <a:ea typeface="SamsungOne-700" panose="020B0803030303020204" pitchFamily="34" charset="0"/>
              </a:rPr>
              <a:t>/</a:t>
            </a:r>
            <a:r>
              <a:rPr lang="en-US" altLang="ko-KR" sz="1050" dirty="0" err="1">
                <a:solidFill>
                  <a:srgbClr val="00B050"/>
                </a:solidFill>
                <a:latin typeface="SamsungOne-700" panose="020B0803030303020204" pitchFamily="34" charset="0"/>
                <a:ea typeface="SamsungOne-700" panose="020B0803030303020204" pitchFamily="34" charset="0"/>
              </a:rPr>
              <a:t>AoD</a:t>
            </a:r>
            <a:endParaRPr lang="en-US" altLang="ko-KR" sz="1050" dirty="0">
              <a:solidFill>
                <a:srgbClr val="00B050"/>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981150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Thiết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bị</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Bluetooth Raspberry Pi</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
        <p:nvSpPr>
          <p:cNvPr id="32" name="직사각형 31">
            <a:extLst>
              <a:ext uri="{FF2B5EF4-FFF2-40B4-BE49-F238E27FC236}">
                <a16:creationId xmlns:a16="http://schemas.microsoft.com/office/drawing/2014/main" id="{04D294BE-C0E3-40C0-BE36-D9C74ED9DD35}"/>
              </a:ext>
            </a:extLst>
          </p:cNvPr>
          <p:cNvSpPr/>
          <p:nvPr/>
        </p:nvSpPr>
        <p:spPr>
          <a:xfrm>
            <a:off x="712182" y="2367648"/>
            <a:ext cx="8755818"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bị Bluetooth trên Raspberry Pi 4 được kết nối bên trong với CPU để giao tiếp với UART.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Nó có thể được sử dụng theo cách gần giống như sử dụng thiết bị nối tiếp, nhưng điểm khác biệt là nó yêu cầu quá trình ghép nối với thiết bị được kết nối không dây.</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điểm khác biệt nữa là tên thiết bị nối tiếp không thể được sử dụng là “/dev/serial1”, mà là “/dev/rfcomm0”.</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Another difference is that the serial device name cannot be used as “/dev/serial1”, but as “/dev/rfcomm0”.</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aphicFrame>
        <p:nvGraphicFramePr>
          <p:cNvPr id="33" name="표 32">
            <a:extLst>
              <a:ext uri="{FF2B5EF4-FFF2-40B4-BE49-F238E27FC236}">
                <a16:creationId xmlns:a16="http://schemas.microsoft.com/office/drawing/2014/main" id="{71A9BA5F-023C-425D-9041-229F72635F6C}"/>
              </a:ext>
            </a:extLst>
          </p:cNvPr>
          <p:cNvGraphicFramePr>
            <a:graphicFrameLocks noGrp="1"/>
          </p:cNvGraphicFramePr>
          <p:nvPr>
            <p:extLst>
              <p:ext uri="{D42A27DB-BD31-4B8C-83A1-F6EECF244321}">
                <p14:modId xmlns:p14="http://schemas.microsoft.com/office/powerpoint/2010/main" val="1214917351"/>
              </p:ext>
            </p:extLst>
          </p:nvPr>
        </p:nvGraphicFramePr>
        <p:xfrm>
          <a:off x="712182" y="3799380"/>
          <a:ext cx="8630828" cy="824308"/>
        </p:xfrm>
        <a:graphic>
          <a:graphicData uri="http://schemas.openxmlformats.org/drawingml/2006/table">
            <a:tbl>
              <a:tblPr firstRow="1" bandRow="1">
                <a:tableStyleId>{5C22544A-7EE6-4342-B048-85BDC9FD1C3A}</a:tableStyleId>
              </a:tblPr>
              <a:tblGrid>
                <a:gridCol w="1876114">
                  <a:extLst>
                    <a:ext uri="{9D8B030D-6E8A-4147-A177-3AD203B41FA5}">
                      <a16:colId xmlns:a16="http://schemas.microsoft.com/office/drawing/2014/main" val="20000"/>
                    </a:ext>
                  </a:extLst>
                </a:gridCol>
                <a:gridCol w="1799987">
                  <a:extLst>
                    <a:ext uri="{9D8B030D-6E8A-4147-A177-3AD203B41FA5}">
                      <a16:colId xmlns:a16="http://schemas.microsoft.com/office/drawing/2014/main" val="3703240132"/>
                    </a:ext>
                  </a:extLst>
                </a:gridCol>
                <a:gridCol w="2270433">
                  <a:extLst>
                    <a:ext uri="{9D8B030D-6E8A-4147-A177-3AD203B41FA5}">
                      <a16:colId xmlns:a16="http://schemas.microsoft.com/office/drawing/2014/main" val="20001"/>
                    </a:ext>
                  </a:extLst>
                </a:gridCol>
                <a:gridCol w="2684294">
                  <a:extLst>
                    <a:ext uri="{9D8B030D-6E8A-4147-A177-3AD203B41FA5}">
                      <a16:colId xmlns:a16="http://schemas.microsoft.com/office/drawing/2014/main" val="20002"/>
                    </a:ext>
                  </a:extLst>
                </a:gridCol>
              </a:tblGrid>
              <a:tr h="270000">
                <a:tc>
                  <a:txBody>
                    <a:bodyPr/>
                    <a:lstStyle/>
                    <a:p>
                      <a:pPr marL="0" algn="ctr" defTabSz="914400" rtl="0" eaLnBrk="1" fontAlgn="ctr"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Kênh </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UART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Cổng</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nối</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tiếp</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Tên thiết bị</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Sử dụng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252000">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UART1</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Serial1</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/dev/</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ttyAMAO</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Or</a:t>
                      </a:r>
                    </a:p>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/dev/serial1</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Bluetooth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2114" marR="92114" marT="46057" marB="46057"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11" name="직사각형 10">
            <a:extLst>
              <a:ext uri="{FF2B5EF4-FFF2-40B4-BE49-F238E27FC236}">
                <a16:creationId xmlns:a16="http://schemas.microsoft.com/office/drawing/2014/main" id="{ACB0FDE5-B848-4108-920D-5AF6530FC1B2}"/>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Raspberry Pi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minh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Android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qua Bluetooth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Bluetooth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chiều</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604091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Ghép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nối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thiết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bị</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Bluetooth</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958DF3E9-F2B1-4E4E-BC7F-F87E1DAC80E5}"/>
              </a:ext>
            </a:extLst>
          </p:cNvPr>
          <p:cNvSpPr/>
          <p:nvPr/>
        </p:nvSpPr>
        <p:spPr>
          <a:xfrm>
            <a:off x="5159140" y="2194123"/>
            <a:ext cx="4040423" cy="3156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Raspberry Pi và điện thoại thông minh giao tiếp không dây, trước tiên cần phải ghép nối.</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Quá trình ghép nối chỉ được yêu cầu một lần. Sau khi bạn ghép nối thiết bị Bluetooth lần đầu tiên, thiết bị của bạn có thể tự động ghép nối.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Đầu tiên hãy chạy chương trình điều khiển Bluetooth để kiểm tra chi tiết quá trình ghép nối và kết nối trên Raspberry Pi.</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bluetoothctl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Enter.</a:t>
            </a:r>
          </a:p>
        </p:txBody>
      </p:sp>
      <p:grpSp>
        <p:nvGrpSpPr>
          <p:cNvPr id="3" name="그룹 2">
            <a:extLst>
              <a:ext uri="{FF2B5EF4-FFF2-40B4-BE49-F238E27FC236}">
                <a16:creationId xmlns:a16="http://schemas.microsoft.com/office/drawing/2014/main" id="{1C9D4BCB-939F-45D8-8AD6-8ABAB6F4526A}"/>
              </a:ext>
            </a:extLst>
          </p:cNvPr>
          <p:cNvGrpSpPr/>
          <p:nvPr/>
        </p:nvGrpSpPr>
        <p:grpSpPr>
          <a:xfrm>
            <a:off x="577813" y="2254836"/>
            <a:ext cx="4404973" cy="2450960"/>
            <a:chOff x="541969" y="2267592"/>
            <a:chExt cx="5399165" cy="3004136"/>
          </a:xfrm>
        </p:grpSpPr>
        <p:pic>
          <p:nvPicPr>
            <p:cNvPr id="12" name="그림 11">
              <a:extLst>
                <a:ext uri="{FF2B5EF4-FFF2-40B4-BE49-F238E27FC236}">
                  <a16:creationId xmlns:a16="http://schemas.microsoft.com/office/drawing/2014/main" id="{7DE99356-CA2C-4F08-9189-D2721516BA0F}"/>
                </a:ext>
              </a:extLst>
            </p:cNvPr>
            <p:cNvPicPr>
              <a:picLocks noChangeAspect="1"/>
            </p:cNvPicPr>
            <p:nvPr/>
          </p:nvPicPr>
          <p:blipFill>
            <a:blip r:embed="rId3"/>
            <a:stretch>
              <a:fillRect/>
            </a:stretch>
          </p:blipFill>
          <p:spPr>
            <a:xfrm>
              <a:off x="541969" y="2267592"/>
              <a:ext cx="5399165" cy="3004136"/>
            </a:xfrm>
            <a:prstGeom prst="rect">
              <a:avLst/>
            </a:prstGeom>
          </p:spPr>
        </p:pic>
        <p:sp>
          <p:nvSpPr>
            <p:cNvPr id="13" name="직사각형 12">
              <a:extLst>
                <a:ext uri="{FF2B5EF4-FFF2-40B4-BE49-F238E27FC236}">
                  <a16:creationId xmlns:a16="http://schemas.microsoft.com/office/drawing/2014/main" id="{24CF4FAB-1F24-4DA5-8BB7-81A6791532CD}"/>
                </a:ext>
              </a:extLst>
            </p:cNvPr>
            <p:cNvSpPr/>
            <p:nvPr/>
          </p:nvSpPr>
          <p:spPr>
            <a:xfrm>
              <a:off x="1830842" y="2702089"/>
              <a:ext cx="621424" cy="1174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5" name="그림 14">
            <a:extLst>
              <a:ext uri="{FF2B5EF4-FFF2-40B4-BE49-F238E27FC236}">
                <a16:creationId xmlns:a16="http://schemas.microsoft.com/office/drawing/2014/main" id="{737C9B68-F08A-4390-8798-485B04441FCC}"/>
              </a:ext>
            </a:extLst>
          </p:cNvPr>
          <p:cNvPicPr>
            <a:picLocks noChangeAspect="1"/>
          </p:cNvPicPr>
          <p:nvPr/>
        </p:nvPicPr>
        <p:blipFill rotWithShape="1">
          <a:blip r:embed="rId3"/>
          <a:srcRect l="23741" t="14954" r="64343" b="81816"/>
          <a:stretch/>
        </p:blipFill>
        <p:spPr>
          <a:xfrm>
            <a:off x="2618574" y="3003402"/>
            <a:ext cx="1520689" cy="229380"/>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16" name="그림 15">
            <a:extLst>
              <a:ext uri="{FF2B5EF4-FFF2-40B4-BE49-F238E27FC236}">
                <a16:creationId xmlns:a16="http://schemas.microsoft.com/office/drawing/2014/main" id="{78E79FC9-5171-4F20-A530-894DE817031D}"/>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877833" y="2793487"/>
            <a:ext cx="653082" cy="546062"/>
          </a:xfrm>
          <a:prstGeom prst="rect">
            <a:avLst/>
          </a:prstGeom>
        </p:spPr>
      </p:pic>
      <p:sp>
        <p:nvSpPr>
          <p:cNvPr id="17" name="직사각형 16">
            <a:extLst>
              <a:ext uri="{FF2B5EF4-FFF2-40B4-BE49-F238E27FC236}">
                <a16:creationId xmlns:a16="http://schemas.microsoft.com/office/drawing/2014/main" id="{43A6D25B-7EE9-47B0-BF55-FB2530765CA3}"/>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Quá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0129207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8" name="직사각형 27">
            <a:extLst>
              <a:ext uri="{FF2B5EF4-FFF2-40B4-BE49-F238E27FC236}">
                <a16:creationId xmlns:a16="http://schemas.microsoft.com/office/drawing/2014/main" id="{5960D1D7-9EB4-4CFF-9657-58B50E3F0314}"/>
              </a:ext>
            </a:extLst>
          </p:cNvPr>
          <p:cNvSpPr/>
          <p:nvPr/>
        </p:nvSpPr>
        <p:spPr>
          <a:xfrm>
            <a:off x="5159140" y="1775523"/>
            <a:ext cx="4308859" cy="2556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Bluetooth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quét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kiếm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Bluetooth</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MAC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Vì địa chỉ MAC này là duy nhất cho một thiết bị cụ thể nên nó được sử dụng để xác định, kết nối và quản lý thiết bị cụ thể.</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8" name="그룹 7">
            <a:extLst>
              <a:ext uri="{FF2B5EF4-FFF2-40B4-BE49-F238E27FC236}">
                <a16:creationId xmlns:a16="http://schemas.microsoft.com/office/drawing/2014/main" id="{19B4C1D7-F755-4693-99CA-EAFCCBC135C7}"/>
              </a:ext>
            </a:extLst>
          </p:cNvPr>
          <p:cNvGrpSpPr/>
          <p:nvPr/>
        </p:nvGrpSpPr>
        <p:grpSpPr>
          <a:xfrm>
            <a:off x="588693" y="1817937"/>
            <a:ext cx="6993178" cy="3909095"/>
            <a:chOff x="588693" y="1817937"/>
            <a:chExt cx="6993178" cy="3909095"/>
          </a:xfrm>
        </p:grpSpPr>
        <p:grpSp>
          <p:nvGrpSpPr>
            <p:cNvPr id="7" name="그룹 6">
              <a:extLst>
                <a:ext uri="{FF2B5EF4-FFF2-40B4-BE49-F238E27FC236}">
                  <a16:creationId xmlns:a16="http://schemas.microsoft.com/office/drawing/2014/main" id="{9BE76B6E-0C00-4E11-B8E9-FF3B8F3D7BCF}"/>
                </a:ext>
              </a:extLst>
            </p:cNvPr>
            <p:cNvGrpSpPr/>
            <p:nvPr/>
          </p:nvGrpSpPr>
          <p:grpSpPr>
            <a:xfrm>
              <a:off x="588693" y="1817937"/>
              <a:ext cx="4406820" cy="3909095"/>
              <a:chOff x="588693" y="1817937"/>
              <a:chExt cx="4406820" cy="3909095"/>
            </a:xfrm>
          </p:grpSpPr>
          <p:sp>
            <p:nvSpPr>
              <p:cNvPr id="29" name="Rectangle 12">
                <a:extLst>
                  <a:ext uri="{FF2B5EF4-FFF2-40B4-BE49-F238E27FC236}">
                    <a16:creationId xmlns:a16="http://schemas.microsoft.com/office/drawing/2014/main" id="{BB4C9BFE-D31A-4502-B82E-253995781614}"/>
                  </a:ext>
                </a:extLst>
              </p:cNvPr>
              <p:cNvSpPr/>
              <p:nvPr/>
            </p:nvSpPr>
            <p:spPr>
              <a:xfrm>
                <a:off x="588693" y="1817937"/>
                <a:ext cx="4406820" cy="3909095"/>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nvGrpSpPr>
              <p:cNvPr id="3" name="그룹 2">
                <a:extLst>
                  <a:ext uri="{FF2B5EF4-FFF2-40B4-BE49-F238E27FC236}">
                    <a16:creationId xmlns:a16="http://schemas.microsoft.com/office/drawing/2014/main" id="{DA1A2AED-11D2-4E1D-9B88-BCF6BD7575D3}"/>
                  </a:ext>
                </a:extLst>
              </p:cNvPr>
              <p:cNvGrpSpPr/>
              <p:nvPr/>
            </p:nvGrpSpPr>
            <p:grpSpPr>
              <a:xfrm>
                <a:off x="683939" y="3277256"/>
                <a:ext cx="4257848" cy="2369098"/>
                <a:chOff x="4304056" y="3134322"/>
                <a:chExt cx="4912007" cy="2733077"/>
              </a:xfrm>
            </p:grpSpPr>
            <p:pic>
              <p:nvPicPr>
                <p:cNvPr id="23" name="그림 22">
                  <a:extLst>
                    <a:ext uri="{FF2B5EF4-FFF2-40B4-BE49-F238E27FC236}">
                      <a16:creationId xmlns:a16="http://schemas.microsoft.com/office/drawing/2014/main" id="{EAABB579-88C9-4123-8525-21BA57094D25}"/>
                    </a:ext>
                  </a:extLst>
                </p:cNvPr>
                <p:cNvPicPr>
                  <a:picLocks noChangeAspect="1"/>
                </p:cNvPicPr>
                <p:nvPr/>
              </p:nvPicPr>
              <p:blipFill>
                <a:blip r:embed="rId3"/>
                <a:stretch>
                  <a:fillRect/>
                </a:stretch>
              </p:blipFill>
              <p:spPr>
                <a:xfrm>
                  <a:off x="4304056" y="3134322"/>
                  <a:ext cx="4912007" cy="2733077"/>
                </a:xfrm>
                <a:prstGeom prst="rect">
                  <a:avLst/>
                </a:prstGeom>
              </p:spPr>
            </p:pic>
            <p:sp>
              <p:nvSpPr>
                <p:cNvPr id="24" name="직사각형 23">
                  <a:extLst>
                    <a:ext uri="{FF2B5EF4-FFF2-40B4-BE49-F238E27FC236}">
                      <a16:creationId xmlns:a16="http://schemas.microsoft.com/office/drawing/2014/main" id="{8FE030BB-DD3C-4DE9-ADE4-1BFAD043B6BB}"/>
                    </a:ext>
                  </a:extLst>
                </p:cNvPr>
                <p:cNvSpPr/>
                <p:nvPr/>
              </p:nvSpPr>
              <p:spPr>
                <a:xfrm>
                  <a:off x="5225082" y="3722336"/>
                  <a:ext cx="340693" cy="792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 name="직사각형 24">
                  <a:extLst>
                    <a:ext uri="{FF2B5EF4-FFF2-40B4-BE49-F238E27FC236}">
                      <a16:creationId xmlns:a16="http://schemas.microsoft.com/office/drawing/2014/main" id="{127E1F3F-A590-4BDE-897F-20DC87EDF368}"/>
                    </a:ext>
                  </a:extLst>
                </p:cNvPr>
                <p:cNvSpPr/>
                <p:nvPr/>
              </p:nvSpPr>
              <p:spPr>
                <a:xfrm>
                  <a:off x="4920282" y="3883293"/>
                  <a:ext cx="1985343" cy="874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5" name="그룹 4">
                <a:extLst>
                  <a:ext uri="{FF2B5EF4-FFF2-40B4-BE49-F238E27FC236}">
                    <a16:creationId xmlns:a16="http://schemas.microsoft.com/office/drawing/2014/main" id="{2850CB1D-20E0-40DA-A628-004BF4682B75}"/>
                  </a:ext>
                </a:extLst>
              </p:cNvPr>
              <p:cNvGrpSpPr/>
              <p:nvPr/>
            </p:nvGrpSpPr>
            <p:grpSpPr>
              <a:xfrm>
                <a:off x="1591631" y="1928918"/>
                <a:ext cx="2400944" cy="845673"/>
                <a:chOff x="1572050" y="2398041"/>
                <a:chExt cx="2400944" cy="845673"/>
              </a:xfrm>
            </p:grpSpPr>
            <p:grpSp>
              <p:nvGrpSpPr>
                <p:cNvPr id="2" name="그룹 1">
                  <a:extLst>
                    <a:ext uri="{FF2B5EF4-FFF2-40B4-BE49-F238E27FC236}">
                      <a16:creationId xmlns:a16="http://schemas.microsoft.com/office/drawing/2014/main" id="{B6AA2873-40AE-4FF1-88FA-F6ADC9C4428A}"/>
                    </a:ext>
                  </a:extLst>
                </p:cNvPr>
                <p:cNvGrpSpPr/>
                <p:nvPr/>
              </p:nvGrpSpPr>
              <p:grpSpPr>
                <a:xfrm>
                  <a:off x="1572050" y="2398041"/>
                  <a:ext cx="2400944" cy="845673"/>
                  <a:chOff x="914740" y="2241549"/>
                  <a:chExt cx="3619160" cy="1274761"/>
                </a:xfrm>
              </p:grpSpPr>
              <p:pic>
                <p:nvPicPr>
                  <p:cNvPr id="20" name="그림 19">
                    <a:extLst>
                      <a:ext uri="{FF2B5EF4-FFF2-40B4-BE49-F238E27FC236}">
                        <a16:creationId xmlns:a16="http://schemas.microsoft.com/office/drawing/2014/main" id="{74B73B49-27B0-4396-911E-D067AD094324}"/>
                      </a:ext>
                    </a:extLst>
                  </p:cNvPr>
                  <p:cNvPicPr>
                    <a:picLocks noChangeAspect="1"/>
                  </p:cNvPicPr>
                  <p:nvPr/>
                </p:nvPicPr>
                <p:blipFill rotWithShape="1">
                  <a:blip r:embed="rId4"/>
                  <a:srcRect b="29944"/>
                  <a:stretch/>
                </p:blipFill>
                <p:spPr>
                  <a:xfrm>
                    <a:off x="914740" y="2241549"/>
                    <a:ext cx="3619160" cy="1274761"/>
                  </a:xfrm>
                  <a:prstGeom prst="rect">
                    <a:avLst/>
                  </a:prstGeom>
                  <a:ln>
                    <a:solidFill>
                      <a:schemeClr val="tx1">
                        <a:lumMod val="50000"/>
                        <a:lumOff val="50000"/>
                      </a:schemeClr>
                    </a:solidFill>
                  </a:ln>
                </p:spPr>
              </p:pic>
              <p:sp>
                <p:nvSpPr>
                  <p:cNvPr id="21" name="직사각형 20">
                    <a:extLst>
                      <a:ext uri="{FF2B5EF4-FFF2-40B4-BE49-F238E27FC236}">
                        <a16:creationId xmlns:a16="http://schemas.microsoft.com/office/drawing/2014/main" id="{9E4C2155-1F66-41A8-BB1E-43C924A2D2A8}"/>
                      </a:ext>
                    </a:extLst>
                  </p:cNvPr>
                  <p:cNvSpPr/>
                  <p:nvPr/>
                </p:nvSpPr>
                <p:spPr>
                  <a:xfrm>
                    <a:off x="2195511" y="2928935"/>
                    <a:ext cx="480622" cy="4857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4" name="직사각형 3">
                  <a:extLst>
                    <a:ext uri="{FF2B5EF4-FFF2-40B4-BE49-F238E27FC236}">
                      <a16:creationId xmlns:a16="http://schemas.microsoft.com/office/drawing/2014/main" id="{10B81524-381B-4CFD-9970-3AAA197CFD38}"/>
                    </a:ext>
                  </a:extLst>
                </p:cNvPr>
                <p:cNvSpPr/>
                <p:nvPr/>
              </p:nvSpPr>
              <p:spPr>
                <a:xfrm>
                  <a:off x="1694046" y="2656573"/>
                  <a:ext cx="635268" cy="125128"/>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화살표: 아래쪽 5">
                <a:extLst>
                  <a:ext uri="{FF2B5EF4-FFF2-40B4-BE49-F238E27FC236}">
                    <a16:creationId xmlns:a16="http://schemas.microsoft.com/office/drawing/2014/main" id="{B2B10B53-DC0E-49E4-BA85-85FEA15A70BD}"/>
                  </a:ext>
                </a:extLst>
              </p:cNvPr>
              <p:cNvSpPr/>
              <p:nvPr/>
            </p:nvSpPr>
            <p:spPr>
              <a:xfrm>
                <a:off x="2639216" y="2870752"/>
                <a:ext cx="325366" cy="334461"/>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pic>
            <p:nvPicPr>
              <p:cNvPr id="31" name="그림 30">
                <a:extLst>
                  <a:ext uri="{FF2B5EF4-FFF2-40B4-BE49-F238E27FC236}">
                    <a16:creationId xmlns:a16="http://schemas.microsoft.com/office/drawing/2014/main" id="{C24E5F28-B112-4117-BD36-FFC5E25B7DBF}"/>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42813" flipH="1" flipV="1">
                <a:off x="2442985" y="4220072"/>
                <a:ext cx="769989" cy="728559"/>
              </a:xfrm>
              <a:prstGeom prst="rect">
                <a:avLst/>
              </a:prstGeom>
            </p:spPr>
          </p:pic>
        </p:grpSp>
        <p:pic>
          <p:nvPicPr>
            <p:cNvPr id="30" name="그림 29">
              <a:extLst>
                <a:ext uri="{FF2B5EF4-FFF2-40B4-BE49-F238E27FC236}">
                  <a16:creationId xmlns:a16="http://schemas.microsoft.com/office/drawing/2014/main" id="{B39D2E7D-E818-4DE1-9EDF-AC206DCD87D0}"/>
                </a:ext>
              </a:extLst>
            </p:cNvPr>
            <p:cNvPicPr>
              <a:picLocks noChangeAspect="1"/>
            </p:cNvPicPr>
            <p:nvPr/>
          </p:nvPicPr>
          <p:blipFill rotWithShape="1">
            <a:blip r:embed="rId3"/>
            <a:srcRect l="7606" t="20979" r="47164" b="69498"/>
            <a:stretch/>
          </p:blipFill>
          <p:spPr>
            <a:xfrm>
              <a:off x="3175050" y="5080198"/>
              <a:ext cx="4406821" cy="516281"/>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grpSp>
      <p:sp>
        <p:nvSpPr>
          <p:cNvPr id="26" name="직사각형 25">
            <a:extLst>
              <a:ext uri="{FF2B5EF4-FFF2-40B4-BE49-F238E27FC236}">
                <a16:creationId xmlns:a16="http://schemas.microsoft.com/office/drawing/2014/main" id="{AF536B49-BF3F-4488-ADD3-2828043CDBF8}"/>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Quá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78481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831273" y="3038807"/>
            <a:ext cx="850322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Tìm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hiểu</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Mạng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3740912" cy="176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Thiết</a:t>
            </a:r>
            <a:r>
              <a:rPr lang="en-US" altLang="ko-KR" dirty="0">
                <a:solidFill>
                  <a:srgbClr val="A6A6A6"/>
                </a:solidFill>
                <a:latin typeface="SamsungOne-400" panose="020B0503030303020204" pitchFamily="34" charset="0"/>
                <a:ea typeface="SamsungOne-400" panose="020B0503030303020204" pitchFamily="34" charset="0"/>
              </a:rPr>
              <a:t> bị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Chuyển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đổi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1.4.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Phương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thức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truyền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của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2E7E222D-FE82-4F2C-984B-EA54E636054B}"/>
              </a:ext>
            </a:extLst>
          </p:cNvPr>
          <p:cNvSpPr/>
          <p:nvPr/>
        </p:nvSpPr>
        <p:spPr>
          <a:xfrm>
            <a:off x="5107800" y="4003778"/>
            <a:ext cx="3877703" cy="13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1.5. </a:t>
            </a:r>
            <a:r>
              <a:rPr lang="vi-VN" dirty="0">
                <a:solidFill>
                  <a:schemeClr val="bg1">
                    <a:lumMod val="65000"/>
                  </a:schemeClr>
                </a:solidFill>
                <a:latin typeface="SamsungOne-400" panose="020B0503030303020204" pitchFamily="34" charset="0"/>
                <a:ea typeface="SamsungOne-400" panose="020B0503030303020204" pitchFamily="34" charset="0"/>
              </a:rPr>
              <a:t>Phân loại và Tính năng của giao tiếp có dây</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Cấu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trúc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liên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1.7.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ko-KR" altLang="en-US"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227451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grpSp>
        <p:nvGrpSpPr>
          <p:cNvPr id="4" name="그룹 3">
            <a:extLst>
              <a:ext uri="{FF2B5EF4-FFF2-40B4-BE49-F238E27FC236}">
                <a16:creationId xmlns:a16="http://schemas.microsoft.com/office/drawing/2014/main" id="{E58C16F8-AEB2-418B-B1D3-F02F8CF02D68}"/>
              </a:ext>
            </a:extLst>
          </p:cNvPr>
          <p:cNvGrpSpPr/>
          <p:nvPr/>
        </p:nvGrpSpPr>
        <p:grpSpPr>
          <a:xfrm>
            <a:off x="559818" y="1834802"/>
            <a:ext cx="4452342" cy="2477316"/>
            <a:chOff x="3934884" y="2692800"/>
            <a:chExt cx="5409141" cy="3009686"/>
          </a:xfrm>
        </p:grpSpPr>
        <p:pic>
          <p:nvPicPr>
            <p:cNvPr id="22" name="그림 21">
              <a:extLst>
                <a:ext uri="{FF2B5EF4-FFF2-40B4-BE49-F238E27FC236}">
                  <a16:creationId xmlns:a16="http://schemas.microsoft.com/office/drawing/2014/main" id="{03B0FE35-548A-44E9-8593-083FA9AB273F}"/>
                </a:ext>
              </a:extLst>
            </p:cNvPr>
            <p:cNvPicPr>
              <a:picLocks noChangeAspect="1"/>
            </p:cNvPicPr>
            <p:nvPr/>
          </p:nvPicPr>
          <p:blipFill>
            <a:blip r:embed="rId3"/>
            <a:stretch>
              <a:fillRect/>
            </a:stretch>
          </p:blipFill>
          <p:spPr>
            <a:xfrm>
              <a:off x="3934884" y="2692800"/>
              <a:ext cx="5409141" cy="3009686"/>
            </a:xfrm>
            <a:prstGeom prst="rect">
              <a:avLst/>
            </a:prstGeom>
          </p:spPr>
        </p:pic>
        <p:sp>
          <p:nvSpPr>
            <p:cNvPr id="26" name="직사각형 25">
              <a:extLst>
                <a:ext uri="{FF2B5EF4-FFF2-40B4-BE49-F238E27FC236}">
                  <a16:creationId xmlns:a16="http://schemas.microsoft.com/office/drawing/2014/main" id="{5F854F92-1FC7-4B84-8541-428EF2BAD74F}"/>
                </a:ext>
              </a:extLst>
            </p:cNvPr>
            <p:cNvSpPr/>
            <p:nvPr/>
          </p:nvSpPr>
          <p:spPr>
            <a:xfrm>
              <a:off x="4945800" y="4470777"/>
              <a:ext cx="439800" cy="797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직사각형 26">
              <a:extLst>
                <a:ext uri="{FF2B5EF4-FFF2-40B4-BE49-F238E27FC236}">
                  <a16:creationId xmlns:a16="http://schemas.microsoft.com/office/drawing/2014/main" id="{56101D02-2637-4227-8924-3E28E91596E9}"/>
                </a:ext>
              </a:extLst>
            </p:cNvPr>
            <p:cNvSpPr/>
            <p:nvPr/>
          </p:nvSpPr>
          <p:spPr>
            <a:xfrm>
              <a:off x="4943506" y="5327650"/>
              <a:ext cx="300389" cy="797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2" name="직사각형 11">
            <a:extLst>
              <a:ext uri="{FF2B5EF4-FFF2-40B4-BE49-F238E27FC236}">
                <a16:creationId xmlns:a16="http://schemas.microsoft.com/office/drawing/2014/main" id="{5E0BDA81-8923-416E-8D60-536D826DA191}"/>
              </a:ext>
            </a:extLst>
          </p:cNvPr>
          <p:cNvSpPr/>
          <p:nvPr/>
        </p:nvSpPr>
        <p:spPr>
          <a:xfrm>
            <a:off x="5159140" y="1803530"/>
            <a:ext cx="4308859"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thấy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quét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Bluetooth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kiếm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Bluetooth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lệnh</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quét</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tắt</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bluetoothctl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lệnh</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thoát</a:t>
            </a:r>
            <a:r>
              <a:rPr lang="en-US" altLang="ko-KR" sz="1300" dirty="0">
                <a:solidFill>
                  <a:srgbClr val="34339A"/>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122C3210-96A0-4049-9720-FC1D8245F231}"/>
              </a:ext>
            </a:extLst>
          </p:cNvPr>
          <p:cNvGrpSpPr/>
          <p:nvPr/>
        </p:nvGrpSpPr>
        <p:grpSpPr>
          <a:xfrm>
            <a:off x="2131758" y="2967635"/>
            <a:ext cx="2502567" cy="2435192"/>
            <a:chOff x="2131758" y="2967635"/>
            <a:chExt cx="2502567" cy="2435192"/>
          </a:xfrm>
        </p:grpSpPr>
        <p:pic>
          <p:nvPicPr>
            <p:cNvPr id="13" name="그림 12">
              <a:extLst>
                <a:ext uri="{FF2B5EF4-FFF2-40B4-BE49-F238E27FC236}">
                  <a16:creationId xmlns:a16="http://schemas.microsoft.com/office/drawing/2014/main" id="{9DAA8AFA-EBB6-456C-959E-1233209C0B83}"/>
                </a:ext>
              </a:extLst>
            </p:cNvPr>
            <p:cNvPicPr>
              <a:picLocks noChangeAspect="1"/>
            </p:cNvPicPr>
            <p:nvPr/>
          </p:nvPicPr>
          <p:blipFill rotWithShape="1">
            <a:blip r:embed="rId3"/>
            <a:srcRect l="7598" t="58201" r="71935" b="6006"/>
            <a:stretch/>
          </p:blipFill>
          <p:spPr>
            <a:xfrm>
              <a:off x="2131758" y="2967635"/>
              <a:ext cx="2502567" cy="2435192"/>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20" name="직사각형 19">
              <a:extLst>
                <a:ext uri="{FF2B5EF4-FFF2-40B4-BE49-F238E27FC236}">
                  <a16:creationId xmlns:a16="http://schemas.microsoft.com/office/drawing/2014/main" id="{D1751024-4A15-4043-BDAD-C9FD8C904138}"/>
                </a:ext>
              </a:extLst>
            </p:cNvPr>
            <p:cNvSpPr/>
            <p:nvPr/>
          </p:nvSpPr>
          <p:spPr>
            <a:xfrm>
              <a:off x="3440494" y="3007917"/>
              <a:ext cx="1016002" cy="216545"/>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66821CCD-07CF-4406-9231-3E22142D2C82}"/>
                </a:ext>
              </a:extLst>
            </p:cNvPr>
            <p:cNvSpPr/>
            <p:nvPr/>
          </p:nvSpPr>
          <p:spPr>
            <a:xfrm>
              <a:off x="3440494" y="4932970"/>
              <a:ext cx="640618" cy="178045"/>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4" name="그림 13">
            <a:extLst>
              <a:ext uri="{FF2B5EF4-FFF2-40B4-BE49-F238E27FC236}">
                <a16:creationId xmlns:a16="http://schemas.microsoft.com/office/drawing/2014/main" id="{C2A285D9-36DC-4B23-B9B8-917A64069DBC}"/>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595316" y="3301237"/>
            <a:ext cx="653082" cy="653082"/>
          </a:xfrm>
          <a:prstGeom prst="rect">
            <a:avLst/>
          </a:prstGeom>
        </p:spPr>
      </p:pic>
      <p:sp>
        <p:nvSpPr>
          <p:cNvPr id="18" name="직사각형 17">
            <a:extLst>
              <a:ext uri="{FF2B5EF4-FFF2-40B4-BE49-F238E27FC236}">
                <a16:creationId xmlns:a16="http://schemas.microsoft.com/office/drawing/2014/main" id="{8E406090-C253-4DA8-BED3-6B122C4AC351}"/>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Quá trình ghép đôi</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801094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nối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Raspberry Pi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Bluetooth</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grpSp>
        <p:nvGrpSpPr>
          <p:cNvPr id="3" name="그룹 2">
            <a:extLst>
              <a:ext uri="{FF2B5EF4-FFF2-40B4-BE49-F238E27FC236}">
                <a16:creationId xmlns:a16="http://schemas.microsoft.com/office/drawing/2014/main" id="{EAD2ADAF-1CA9-4C2F-BC6F-52755C119200}"/>
              </a:ext>
            </a:extLst>
          </p:cNvPr>
          <p:cNvGrpSpPr/>
          <p:nvPr/>
        </p:nvGrpSpPr>
        <p:grpSpPr>
          <a:xfrm>
            <a:off x="1079342" y="2360011"/>
            <a:ext cx="1649896" cy="1493700"/>
            <a:chOff x="1480931" y="2730430"/>
            <a:chExt cx="1649896" cy="1493700"/>
          </a:xfrm>
        </p:grpSpPr>
        <p:pic>
          <p:nvPicPr>
            <p:cNvPr id="24" name="그림 23">
              <a:extLst>
                <a:ext uri="{FF2B5EF4-FFF2-40B4-BE49-F238E27FC236}">
                  <a16:creationId xmlns:a16="http://schemas.microsoft.com/office/drawing/2014/main" id="{C5A50610-87B2-4A6A-BEB8-B436B8718F1B}"/>
                </a:ext>
              </a:extLst>
            </p:cNvPr>
            <p:cNvPicPr>
              <a:picLocks noChangeAspect="1"/>
            </p:cNvPicPr>
            <p:nvPr/>
          </p:nvPicPr>
          <p:blipFill rotWithShape="1">
            <a:blip r:embed="rId3"/>
            <a:srcRect l="86108" t="173" r="308" b="77158"/>
            <a:stretch/>
          </p:blipFill>
          <p:spPr>
            <a:xfrm>
              <a:off x="1480931" y="2755900"/>
              <a:ext cx="1649896" cy="1468230"/>
            </a:xfrm>
            <a:prstGeom prst="rect">
              <a:avLst/>
            </a:prstGeom>
            <a:ln>
              <a:solidFill>
                <a:schemeClr val="bg1">
                  <a:lumMod val="85000"/>
                </a:schemeClr>
              </a:solidFill>
            </a:ln>
          </p:spPr>
        </p:pic>
        <p:sp>
          <p:nvSpPr>
            <p:cNvPr id="17" name="직사각형 16">
              <a:extLst>
                <a:ext uri="{FF2B5EF4-FFF2-40B4-BE49-F238E27FC236}">
                  <a16:creationId xmlns:a16="http://schemas.microsoft.com/office/drawing/2014/main" id="{CE6DF7E1-9B1F-42BB-A378-D163FF1B2D9C}"/>
                </a:ext>
              </a:extLst>
            </p:cNvPr>
            <p:cNvSpPr/>
            <p:nvPr/>
          </p:nvSpPr>
          <p:spPr>
            <a:xfrm>
              <a:off x="1869946" y="2936226"/>
              <a:ext cx="308104" cy="2387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 name="직사각형 17">
              <a:extLst>
                <a:ext uri="{FF2B5EF4-FFF2-40B4-BE49-F238E27FC236}">
                  <a16:creationId xmlns:a16="http://schemas.microsoft.com/office/drawing/2014/main" id="{072D6597-78B7-40FD-AD6A-A8D775227A52}"/>
                </a:ext>
              </a:extLst>
            </p:cNvPr>
            <p:cNvSpPr/>
            <p:nvPr/>
          </p:nvSpPr>
          <p:spPr>
            <a:xfrm>
              <a:off x="1480931" y="3416300"/>
              <a:ext cx="1649896" cy="2821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 name="TextBox 24">
              <a:extLst>
                <a:ext uri="{FF2B5EF4-FFF2-40B4-BE49-F238E27FC236}">
                  <a16:creationId xmlns:a16="http://schemas.microsoft.com/office/drawing/2014/main" id="{DC095BB4-BAA4-479A-BD8E-F26291ACB41A}"/>
                </a:ext>
              </a:extLst>
            </p:cNvPr>
            <p:cNvSpPr txBox="1"/>
            <p:nvPr/>
          </p:nvSpPr>
          <p:spPr>
            <a:xfrm>
              <a:off x="1624639" y="2730430"/>
              <a:ext cx="351192" cy="34266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400" dirty="0">
                  <a:solidFill>
                    <a:schemeClr val="bg1"/>
                  </a:solidFill>
                </a:rPr>
                <a:t>1</a:t>
              </a:r>
            </a:p>
          </p:txBody>
        </p:sp>
      </p:grpSp>
      <p:sp>
        <p:nvSpPr>
          <p:cNvPr id="32" name="직사각형 31">
            <a:extLst>
              <a:ext uri="{FF2B5EF4-FFF2-40B4-BE49-F238E27FC236}">
                <a16:creationId xmlns:a16="http://schemas.microsoft.com/office/drawing/2014/main" id="{78F99DA6-73DC-4D2D-98E3-185A20215FD4}"/>
              </a:ext>
            </a:extLst>
          </p:cNvPr>
          <p:cNvSpPr/>
          <p:nvPr/>
        </p:nvSpPr>
        <p:spPr>
          <a:xfrm>
            <a:off x="3484806" y="2198651"/>
            <a:ext cx="5983194" cy="2156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Nhấp vào biểu tượng Bluetooth ở trên cùng bên phải của màn hình Raspberry Pi và nhấp vào </a:t>
            </a:r>
            <a:r>
              <a:rPr lang="vi-VN" altLang="ko-KR" sz="1300" dirty="0">
                <a:solidFill>
                  <a:srgbClr val="34339A"/>
                </a:solidFill>
                <a:latin typeface="SamsungOne-400" panose="020B0503030303020204" pitchFamily="34" charset="0"/>
                <a:ea typeface="SamsungOne-400" panose="020B0503030303020204" pitchFamily="34" charset="0"/>
              </a:rPr>
              <a:t>Make Discoverable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làm cho Raspberry Pi có thể phát hiện được với các thiết bị khác.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Cuộn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Bluetooth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3" name="Rectangle 12">
            <a:extLst>
              <a:ext uri="{FF2B5EF4-FFF2-40B4-BE49-F238E27FC236}">
                <a16:creationId xmlns:a16="http://schemas.microsoft.com/office/drawing/2014/main" id="{B22B871B-D026-407B-9A64-CDD6406DBE43}"/>
              </a:ext>
            </a:extLst>
          </p:cNvPr>
          <p:cNvSpPr/>
          <p:nvPr/>
        </p:nvSpPr>
        <p:spPr>
          <a:xfrm>
            <a:off x="559817" y="3962213"/>
            <a:ext cx="2785566" cy="2078542"/>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34" name="그림 33">
            <a:extLst>
              <a:ext uri="{FF2B5EF4-FFF2-40B4-BE49-F238E27FC236}">
                <a16:creationId xmlns:a16="http://schemas.microsoft.com/office/drawing/2014/main" id="{31A89D2F-D326-49FD-892F-092F5A14CF20}"/>
              </a:ext>
            </a:extLst>
          </p:cNvPr>
          <p:cNvPicPr>
            <a:picLocks noChangeAspect="1"/>
          </p:cNvPicPr>
          <p:nvPr/>
        </p:nvPicPr>
        <p:blipFill rotWithShape="1">
          <a:blip r:embed="rId4"/>
          <a:srcRect l="3722" t="50955" r="8008" b="16556"/>
          <a:stretch/>
        </p:blipFill>
        <p:spPr>
          <a:xfrm>
            <a:off x="626937" y="4009440"/>
            <a:ext cx="2638230" cy="1964639"/>
          </a:xfrm>
          <a:prstGeom prst="rect">
            <a:avLst/>
          </a:prstGeom>
        </p:spPr>
      </p:pic>
      <p:sp>
        <p:nvSpPr>
          <p:cNvPr id="35" name="직사각형 34">
            <a:extLst>
              <a:ext uri="{FF2B5EF4-FFF2-40B4-BE49-F238E27FC236}">
                <a16:creationId xmlns:a16="http://schemas.microsoft.com/office/drawing/2014/main" id="{C1F110D9-6AA7-4114-B2D5-121266F4FDD5}"/>
              </a:ext>
            </a:extLst>
          </p:cNvPr>
          <p:cNvSpPr/>
          <p:nvPr/>
        </p:nvSpPr>
        <p:spPr>
          <a:xfrm>
            <a:off x="638032" y="5627662"/>
            <a:ext cx="2638568" cy="3273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6" name="TextBox 35">
            <a:extLst>
              <a:ext uri="{FF2B5EF4-FFF2-40B4-BE49-F238E27FC236}">
                <a16:creationId xmlns:a16="http://schemas.microsoft.com/office/drawing/2014/main" id="{6DF88293-CED3-4BD1-B7C2-C63A1A55B4CC}"/>
              </a:ext>
            </a:extLst>
          </p:cNvPr>
          <p:cNvSpPr txBox="1"/>
          <p:nvPr/>
        </p:nvSpPr>
        <p:spPr>
          <a:xfrm>
            <a:off x="498609" y="5377936"/>
            <a:ext cx="351192" cy="34266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400" dirty="0">
                <a:solidFill>
                  <a:schemeClr val="bg1"/>
                </a:solidFill>
              </a:rPr>
              <a:t>2</a:t>
            </a:r>
          </a:p>
        </p:txBody>
      </p:sp>
      <p:sp>
        <p:nvSpPr>
          <p:cNvPr id="20" name="직사각형 19">
            <a:extLst>
              <a:ext uri="{FF2B5EF4-FFF2-40B4-BE49-F238E27FC236}">
                <a16:creationId xmlns:a16="http://schemas.microsoft.com/office/drawing/2014/main" id="{F167CD35-BE8A-44AD-BB6D-88011F93C731}"/>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minh</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708357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32" name="직사각형 31">
            <a:extLst>
              <a:ext uri="{FF2B5EF4-FFF2-40B4-BE49-F238E27FC236}">
                <a16:creationId xmlns:a16="http://schemas.microsoft.com/office/drawing/2014/main" id="{78F99DA6-73DC-4D2D-98E3-185A20215FD4}"/>
              </a:ext>
            </a:extLst>
          </p:cNvPr>
          <p:cNvSpPr/>
          <p:nvPr/>
        </p:nvSpPr>
        <p:spPr>
          <a:xfrm>
            <a:off x="4721354" y="1952625"/>
            <a:ext cx="4746645"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hay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5" name="직사각형 14">
            <a:extLst>
              <a:ext uri="{FF2B5EF4-FFF2-40B4-BE49-F238E27FC236}">
                <a16:creationId xmlns:a16="http://schemas.microsoft.com/office/drawing/2014/main" id="{966BF600-7C8E-4F07-8BCA-C497C6D6CC85}"/>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minh</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6" name="그룹 5"/>
          <p:cNvGrpSpPr/>
          <p:nvPr/>
        </p:nvGrpSpPr>
        <p:grpSpPr>
          <a:xfrm>
            <a:off x="559816" y="1952625"/>
            <a:ext cx="4080763" cy="1842135"/>
            <a:chOff x="559816" y="1952625"/>
            <a:chExt cx="4080763" cy="1842135"/>
          </a:xfrm>
        </p:grpSpPr>
        <p:sp>
          <p:nvSpPr>
            <p:cNvPr id="28" name="Rectangle 12">
              <a:extLst>
                <a:ext uri="{FF2B5EF4-FFF2-40B4-BE49-F238E27FC236}">
                  <a16:creationId xmlns:a16="http://schemas.microsoft.com/office/drawing/2014/main" id="{B3F51C03-2340-4339-B0ED-B1F775FD6E2E}"/>
                </a:ext>
              </a:extLst>
            </p:cNvPr>
            <p:cNvSpPr/>
            <p:nvPr/>
          </p:nvSpPr>
          <p:spPr>
            <a:xfrm>
              <a:off x="559816" y="1952625"/>
              <a:ext cx="4080763" cy="1842135"/>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nvGrpSpPr>
            <p:cNvPr id="5" name="그룹 4"/>
            <p:cNvGrpSpPr/>
            <p:nvPr/>
          </p:nvGrpSpPr>
          <p:grpSpPr>
            <a:xfrm>
              <a:off x="640592" y="2017942"/>
              <a:ext cx="3918757" cy="1731097"/>
              <a:chOff x="640593" y="2017943"/>
              <a:chExt cx="2636680" cy="1164744"/>
            </a:xfrm>
          </p:grpSpPr>
          <p:grpSp>
            <p:nvGrpSpPr>
              <p:cNvPr id="2" name="그룹 1">
                <a:extLst>
                  <a:ext uri="{FF2B5EF4-FFF2-40B4-BE49-F238E27FC236}">
                    <a16:creationId xmlns:a16="http://schemas.microsoft.com/office/drawing/2014/main" id="{3C838A25-DCC4-4BE8-AD61-D26709C2F711}"/>
                  </a:ext>
                </a:extLst>
              </p:cNvPr>
              <p:cNvGrpSpPr/>
              <p:nvPr/>
            </p:nvGrpSpPr>
            <p:grpSpPr>
              <a:xfrm>
                <a:off x="640593" y="2017943"/>
                <a:ext cx="2636680" cy="1164744"/>
                <a:chOff x="650118" y="2330931"/>
                <a:chExt cx="2636680" cy="1164744"/>
              </a:xfrm>
            </p:grpSpPr>
            <p:pic>
              <p:nvPicPr>
                <p:cNvPr id="22" name="그림 21">
                  <a:extLst>
                    <a:ext uri="{FF2B5EF4-FFF2-40B4-BE49-F238E27FC236}">
                      <a16:creationId xmlns:a16="http://schemas.microsoft.com/office/drawing/2014/main" id="{701785AB-AA88-4663-9359-73B01BF69E31}"/>
                    </a:ext>
                  </a:extLst>
                </p:cNvPr>
                <p:cNvPicPr>
                  <a:picLocks noChangeAspect="1"/>
                </p:cNvPicPr>
                <p:nvPr/>
              </p:nvPicPr>
              <p:blipFill rotWithShape="1">
                <a:blip r:embed="rId4"/>
                <a:srcRect t="68472" b="9694"/>
                <a:stretch/>
              </p:blipFill>
              <p:spPr>
                <a:xfrm>
                  <a:off x="650118" y="2330931"/>
                  <a:ext cx="2636680" cy="1164744"/>
                </a:xfrm>
                <a:prstGeom prst="rect">
                  <a:avLst/>
                </a:prstGeom>
              </p:spPr>
            </p:pic>
            <p:sp>
              <p:nvSpPr>
                <p:cNvPr id="21" name="직사각형 20">
                  <a:extLst>
                    <a:ext uri="{FF2B5EF4-FFF2-40B4-BE49-F238E27FC236}">
                      <a16:creationId xmlns:a16="http://schemas.microsoft.com/office/drawing/2014/main" id="{470992C5-DD7E-47A4-B027-0214878CF533}"/>
                    </a:ext>
                  </a:extLst>
                </p:cNvPr>
                <p:cNvSpPr/>
                <p:nvPr/>
              </p:nvSpPr>
              <p:spPr>
                <a:xfrm>
                  <a:off x="1979030" y="3181201"/>
                  <a:ext cx="1145170" cy="2531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TextBox 26">
                  <a:extLst>
                    <a:ext uri="{FF2B5EF4-FFF2-40B4-BE49-F238E27FC236}">
                      <a16:creationId xmlns:a16="http://schemas.microsoft.com/office/drawing/2014/main" id="{9F45B66A-B0C8-4932-8CA7-DE473F46AE05}"/>
                    </a:ext>
                  </a:extLst>
                </p:cNvPr>
                <p:cNvSpPr txBox="1"/>
                <p:nvPr/>
              </p:nvSpPr>
              <p:spPr>
                <a:xfrm>
                  <a:off x="1892645" y="3096913"/>
                  <a:ext cx="172769" cy="16857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400">
                      <a:solidFill>
                        <a:schemeClr val="bg1"/>
                      </a:solidFill>
                    </a:rPr>
                    <a:t>3</a:t>
                  </a:r>
                  <a:endParaRPr lang="fi-FI" altLang="ko-KR" sz="1400" dirty="0">
                    <a:solidFill>
                      <a:schemeClr val="bg1"/>
                    </a:solidFill>
                  </a:endParaRPr>
                </a:p>
              </p:txBody>
            </p:sp>
          </p:grpSp>
          <p:sp>
            <p:nvSpPr>
              <p:cNvPr id="3" name="직사각형 2"/>
              <p:cNvSpPr/>
              <p:nvPr/>
            </p:nvSpPr>
            <p:spPr>
              <a:xfrm>
                <a:off x="698609" y="2173756"/>
                <a:ext cx="1752872" cy="207083"/>
              </a:xfrm>
              <a:prstGeom prst="rect">
                <a:avLst/>
              </a:prstGeom>
              <a:solidFill>
                <a:srgbClr val="252525"/>
              </a:solidFill>
            </p:spPr>
            <p:txBody>
              <a:bodyPr wrap="none">
                <a:spAutoFit/>
              </a:bodyPr>
              <a:lstStyle/>
              <a:p>
                <a:r>
                  <a:rPr lang="en-US" altLang="ko-KR" sz="1400" dirty="0">
                    <a:solidFill>
                      <a:schemeClr val="bg1"/>
                    </a:solidFill>
                    <a:latin typeface="SamsungOne-400" panose="020B0503030303020204" pitchFamily="34" charset="0"/>
                    <a:ea typeface="SamsungOne-400" panose="020B0503030303020204" pitchFamily="34" charset="0"/>
                  </a:rPr>
                  <a:t>Bluetooth Connection </a:t>
                </a:r>
                <a:r>
                  <a:rPr lang="en-US" altLang="ko-KR" sz="1400" dirty="0" err="1">
                    <a:solidFill>
                      <a:schemeClr val="bg1"/>
                    </a:solidFill>
                    <a:latin typeface="SamsungOne-400" panose="020B0503030303020204" pitchFamily="34" charset="0"/>
                    <a:ea typeface="SamsungOne-400" panose="020B0503030303020204" pitchFamily="34" charset="0"/>
                  </a:rPr>
                  <a:t>Yêu</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cầu</a:t>
                </a:r>
                <a:endParaRPr lang="ko-KR" altLang="en-US" sz="1400" dirty="0">
                  <a:solidFill>
                    <a:schemeClr val="bg1"/>
                  </a:solidFill>
                  <a:latin typeface="SamsungOne-400" panose="020B0503030303020204" pitchFamily="34" charset="0"/>
                </a:endParaRPr>
              </a:p>
            </p:txBody>
          </p:sp>
        </p:grpSp>
        <p:sp>
          <p:nvSpPr>
            <p:cNvPr id="14" name="직사각형 13"/>
            <p:cNvSpPr/>
            <p:nvPr/>
          </p:nvSpPr>
          <p:spPr>
            <a:xfrm>
              <a:off x="726818" y="2745523"/>
              <a:ext cx="3549370" cy="276999"/>
            </a:xfrm>
            <a:prstGeom prst="rect">
              <a:avLst/>
            </a:prstGeom>
            <a:solidFill>
              <a:srgbClr val="252525"/>
            </a:solidFill>
          </p:spPr>
          <p:txBody>
            <a:bodyPr wrap="none">
              <a:spAutoFit/>
            </a:bodyPr>
            <a:lstStyle/>
            <a:p>
              <a:r>
                <a:rPr lang="en-US" altLang="ko-KR" sz="1200" dirty="0">
                  <a:solidFill>
                    <a:schemeClr val="bg1"/>
                  </a:solidFill>
                  <a:latin typeface="SamsungOne-400" panose="020B0503030303020204" pitchFamily="34" charset="0"/>
                  <a:ea typeface="SamsungOne-400" panose="020B0503030303020204" pitchFamily="34" charset="0"/>
                </a:rPr>
                <a:t>Would you like to register your Raspberry device?</a:t>
              </a:r>
              <a:endParaRPr lang="ko-KR" altLang="en-US" sz="1200" dirty="0">
                <a:solidFill>
                  <a:schemeClr val="bg1"/>
                </a:solidFill>
                <a:latin typeface="SamsungOne-400" panose="020B0503030303020204" pitchFamily="34" charset="0"/>
                <a:ea typeface="SamsungOne-400" panose="020B0503030303020204" pitchFamily="34" charset="0"/>
              </a:endParaRPr>
            </a:p>
          </p:txBody>
        </p:sp>
        <p:sp>
          <p:nvSpPr>
            <p:cNvPr id="17" name="직사각형 16"/>
            <p:cNvSpPr/>
            <p:nvPr/>
          </p:nvSpPr>
          <p:spPr>
            <a:xfrm>
              <a:off x="1389499" y="3331289"/>
              <a:ext cx="639919" cy="276999"/>
            </a:xfrm>
            <a:prstGeom prst="rect">
              <a:avLst/>
            </a:prstGeom>
            <a:solidFill>
              <a:srgbClr val="252525"/>
            </a:solidFill>
          </p:spPr>
          <p:txBody>
            <a:bodyPr wrap="none">
              <a:spAutoFit/>
            </a:bodyPr>
            <a:lstStyle/>
            <a:p>
              <a:r>
                <a:rPr lang="en-US" altLang="ko-KR" sz="1200" dirty="0">
                  <a:solidFill>
                    <a:srgbClr val="5F85C9"/>
                  </a:solidFill>
                  <a:latin typeface="SamsungOne-400" panose="020B0503030303020204" pitchFamily="34" charset="0"/>
                  <a:ea typeface="SamsungOne-400" panose="020B0503030303020204" pitchFamily="34" charset="0"/>
                </a:rPr>
                <a:t>Cancel</a:t>
              </a:r>
            </a:p>
          </p:txBody>
        </p:sp>
        <p:sp>
          <p:nvSpPr>
            <p:cNvPr id="18" name="직사각형 17"/>
            <p:cNvSpPr/>
            <p:nvPr/>
          </p:nvSpPr>
          <p:spPr>
            <a:xfrm>
              <a:off x="3201947" y="3328548"/>
              <a:ext cx="593432" cy="276999"/>
            </a:xfrm>
            <a:prstGeom prst="rect">
              <a:avLst/>
            </a:prstGeom>
            <a:solidFill>
              <a:srgbClr val="252525"/>
            </a:solidFill>
          </p:spPr>
          <p:txBody>
            <a:bodyPr wrap="none">
              <a:spAutoFit/>
            </a:bodyPr>
            <a:lstStyle/>
            <a:p>
              <a:r>
                <a:rPr lang="en-US" altLang="ko-KR" sz="1200" dirty="0">
                  <a:solidFill>
                    <a:srgbClr val="5F85C9"/>
                  </a:solidFill>
                  <a:latin typeface="SamsungOne-400" panose="020B0503030303020204" pitchFamily="34" charset="0"/>
                  <a:ea typeface="SamsungOne-400" panose="020B0503030303020204" pitchFamily="34" charset="0"/>
                </a:rPr>
                <a:t>Enroll</a:t>
              </a:r>
            </a:p>
          </p:txBody>
        </p:sp>
      </p:grpSp>
    </p:spTree>
    <p:extLst>
      <p:ext uri="{BB962C8B-B14F-4D97-AF65-F5344CB8AC3E}">
        <p14:creationId xmlns:p14="http://schemas.microsoft.com/office/powerpoint/2010/main" val="11249484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62EE11EA-C1A9-49FF-99D1-46C4B11AE1C0}"/>
              </a:ext>
            </a:extLst>
          </p:cNvPr>
          <p:cNvSpPr/>
          <p:nvPr/>
        </p:nvSpPr>
        <p:spPr>
          <a:xfrm>
            <a:off x="703263" y="1887615"/>
            <a:ext cx="2401887" cy="4406790"/>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pic>
        <p:nvPicPr>
          <p:cNvPr id="36" name="그림 35">
            <a:extLst>
              <a:ext uri="{FF2B5EF4-FFF2-40B4-BE49-F238E27FC236}">
                <a16:creationId xmlns:a16="http://schemas.microsoft.com/office/drawing/2014/main" id="{AAF92DED-4539-40D8-A1D4-F72D9A5CF8F8}"/>
              </a:ext>
            </a:extLst>
          </p:cNvPr>
          <p:cNvPicPr>
            <a:picLocks noChangeAspect="1"/>
          </p:cNvPicPr>
          <p:nvPr/>
        </p:nvPicPr>
        <p:blipFill rotWithShape="1">
          <a:blip r:embed="rId3"/>
          <a:srcRect l="39181" t="45331" r="39115" b="38528"/>
          <a:stretch/>
        </p:blipFill>
        <p:spPr>
          <a:xfrm>
            <a:off x="805847" y="2023554"/>
            <a:ext cx="2208508" cy="913867"/>
          </a:xfrm>
          <a:prstGeom prst="rect">
            <a:avLst/>
          </a:prstGeom>
        </p:spPr>
      </p:pic>
      <p:pic>
        <p:nvPicPr>
          <p:cNvPr id="37" name="그림 36">
            <a:extLst>
              <a:ext uri="{FF2B5EF4-FFF2-40B4-BE49-F238E27FC236}">
                <a16:creationId xmlns:a16="http://schemas.microsoft.com/office/drawing/2014/main" id="{A2D86A04-FFE7-4394-9AC9-8C8BDF8B6544}"/>
              </a:ext>
            </a:extLst>
          </p:cNvPr>
          <p:cNvPicPr>
            <a:picLocks noChangeAspect="1"/>
          </p:cNvPicPr>
          <p:nvPr/>
        </p:nvPicPr>
        <p:blipFill rotWithShape="1">
          <a:blip r:embed="rId4"/>
          <a:srcRect l="39253" t="45393" r="38268" b="38218"/>
          <a:stretch/>
        </p:blipFill>
        <p:spPr>
          <a:xfrm>
            <a:off x="805847" y="2932642"/>
            <a:ext cx="2208508" cy="895961"/>
          </a:xfrm>
          <a:prstGeom prst="rect">
            <a:avLst/>
          </a:prstGeom>
        </p:spPr>
      </p:pic>
      <p:pic>
        <p:nvPicPr>
          <p:cNvPr id="38" name="그림 37">
            <a:extLst>
              <a:ext uri="{FF2B5EF4-FFF2-40B4-BE49-F238E27FC236}">
                <a16:creationId xmlns:a16="http://schemas.microsoft.com/office/drawing/2014/main" id="{40ED8A12-DFEF-4E53-919B-7FD27B4902CC}"/>
              </a:ext>
            </a:extLst>
          </p:cNvPr>
          <p:cNvPicPr>
            <a:picLocks noChangeAspect="1"/>
          </p:cNvPicPr>
          <p:nvPr/>
        </p:nvPicPr>
        <p:blipFill rotWithShape="1">
          <a:blip r:embed="rId5"/>
          <a:srcRect l="86171" t="357" r="266" b="73455"/>
          <a:stretch/>
        </p:blipFill>
        <p:spPr>
          <a:xfrm>
            <a:off x="805847" y="3892339"/>
            <a:ext cx="2208508" cy="2372623"/>
          </a:xfrm>
          <a:prstGeom prst="rect">
            <a:avLst/>
          </a:prstGeom>
        </p:spPr>
      </p:pic>
      <p:sp>
        <p:nvSpPr>
          <p:cNvPr id="39" name="TextBox 38">
            <a:extLst>
              <a:ext uri="{FF2B5EF4-FFF2-40B4-BE49-F238E27FC236}">
                <a16:creationId xmlns:a16="http://schemas.microsoft.com/office/drawing/2014/main" id="{7DCCB4C5-D546-4852-9E34-25685297A3E6}"/>
              </a:ext>
            </a:extLst>
          </p:cNvPr>
          <p:cNvSpPr txBox="1"/>
          <p:nvPr/>
        </p:nvSpPr>
        <p:spPr>
          <a:xfrm>
            <a:off x="805847" y="1952625"/>
            <a:ext cx="313033" cy="318703"/>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en-US"/>
            </a:defPPr>
            <a:lvl1pPr algn="ctr">
              <a:defRPr sz="1200">
                <a:solidFill>
                  <a:schemeClr val="bg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a:t>1</a:t>
            </a:r>
            <a:endParaRPr lang="fi-FI" altLang="ko-KR" dirty="0"/>
          </a:p>
        </p:txBody>
      </p:sp>
      <p:sp>
        <p:nvSpPr>
          <p:cNvPr id="40" name="TextBox 39">
            <a:extLst>
              <a:ext uri="{FF2B5EF4-FFF2-40B4-BE49-F238E27FC236}">
                <a16:creationId xmlns:a16="http://schemas.microsoft.com/office/drawing/2014/main" id="{F584D38B-574D-4F4A-889B-A50FA4ADA3F8}"/>
              </a:ext>
            </a:extLst>
          </p:cNvPr>
          <p:cNvSpPr txBox="1"/>
          <p:nvPr/>
        </p:nvSpPr>
        <p:spPr>
          <a:xfrm>
            <a:off x="805847" y="2843808"/>
            <a:ext cx="313033" cy="318703"/>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en-US"/>
            </a:defPPr>
            <a:lvl1pPr algn="ctr">
              <a:defRPr sz="1200">
                <a:solidFill>
                  <a:schemeClr val="bg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a:t>2</a:t>
            </a:r>
            <a:endParaRPr lang="fi-FI" altLang="ko-KR" dirty="0"/>
          </a:p>
        </p:txBody>
      </p:sp>
      <p:sp>
        <p:nvSpPr>
          <p:cNvPr id="41" name="TextBox 40">
            <a:extLst>
              <a:ext uri="{FF2B5EF4-FFF2-40B4-BE49-F238E27FC236}">
                <a16:creationId xmlns:a16="http://schemas.microsoft.com/office/drawing/2014/main" id="{E16904A9-3038-4E64-A50A-BA3BB5132193}"/>
              </a:ext>
            </a:extLst>
          </p:cNvPr>
          <p:cNvSpPr txBox="1"/>
          <p:nvPr/>
        </p:nvSpPr>
        <p:spPr>
          <a:xfrm>
            <a:off x="805847" y="3842469"/>
            <a:ext cx="313033" cy="318703"/>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en-US"/>
            </a:defPPr>
            <a:lvl1pPr algn="ctr">
              <a:defRPr sz="1200">
                <a:solidFill>
                  <a:schemeClr val="bg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a:t>3</a:t>
            </a:r>
            <a:endParaRPr lang="fi-FI" altLang="ko-KR" dirty="0"/>
          </a:p>
        </p:txBody>
      </p:sp>
      <p:sp>
        <p:nvSpPr>
          <p:cNvPr id="42" name="직사각형 41">
            <a:extLst>
              <a:ext uri="{FF2B5EF4-FFF2-40B4-BE49-F238E27FC236}">
                <a16:creationId xmlns:a16="http://schemas.microsoft.com/office/drawing/2014/main" id="{F8DA0952-F190-44D1-9306-EF625255F771}"/>
              </a:ext>
            </a:extLst>
          </p:cNvPr>
          <p:cNvSpPr/>
          <p:nvPr/>
        </p:nvSpPr>
        <p:spPr>
          <a:xfrm>
            <a:off x="2503012" y="2649206"/>
            <a:ext cx="416648" cy="1946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3" name="직사각형 42">
            <a:extLst>
              <a:ext uri="{FF2B5EF4-FFF2-40B4-BE49-F238E27FC236}">
                <a16:creationId xmlns:a16="http://schemas.microsoft.com/office/drawing/2014/main" id="{95AB2008-B3BD-4DC8-9ED9-882D2DC7FC3A}"/>
              </a:ext>
            </a:extLst>
          </p:cNvPr>
          <p:cNvSpPr/>
          <p:nvPr/>
        </p:nvSpPr>
        <p:spPr>
          <a:xfrm>
            <a:off x="2488585" y="3524001"/>
            <a:ext cx="416648" cy="1946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직사각형 43">
            <a:extLst>
              <a:ext uri="{FF2B5EF4-FFF2-40B4-BE49-F238E27FC236}">
                <a16:creationId xmlns:a16="http://schemas.microsoft.com/office/drawing/2014/main" id="{364C7DCC-AAE7-4177-AA76-4300AC255A50}"/>
              </a:ext>
            </a:extLst>
          </p:cNvPr>
          <p:cNvSpPr/>
          <p:nvPr/>
        </p:nvSpPr>
        <p:spPr>
          <a:xfrm>
            <a:off x="1369277" y="4142663"/>
            <a:ext cx="344337" cy="3134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5" name="직사각형 44">
            <a:extLst>
              <a:ext uri="{FF2B5EF4-FFF2-40B4-BE49-F238E27FC236}">
                <a16:creationId xmlns:a16="http://schemas.microsoft.com/office/drawing/2014/main" id="{6B6911F2-DF93-4A17-A345-E18BF8E30F3D}"/>
              </a:ext>
            </a:extLst>
          </p:cNvPr>
          <p:cNvSpPr/>
          <p:nvPr/>
        </p:nvSpPr>
        <p:spPr>
          <a:xfrm>
            <a:off x="987723" y="5993241"/>
            <a:ext cx="1582222" cy="3134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4">
            <a:extLst>
              <a:ext uri="{FF2B5EF4-FFF2-40B4-BE49-F238E27FC236}">
                <a16:creationId xmlns:a16="http://schemas.microsoft.com/office/drawing/2014/main" id="{966BF600-7C8E-4F07-8BCA-C497C6D6CC85}"/>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6"/>
              </a:buBlip>
              <a:defRP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minh</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3268151" y="1759881"/>
            <a:ext cx="5931412" cy="1350830"/>
            <a:chOff x="3268151" y="1759881"/>
            <a:chExt cx="5931412" cy="1350830"/>
          </a:xfrm>
        </p:grpSpPr>
        <p:sp>
          <p:nvSpPr>
            <p:cNvPr id="34" name="직사각형 33">
              <a:extLst>
                <a:ext uri="{FF2B5EF4-FFF2-40B4-BE49-F238E27FC236}">
                  <a16:creationId xmlns:a16="http://schemas.microsoft.com/office/drawing/2014/main" id="{C3DE52E9-5B23-420A-85FC-8996D71F9B74}"/>
                </a:ext>
              </a:extLst>
            </p:cNvPr>
            <p:cNvSpPr/>
            <p:nvPr/>
          </p:nvSpPr>
          <p:spPr>
            <a:xfrm>
              <a:off x="3268151" y="1759881"/>
              <a:ext cx="5931412"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Yêu</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cầu</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ghép</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nối</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OK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34339A"/>
                  </a:solidFill>
                  <a:latin typeface="SamsungOne-400" panose="020B0503030303020204" pitchFamily="34" charset="0"/>
                  <a:ea typeface="SamsungOne-400" panose="020B0503030303020204" pitchFamily="34" charset="0"/>
                </a:rPr>
                <a:t>Connected Successfully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Nhấp vào biểu tượng        ở phía trên bên phải để xác nhận, bạn sẽ thấy tên của thiết bị được kết nối.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8" name="그림 17">
              <a:extLst>
                <a:ext uri="{FF2B5EF4-FFF2-40B4-BE49-F238E27FC236}">
                  <a16:creationId xmlns:a16="http://schemas.microsoft.com/office/drawing/2014/main" id="{40ED8A12-DFEF-4E53-919B-7FD27B4902CC}"/>
                </a:ext>
              </a:extLst>
            </p:cNvPr>
            <p:cNvPicPr>
              <a:picLocks noChangeAspect="1"/>
            </p:cNvPicPr>
            <p:nvPr/>
          </p:nvPicPr>
          <p:blipFill rotWithShape="1">
            <a:blip r:embed="rId5"/>
            <a:srcRect l="89756" t="3048" r="8435" b="93364"/>
            <a:stretch/>
          </p:blipFill>
          <p:spPr>
            <a:xfrm>
              <a:off x="5081203" y="2592414"/>
              <a:ext cx="227826" cy="251394"/>
            </a:xfrm>
            <a:prstGeom prst="rect">
              <a:avLst/>
            </a:prstGeom>
          </p:spPr>
        </p:pic>
      </p:grpSp>
    </p:spTree>
    <p:extLst>
      <p:ext uri="{BB962C8B-B14F-4D97-AF65-F5344CB8AC3E}">
        <p14:creationId xmlns:p14="http://schemas.microsoft.com/office/powerpoint/2010/main" val="19105106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ứng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Bluetooth</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958DF3E9-F2B1-4E4E-BC7F-F87E1DAC80E5}"/>
              </a:ext>
            </a:extLst>
          </p:cNvPr>
          <p:cNvSpPr/>
          <p:nvPr/>
        </p:nvSpPr>
        <p:spPr>
          <a:xfrm>
            <a:off x="3892664" y="2174873"/>
            <a:ext cx="5306897"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Mặc dù điện thoại thông minh Android và Raspberry Pi được kết nối thông qua quá trình ghép nối, một ứng dụng bổ sung phải được cài đặt trên thiết bị Android để gửi và nhận dữ liệu qua Bluetooth.</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kiếm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trình</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quản</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lý</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bluetooth</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pi3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Google Play</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6047D80E-4038-4AA6-8F86-60250DB5CAA1}"/>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Bluetooth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Android</a:t>
            </a:r>
            <a:endParaRPr lang="ko-KR" altLang="en-US" sz="1400" dirty="0">
              <a:solidFill>
                <a:schemeClr val="tx1"/>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93D705A5-DC03-40C5-AE57-472C23CB348F}"/>
              </a:ext>
            </a:extLst>
          </p:cNvPr>
          <p:cNvGrpSpPr/>
          <p:nvPr/>
        </p:nvGrpSpPr>
        <p:grpSpPr>
          <a:xfrm>
            <a:off x="703263" y="2241549"/>
            <a:ext cx="3040062" cy="3683001"/>
            <a:chOff x="703263" y="2241549"/>
            <a:chExt cx="3040062" cy="3683001"/>
          </a:xfrm>
        </p:grpSpPr>
        <p:sp>
          <p:nvSpPr>
            <p:cNvPr id="15" name="Rectangle 12">
              <a:extLst>
                <a:ext uri="{FF2B5EF4-FFF2-40B4-BE49-F238E27FC236}">
                  <a16:creationId xmlns:a16="http://schemas.microsoft.com/office/drawing/2014/main" id="{0873F05A-EE81-4DEF-BE9C-ED7ED91D32EA}"/>
                </a:ext>
              </a:extLst>
            </p:cNvPr>
            <p:cNvSpPr/>
            <p:nvPr/>
          </p:nvSpPr>
          <p:spPr>
            <a:xfrm>
              <a:off x="703263" y="2241549"/>
              <a:ext cx="3040062" cy="3683001"/>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nvGrpSpPr>
            <p:cNvPr id="2" name="그룹 1">
              <a:extLst>
                <a:ext uri="{FF2B5EF4-FFF2-40B4-BE49-F238E27FC236}">
                  <a16:creationId xmlns:a16="http://schemas.microsoft.com/office/drawing/2014/main" id="{43B5712B-922C-44C1-BE7E-9934E7AD0447}"/>
                </a:ext>
              </a:extLst>
            </p:cNvPr>
            <p:cNvGrpSpPr/>
            <p:nvPr/>
          </p:nvGrpSpPr>
          <p:grpSpPr>
            <a:xfrm>
              <a:off x="784852" y="2318321"/>
              <a:ext cx="2863223" cy="3549080"/>
              <a:chOff x="6638126" y="2089718"/>
              <a:chExt cx="2705899" cy="3295639"/>
            </a:xfrm>
          </p:grpSpPr>
          <p:pic>
            <p:nvPicPr>
              <p:cNvPr id="28" name="그림 27">
                <a:extLst>
                  <a:ext uri="{FF2B5EF4-FFF2-40B4-BE49-F238E27FC236}">
                    <a16:creationId xmlns:a16="http://schemas.microsoft.com/office/drawing/2014/main" id="{EAA7272C-1BCD-4FFD-89F0-8E757F5AD83A}"/>
                  </a:ext>
                </a:extLst>
              </p:cNvPr>
              <p:cNvPicPr>
                <a:picLocks noChangeAspect="1"/>
              </p:cNvPicPr>
              <p:nvPr/>
            </p:nvPicPr>
            <p:blipFill rotWithShape="1">
              <a:blip r:embed="rId4"/>
              <a:srcRect b="9033"/>
              <a:stretch/>
            </p:blipFill>
            <p:spPr>
              <a:xfrm>
                <a:off x="6638126" y="2089718"/>
                <a:ext cx="2705899" cy="3295639"/>
              </a:xfrm>
              <a:prstGeom prst="rect">
                <a:avLst/>
              </a:prstGeom>
            </p:spPr>
          </p:pic>
          <p:sp>
            <p:nvSpPr>
              <p:cNvPr id="32" name="직사각형 31">
                <a:extLst>
                  <a:ext uri="{FF2B5EF4-FFF2-40B4-BE49-F238E27FC236}">
                    <a16:creationId xmlns:a16="http://schemas.microsoft.com/office/drawing/2014/main" id="{EA6E8A19-2AC2-4D19-9BAD-1CE106E739C7}"/>
                  </a:ext>
                </a:extLst>
              </p:cNvPr>
              <p:cNvSpPr/>
              <p:nvPr/>
            </p:nvSpPr>
            <p:spPr>
              <a:xfrm>
                <a:off x="7034558" y="2161375"/>
                <a:ext cx="1592434" cy="2867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0762AE8F-158F-49D5-A869-C518ADC87422}"/>
                  </a:ext>
                </a:extLst>
              </p:cNvPr>
              <p:cNvSpPr/>
              <p:nvPr/>
            </p:nvSpPr>
            <p:spPr>
              <a:xfrm>
                <a:off x="6715260" y="3068033"/>
                <a:ext cx="2564631" cy="4198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 name="직사각형 2">
              <a:extLst>
                <a:ext uri="{FF2B5EF4-FFF2-40B4-BE49-F238E27FC236}">
                  <a16:creationId xmlns:a16="http://schemas.microsoft.com/office/drawing/2014/main" id="{906B368C-A58B-4A87-BEF9-7E5CA33F8E60}"/>
                </a:ext>
              </a:extLst>
            </p:cNvPr>
            <p:cNvSpPr/>
            <p:nvPr/>
          </p:nvSpPr>
          <p:spPr>
            <a:xfrm>
              <a:off x="2566988" y="2886075"/>
              <a:ext cx="280988" cy="157163"/>
            </a:xfrm>
            <a:prstGeom prst="rect">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dirty="0">
                  <a:solidFill>
                    <a:srgbClr val="9BA0A4"/>
                  </a:solidFill>
                </a:rPr>
                <a:t>Kids</a:t>
              </a:r>
              <a:endParaRPr lang="ko-KR" altLang="en-US" sz="900" dirty="0">
                <a:solidFill>
                  <a:srgbClr val="9BA0A4"/>
                </a:solidFill>
              </a:endParaRPr>
            </a:p>
          </p:txBody>
        </p:sp>
        <p:sp>
          <p:nvSpPr>
            <p:cNvPr id="17" name="직사각형 16">
              <a:extLst>
                <a:ext uri="{FF2B5EF4-FFF2-40B4-BE49-F238E27FC236}">
                  <a16:creationId xmlns:a16="http://schemas.microsoft.com/office/drawing/2014/main" id="{54BD4829-5720-42A6-B39A-D213867F9724}"/>
                </a:ext>
              </a:extLst>
            </p:cNvPr>
            <p:cNvSpPr/>
            <p:nvPr/>
          </p:nvSpPr>
          <p:spPr>
            <a:xfrm>
              <a:off x="3164682" y="2886075"/>
              <a:ext cx="483393" cy="157163"/>
            </a:xfrm>
            <a:prstGeom prst="rect">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dirty="0">
                  <a:solidFill>
                    <a:srgbClr val="9BA0A4"/>
                  </a:solidFill>
                </a:rPr>
                <a:t>Premium</a:t>
              </a:r>
              <a:endParaRPr lang="ko-KR" altLang="en-US" sz="900" dirty="0">
                <a:solidFill>
                  <a:srgbClr val="9BA0A4"/>
                </a:solidFill>
              </a:endParaRPr>
            </a:p>
          </p:txBody>
        </p:sp>
        <p:sp>
          <p:nvSpPr>
            <p:cNvPr id="18" name="직사각형 17">
              <a:extLst>
                <a:ext uri="{FF2B5EF4-FFF2-40B4-BE49-F238E27FC236}">
                  <a16:creationId xmlns:a16="http://schemas.microsoft.com/office/drawing/2014/main" id="{ADF8F0F7-17ED-4AFE-99B1-5986E50C0148}"/>
                </a:ext>
              </a:extLst>
            </p:cNvPr>
            <p:cNvSpPr/>
            <p:nvPr/>
          </p:nvSpPr>
          <p:spPr>
            <a:xfrm>
              <a:off x="986971" y="4206837"/>
              <a:ext cx="613229" cy="157163"/>
            </a:xfrm>
            <a:prstGeom prst="rect">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dirty="0">
                  <a:solidFill>
                    <a:srgbClr val="9BA0A4"/>
                  </a:solidFill>
                </a:rPr>
                <a:t>14 reviews</a:t>
              </a:r>
              <a:endParaRPr lang="ko-KR" altLang="en-US" sz="700" dirty="0">
                <a:solidFill>
                  <a:srgbClr val="9BA0A4"/>
                </a:solidFill>
              </a:endParaRPr>
            </a:p>
          </p:txBody>
        </p:sp>
        <p:sp>
          <p:nvSpPr>
            <p:cNvPr id="20" name="직사각형 19">
              <a:extLst>
                <a:ext uri="{FF2B5EF4-FFF2-40B4-BE49-F238E27FC236}">
                  <a16:creationId xmlns:a16="http://schemas.microsoft.com/office/drawing/2014/main" id="{4BF1F7E4-D843-4A38-A9EE-0BA6AF959E54}"/>
                </a:ext>
              </a:extLst>
            </p:cNvPr>
            <p:cNvSpPr/>
            <p:nvPr/>
          </p:nvSpPr>
          <p:spPr>
            <a:xfrm>
              <a:off x="1920421" y="4189394"/>
              <a:ext cx="613229" cy="157163"/>
            </a:xfrm>
            <a:prstGeom prst="rect">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800" dirty="0">
                  <a:solidFill>
                    <a:srgbClr val="9BA0A4"/>
                  </a:solidFill>
                </a:rPr>
                <a:t>Downloads</a:t>
              </a:r>
              <a:endParaRPr lang="ko-KR" altLang="en-US" sz="800" dirty="0">
                <a:solidFill>
                  <a:srgbClr val="9BA0A4"/>
                </a:solidFill>
              </a:endParaRPr>
            </a:p>
          </p:txBody>
        </p:sp>
        <p:sp>
          <p:nvSpPr>
            <p:cNvPr id="21" name="직사각형 20">
              <a:extLst>
                <a:ext uri="{FF2B5EF4-FFF2-40B4-BE49-F238E27FC236}">
                  <a16:creationId xmlns:a16="http://schemas.microsoft.com/office/drawing/2014/main" id="{15488D75-13EE-4FAC-B568-EEF29F2D1523}"/>
                </a:ext>
              </a:extLst>
            </p:cNvPr>
            <p:cNvSpPr/>
            <p:nvPr/>
          </p:nvSpPr>
          <p:spPr>
            <a:xfrm>
              <a:off x="1916679" y="4208387"/>
              <a:ext cx="613229" cy="157163"/>
            </a:xfrm>
            <a:prstGeom prst="rect">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dirty="0">
                  <a:solidFill>
                    <a:srgbClr val="9BA0A4"/>
                  </a:solidFill>
                </a:rPr>
                <a:t>Downloads</a:t>
              </a:r>
              <a:endParaRPr lang="ko-KR" altLang="en-US" sz="700" dirty="0">
                <a:solidFill>
                  <a:srgbClr val="9BA0A4"/>
                </a:solidFill>
              </a:endParaRPr>
            </a:p>
          </p:txBody>
        </p:sp>
        <p:sp>
          <p:nvSpPr>
            <p:cNvPr id="22" name="직사각형 21">
              <a:extLst>
                <a:ext uri="{FF2B5EF4-FFF2-40B4-BE49-F238E27FC236}">
                  <a16:creationId xmlns:a16="http://schemas.microsoft.com/office/drawing/2014/main" id="{BA95E745-CE6C-4AD4-963F-04D0F7C7F6AD}"/>
                </a:ext>
              </a:extLst>
            </p:cNvPr>
            <p:cNvSpPr/>
            <p:nvPr/>
          </p:nvSpPr>
          <p:spPr>
            <a:xfrm>
              <a:off x="1916679" y="4010939"/>
              <a:ext cx="613229" cy="157163"/>
            </a:xfrm>
            <a:prstGeom prst="rect">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000" dirty="0">
                  <a:solidFill>
                    <a:schemeClr val="bg1"/>
                  </a:solidFill>
                </a:rPr>
                <a:t>5,000 +</a:t>
              </a:r>
              <a:endParaRPr lang="ko-KR" altLang="en-US" sz="1000" dirty="0">
                <a:solidFill>
                  <a:schemeClr val="bg1"/>
                </a:solidFill>
              </a:endParaRPr>
            </a:p>
          </p:txBody>
        </p:sp>
        <p:sp>
          <p:nvSpPr>
            <p:cNvPr id="23" name="직사각형 22">
              <a:extLst>
                <a:ext uri="{FF2B5EF4-FFF2-40B4-BE49-F238E27FC236}">
                  <a16:creationId xmlns:a16="http://schemas.microsoft.com/office/drawing/2014/main" id="{238C1299-CA09-4193-B627-0625403BCDC7}"/>
                </a:ext>
              </a:extLst>
            </p:cNvPr>
            <p:cNvSpPr/>
            <p:nvPr/>
          </p:nvSpPr>
          <p:spPr>
            <a:xfrm>
              <a:off x="2799046" y="4205174"/>
              <a:ext cx="731271" cy="157163"/>
            </a:xfrm>
            <a:prstGeom prst="rect">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700" dirty="0">
                  <a:solidFill>
                    <a:srgbClr val="9BA0A4"/>
                  </a:solidFill>
                </a:rPr>
                <a:t>Over 3 years old</a:t>
              </a:r>
              <a:endParaRPr lang="ko-KR" altLang="en-US" sz="700" dirty="0">
                <a:solidFill>
                  <a:srgbClr val="9BA0A4"/>
                </a:solidFill>
              </a:endParaRPr>
            </a:p>
          </p:txBody>
        </p:sp>
        <p:sp>
          <p:nvSpPr>
            <p:cNvPr id="24" name="직사각형 23">
              <a:extLst>
                <a:ext uri="{FF2B5EF4-FFF2-40B4-BE49-F238E27FC236}">
                  <a16:creationId xmlns:a16="http://schemas.microsoft.com/office/drawing/2014/main" id="{A44ED532-96FF-44EE-A84F-00B7F6E9D212}"/>
                </a:ext>
              </a:extLst>
            </p:cNvPr>
            <p:cNvSpPr/>
            <p:nvPr/>
          </p:nvSpPr>
          <p:spPr>
            <a:xfrm>
              <a:off x="3014728" y="3553649"/>
              <a:ext cx="408740" cy="157163"/>
            </a:xfrm>
            <a:prstGeom prst="rect">
              <a:avLst/>
            </a:prstGeom>
            <a:solidFill>
              <a:srgbClr val="479F7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900" dirty="0">
                  <a:solidFill>
                    <a:srgbClr val="202125"/>
                  </a:solidFill>
                </a:rPr>
                <a:t>Install</a:t>
              </a:r>
              <a:endParaRPr lang="ko-KR" altLang="en-US" sz="900" dirty="0">
                <a:solidFill>
                  <a:srgbClr val="202125"/>
                </a:solidFill>
              </a:endParaRPr>
            </a:p>
          </p:txBody>
        </p:sp>
      </p:grpSp>
    </p:spTree>
    <p:extLst>
      <p:ext uri="{BB962C8B-B14F-4D97-AF65-F5344CB8AC3E}">
        <p14:creationId xmlns:p14="http://schemas.microsoft.com/office/powerpoint/2010/main" val="1341851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7" name="직사각형 16">
            <a:extLst>
              <a:ext uri="{FF2B5EF4-FFF2-40B4-BE49-F238E27FC236}">
                <a16:creationId xmlns:a16="http://schemas.microsoft.com/office/drawing/2014/main" id="{38E64D3C-A2B3-4088-964C-D9C7BCFFC401}"/>
              </a:ext>
            </a:extLst>
          </p:cNvPr>
          <p:cNvSpPr/>
          <p:nvPr/>
        </p:nvSpPr>
        <p:spPr>
          <a:xfrm>
            <a:off x="5191125" y="1778931"/>
            <a:ext cx="4276874"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Trước khi chạy ứng dụng đã tải xuống, trước tiên bạn phải thực thi </a:t>
            </a:r>
            <a:r>
              <a:rPr lang="vi-VN" altLang="ko-KR" sz="1300" dirty="0">
                <a:solidFill>
                  <a:srgbClr val="34339A"/>
                </a:solidFill>
                <a:latin typeface="SamsungOne-400" panose="020B0503030303020204" pitchFamily="34" charset="0"/>
                <a:ea typeface="SamsungOne-400" panose="020B0503030303020204" pitchFamily="34" charset="0"/>
              </a:rPr>
              <a:t>rfcomm watch all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&amp; trên Raspberry Pi.</a:t>
            </a:r>
          </a:p>
          <a:p>
            <a:pPr marL="182563" indent="-182563">
              <a:spcAft>
                <a:spcPts val="800"/>
              </a:spcAft>
              <a:buClr>
                <a:srgbClr val="193EB0"/>
              </a:buClr>
              <a:buFont typeface="SamsungOne 400" panose="020B0503030303020204" pitchFamily="34" charset="0"/>
              <a:buChar char="‣"/>
            </a:pPr>
            <a:r>
              <a:rPr lang="vi-VN" altLang="ko-KR" sz="1300" dirty="0">
                <a:solidFill>
                  <a:srgbClr val="34339A"/>
                </a:solidFill>
                <a:latin typeface="SamsungOne-400" panose="020B0503030303020204" pitchFamily="34" charset="0"/>
                <a:ea typeface="SamsungOne-400" panose="020B0503030303020204" pitchFamily="34" charset="0"/>
              </a:rPr>
              <a:t>rfcomm watch all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một lệnh kết nối với thiết bị đầu cuối này khi được kết nối với Pi từ một thiết bị khác qua Bluetooth. &amp; là để thực thi lệnh dưới dạng nền.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10A4BFD2-7912-492E-8FB1-911E0F9EC5C0}"/>
              </a:ext>
            </a:extLst>
          </p:cNvPr>
          <p:cNvGrpSpPr/>
          <p:nvPr/>
        </p:nvGrpSpPr>
        <p:grpSpPr>
          <a:xfrm>
            <a:off x="559817" y="1826989"/>
            <a:ext cx="4488369" cy="2497361"/>
            <a:chOff x="4284000" y="2627246"/>
            <a:chExt cx="5060025" cy="2815436"/>
          </a:xfrm>
        </p:grpSpPr>
        <p:pic>
          <p:nvPicPr>
            <p:cNvPr id="18" name="그림 17">
              <a:extLst>
                <a:ext uri="{FF2B5EF4-FFF2-40B4-BE49-F238E27FC236}">
                  <a16:creationId xmlns:a16="http://schemas.microsoft.com/office/drawing/2014/main" id="{E6C0BFC2-BAFA-42A9-BAD5-49613DE3F88E}"/>
                </a:ext>
              </a:extLst>
            </p:cNvPr>
            <p:cNvPicPr>
              <a:picLocks noChangeAspect="1"/>
            </p:cNvPicPr>
            <p:nvPr/>
          </p:nvPicPr>
          <p:blipFill>
            <a:blip r:embed="rId3"/>
            <a:stretch>
              <a:fillRect/>
            </a:stretch>
          </p:blipFill>
          <p:spPr>
            <a:xfrm>
              <a:off x="4284000" y="2627246"/>
              <a:ext cx="5060025" cy="2815436"/>
            </a:xfrm>
            <a:prstGeom prst="rect">
              <a:avLst/>
            </a:prstGeom>
          </p:spPr>
        </p:pic>
        <p:sp>
          <p:nvSpPr>
            <p:cNvPr id="20" name="직사각형 19">
              <a:extLst>
                <a:ext uri="{FF2B5EF4-FFF2-40B4-BE49-F238E27FC236}">
                  <a16:creationId xmlns:a16="http://schemas.microsoft.com/office/drawing/2014/main" id="{C086D7EA-C4C4-408F-927E-208EA4115FC6}"/>
                </a:ext>
              </a:extLst>
            </p:cNvPr>
            <p:cNvSpPr/>
            <p:nvPr/>
          </p:nvSpPr>
          <p:spPr>
            <a:xfrm>
              <a:off x="5436158" y="3090175"/>
              <a:ext cx="1245442" cy="1498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1" name="그림 10">
            <a:extLst>
              <a:ext uri="{FF2B5EF4-FFF2-40B4-BE49-F238E27FC236}">
                <a16:creationId xmlns:a16="http://schemas.microsoft.com/office/drawing/2014/main" id="{38DB3B48-7EDF-47A1-B86B-E495FDFF8BE5}"/>
              </a:ext>
            </a:extLst>
          </p:cNvPr>
          <p:cNvPicPr>
            <a:picLocks noChangeAspect="1"/>
          </p:cNvPicPr>
          <p:nvPr/>
        </p:nvPicPr>
        <p:blipFill rotWithShape="1">
          <a:blip r:embed="rId3"/>
          <a:srcRect l="23928" t="16735" r="54902" b="77980"/>
          <a:stretch/>
        </p:blipFill>
        <p:spPr>
          <a:xfrm>
            <a:off x="2571749" y="2631679"/>
            <a:ext cx="2276476" cy="316179"/>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608CAE42-094D-4DC2-8717-A28158B49255}"/>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1961244" y="2374010"/>
            <a:ext cx="653082" cy="617942"/>
          </a:xfrm>
          <a:prstGeom prst="rect">
            <a:avLst/>
          </a:prstGeom>
        </p:spPr>
      </p:pic>
      <p:sp>
        <p:nvSpPr>
          <p:cNvPr id="14" name="직사각형 13">
            <a:extLst>
              <a:ext uri="{FF2B5EF4-FFF2-40B4-BE49-F238E27FC236}">
                <a16:creationId xmlns:a16="http://schemas.microsoft.com/office/drawing/2014/main" id="{62B9EDD9-B245-487E-AD3B-408D9785A2A1}"/>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Bluetooth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Android</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2649285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7" name="직사각형 16">
            <a:extLst>
              <a:ext uri="{FF2B5EF4-FFF2-40B4-BE49-F238E27FC236}">
                <a16:creationId xmlns:a16="http://schemas.microsoft.com/office/drawing/2014/main" id="{38E64D3C-A2B3-4088-964C-D9C7BCFFC401}"/>
              </a:ext>
            </a:extLst>
          </p:cNvPr>
          <p:cNvSpPr/>
          <p:nvPr/>
        </p:nvSpPr>
        <p:spPr>
          <a:xfrm>
            <a:off x="712183" y="1759881"/>
            <a:ext cx="4111277"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Quay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ACA9B51B-FEE5-4A5B-BCC8-204CB382BA8D}"/>
              </a:ext>
            </a:extLst>
          </p:cNvPr>
          <p:cNvGrpSpPr/>
          <p:nvPr/>
        </p:nvGrpSpPr>
        <p:grpSpPr>
          <a:xfrm>
            <a:off x="1454436" y="2600325"/>
            <a:ext cx="1705540" cy="3610786"/>
            <a:chOff x="1752875" y="3228384"/>
            <a:chExt cx="1394024" cy="2951280"/>
          </a:xfrm>
        </p:grpSpPr>
        <p:pic>
          <p:nvPicPr>
            <p:cNvPr id="11" name="그림 10">
              <a:extLst>
                <a:ext uri="{FF2B5EF4-FFF2-40B4-BE49-F238E27FC236}">
                  <a16:creationId xmlns:a16="http://schemas.microsoft.com/office/drawing/2014/main" id="{1BF093EB-74AE-4C30-AEC5-8FC35E62E864}"/>
                </a:ext>
              </a:extLst>
            </p:cNvPr>
            <p:cNvPicPr>
              <a:picLocks noChangeAspect="1"/>
            </p:cNvPicPr>
            <p:nvPr/>
          </p:nvPicPr>
          <p:blipFill rotWithShape="1">
            <a:blip r:embed="rId3"/>
            <a:srcRect l="2884" t="5517" r="2899"/>
            <a:stretch/>
          </p:blipFill>
          <p:spPr>
            <a:xfrm>
              <a:off x="1752875" y="3228384"/>
              <a:ext cx="1394024" cy="2951280"/>
            </a:xfrm>
            <a:prstGeom prst="rect">
              <a:avLst/>
            </a:prstGeom>
            <a:ln>
              <a:solidFill>
                <a:schemeClr val="tx1">
                  <a:lumMod val="50000"/>
                  <a:lumOff val="50000"/>
                </a:schemeClr>
              </a:solidFill>
            </a:ln>
          </p:spPr>
        </p:pic>
        <p:sp>
          <p:nvSpPr>
            <p:cNvPr id="12" name="직사각형 11">
              <a:extLst>
                <a:ext uri="{FF2B5EF4-FFF2-40B4-BE49-F238E27FC236}">
                  <a16:creationId xmlns:a16="http://schemas.microsoft.com/office/drawing/2014/main" id="{FBA77CCC-8AE2-4CF1-9561-2889FD6BC020}"/>
                </a:ext>
              </a:extLst>
            </p:cNvPr>
            <p:cNvSpPr/>
            <p:nvPr/>
          </p:nvSpPr>
          <p:spPr>
            <a:xfrm>
              <a:off x="1752875" y="4896000"/>
              <a:ext cx="774325" cy="180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4" name="직사각형 13">
            <a:extLst>
              <a:ext uri="{FF2B5EF4-FFF2-40B4-BE49-F238E27FC236}">
                <a16:creationId xmlns:a16="http://schemas.microsoft.com/office/drawing/2014/main" id="{338FC01F-A956-43E8-8B77-C433A18ED350}"/>
              </a:ext>
            </a:extLst>
          </p:cNvPr>
          <p:cNvSpPr/>
          <p:nvPr/>
        </p:nvSpPr>
        <p:spPr>
          <a:xfrm>
            <a:off x="5088286" y="1708585"/>
            <a:ext cx="4111277"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kết nối thành công, bạn sẽ thấy màn hình như hình bên dưới.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Văn bản đã nhập được gửi đến Raspberry Pi.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1" name="그림 20">
            <a:extLst>
              <a:ext uri="{FF2B5EF4-FFF2-40B4-BE49-F238E27FC236}">
                <a16:creationId xmlns:a16="http://schemas.microsoft.com/office/drawing/2014/main" id="{28140D6F-FFDE-43A7-ADC7-475757454E18}"/>
              </a:ext>
            </a:extLst>
          </p:cNvPr>
          <p:cNvPicPr>
            <a:picLocks noChangeAspect="1"/>
          </p:cNvPicPr>
          <p:nvPr/>
        </p:nvPicPr>
        <p:blipFill rotWithShape="1">
          <a:blip r:embed="rId4"/>
          <a:srcRect l="3090" r="1489"/>
          <a:stretch/>
        </p:blipFill>
        <p:spPr>
          <a:xfrm>
            <a:off x="6317506" y="2600324"/>
            <a:ext cx="1627454" cy="3610785"/>
          </a:xfrm>
          <a:prstGeom prst="rect">
            <a:avLst/>
          </a:prstGeom>
          <a:ln>
            <a:solidFill>
              <a:schemeClr val="tx1">
                <a:lumMod val="50000"/>
                <a:lumOff val="50000"/>
              </a:schemeClr>
            </a:solidFill>
          </a:ln>
        </p:spPr>
      </p:pic>
      <p:sp>
        <p:nvSpPr>
          <p:cNvPr id="22" name="직사각형 21">
            <a:extLst>
              <a:ext uri="{FF2B5EF4-FFF2-40B4-BE49-F238E27FC236}">
                <a16:creationId xmlns:a16="http://schemas.microsoft.com/office/drawing/2014/main" id="{122EC8D8-79AD-482C-B1C7-BABFE9ADD2F7}"/>
              </a:ext>
            </a:extLst>
          </p:cNvPr>
          <p:cNvSpPr/>
          <p:nvPr/>
        </p:nvSpPr>
        <p:spPr>
          <a:xfrm>
            <a:off x="6317506" y="3072520"/>
            <a:ext cx="1652836" cy="7331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 name="직사각형 13">
            <a:extLst>
              <a:ext uri="{FF2B5EF4-FFF2-40B4-BE49-F238E27FC236}">
                <a16:creationId xmlns:a16="http://schemas.microsoft.com/office/drawing/2014/main" id="{62B9EDD9-B245-487E-AD3B-408D9785A2A1}"/>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Bluetooth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Android</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933918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7" name="직사각형 16">
            <a:extLst>
              <a:ext uri="{FF2B5EF4-FFF2-40B4-BE49-F238E27FC236}">
                <a16:creationId xmlns:a16="http://schemas.microsoft.com/office/drawing/2014/main" id="{38E64D3C-A2B3-4088-964C-D9C7BCFFC401}"/>
              </a:ext>
            </a:extLst>
          </p:cNvPr>
          <p:cNvSpPr/>
          <p:nvPr/>
        </p:nvSpPr>
        <p:spPr>
          <a:xfrm>
            <a:off x="5298246" y="1759881"/>
            <a:ext cx="3891792" cy="1648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Bây giờ bạn đã sẵn sàng để gửi đến Raspberry Pi. Bạn cần có khả năng xử lý chuỗi nhận được trên Raspberry 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kết nối thành công, bạn sẽ thấy thông báo bắt đầu bằng </a:t>
            </a:r>
            <a:r>
              <a:rPr lang="vi-VN" altLang="ko-KR" sz="1300" dirty="0">
                <a:solidFill>
                  <a:srgbClr val="34339A"/>
                </a:solidFill>
                <a:latin typeface="SamsungOne-400" panose="020B0503030303020204" pitchFamily="34" charset="0"/>
                <a:ea typeface="SamsungOne-400" panose="020B0503030303020204" pitchFamily="34" charset="0"/>
              </a:rPr>
              <a:t>Kết nối từ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như trong hình. Kết nối Từ cho biết rằng nó được kết nối từ điện thoại thông minh.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8E82CED4-B0AC-4D0D-9BDC-77FD0B86F6B9}"/>
              </a:ext>
            </a:extLst>
          </p:cNvPr>
          <p:cNvGrpSpPr/>
          <p:nvPr/>
        </p:nvGrpSpPr>
        <p:grpSpPr>
          <a:xfrm>
            <a:off x="559817" y="1858426"/>
            <a:ext cx="4599600" cy="2559252"/>
            <a:chOff x="4603975" y="2627246"/>
            <a:chExt cx="4599600" cy="2559252"/>
          </a:xfrm>
        </p:grpSpPr>
        <p:pic>
          <p:nvPicPr>
            <p:cNvPr id="23" name="그림 22">
              <a:extLst>
                <a:ext uri="{FF2B5EF4-FFF2-40B4-BE49-F238E27FC236}">
                  <a16:creationId xmlns:a16="http://schemas.microsoft.com/office/drawing/2014/main" id="{E7DDAAC4-C85F-439E-BA4C-DA5918ADDFE6}"/>
                </a:ext>
              </a:extLst>
            </p:cNvPr>
            <p:cNvPicPr>
              <a:picLocks noChangeAspect="1"/>
            </p:cNvPicPr>
            <p:nvPr/>
          </p:nvPicPr>
          <p:blipFill>
            <a:blip r:embed="rId3"/>
            <a:stretch>
              <a:fillRect/>
            </a:stretch>
          </p:blipFill>
          <p:spPr>
            <a:xfrm>
              <a:off x="4603975" y="2627246"/>
              <a:ext cx="4599600" cy="2559252"/>
            </a:xfrm>
            <a:prstGeom prst="rect">
              <a:avLst/>
            </a:prstGeom>
          </p:spPr>
        </p:pic>
        <p:sp>
          <p:nvSpPr>
            <p:cNvPr id="24" name="직사각형 23">
              <a:extLst>
                <a:ext uri="{FF2B5EF4-FFF2-40B4-BE49-F238E27FC236}">
                  <a16:creationId xmlns:a16="http://schemas.microsoft.com/office/drawing/2014/main" id="{7F12B660-5DEB-43D9-AC5A-7CDE81E585FC}"/>
                </a:ext>
              </a:extLst>
            </p:cNvPr>
            <p:cNvSpPr/>
            <p:nvPr/>
          </p:nvSpPr>
          <p:spPr>
            <a:xfrm>
              <a:off x="4953000" y="3011567"/>
              <a:ext cx="2801400" cy="1558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 name="직사각형 24">
              <a:extLst>
                <a:ext uri="{FF2B5EF4-FFF2-40B4-BE49-F238E27FC236}">
                  <a16:creationId xmlns:a16="http://schemas.microsoft.com/office/drawing/2014/main" id="{D9626A08-6F2B-4315-89B9-1C0312FFC8F9}"/>
                </a:ext>
              </a:extLst>
            </p:cNvPr>
            <p:cNvSpPr/>
            <p:nvPr/>
          </p:nvSpPr>
          <p:spPr>
            <a:xfrm>
              <a:off x="4954407" y="3171167"/>
              <a:ext cx="661386" cy="1558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4" name="그림 13">
            <a:extLst>
              <a:ext uri="{FF2B5EF4-FFF2-40B4-BE49-F238E27FC236}">
                <a16:creationId xmlns:a16="http://schemas.microsoft.com/office/drawing/2014/main" id="{6C1030C8-7EA5-43E4-A92A-24CEF7AE6071}"/>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44469" flipH="1" flipV="1">
            <a:off x="1649627" y="2730333"/>
            <a:ext cx="653082" cy="617942"/>
          </a:xfrm>
          <a:prstGeom prst="rect">
            <a:avLst/>
          </a:prstGeom>
        </p:spPr>
      </p:pic>
      <p:pic>
        <p:nvPicPr>
          <p:cNvPr id="18" name="그림 17">
            <a:extLst>
              <a:ext uri="{FF2B5EF4-FFF2-40B4-BE49-F238E27FC236}">
                <a16:creationId xmlns:a16="http://schemas.microsoft.com/office/drawing/2014/main" id="{060CBD14-8E22-4DDC-BA6B-E30F1F91DF3A}"/>
              </a:ext>
            </a:extLst>
          </p:cNvPr>
          <p:cNvPicPr>
            <a:picLocks noChangeAspect="1"/>
          </p:cNvPicPr>
          <p:nvPr/>
        </p:nvPicPr>
        <p:blipFill rotWithShape="1">
          <a:blip r:embed="rId3"/>
          <a:srcRect l="7481" t="14696" r="31583" b="72969"/>
          <a:stretch/>
        </p:blipFill>
        <p:spPr>
          <a:xfrm>
            <a:off x="1496467" y="3594434"/>
            <a:ext cx="7325900" cy="825124"/>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20" name="직사각형 19">
            <a:extLst>
              <a:ext uri="{FF2B5EF4-FFF2-40B4-BE49-F238E27FC236}">
                <a16:creationId xmlns:a16="http://schemas.microsoft.com/office/drawing/2014/main" id="{4AB59673-FB33-4A1E-84BE-E7804D746CC6}"/>
              </a:ext>
            </a:extLst>
          </p:cNvPr>
          <p:cNvSpPr/>
          <p:nvPr/>
        </p:nvSpPr>
        <p:spPr>
          <a:xfrm>
            <a:off x="5298246" y="4644839"/>
            <a:ext cx="3891792"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Nhập </a:t>
            </a:r>
            <a:r>
              <a:rPr lang="vi-VN" altLang="ko-KR" sz="1300" dirty="0">
                <a:solidFill>
                  <a:srgbClr val="34339A"/>
                </a:solidFill>
                <a:latin typeface="SamsungOne-400" panose="020B0503030303020204" pitchFamily="34" charset="0"/>
                <a:ea typeface="SamsungOne-400" panose="020B0503030303020204" pitchFamily="34" charset="0"/>
              </a:rPr>
              <a:t>ls /dev/rfcomm0</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Nếu thư mục xuất hiện như trong hình, thiết bị Bluetooth đã được kết nối thành công.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Thư mục này sẽ biến mất khi thiết bị Bluetooth bị ngắt kết nối.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 name="직사각형 13">
            <a:extLst>
              <a:ext uri="{FF2B5EF4-FFF2-40B4-BE49-F238E27FC236}">
                <a16:creationId xmlns:a16="http://schemas.microsoft.com/office/drawing/2014/main" id="{62B9EDD9-B245-487E-AD3B-408D9785A2A1}"/>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Bluetooth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Android</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988713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cs typeface="iCiel Samsung Sharp Sans Regula" pitchFamily="2" charset="0"/>
              </a:rPr>
              <a:t>Sơ đồ mạch</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958DF3E9-F2B1-4E4E-BC7F-F87E1DAC80E5}"/>
              </a:ext>
            </a:extLst>
          </p:cNvPr>
          <p:cNvSpPr/>
          <p:nvPr/>
        </p:nvSpPr>
        <p:spPr>
          <a:xfrm>
            <a:off x="4636289" y="2174873"/>
            <a:ext cx="4563274"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nhấp nháy đèn LED bằng Raspberry Pi, trước tiên chúng ta cần kết nối đèn LED với Raspberry 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tôi sẽ gửi tín hiệu đến đèn LED thông qua GPIO17. Kết nối đèn LED theo thứ tự </a:t>
            </a:r>
            <a:r>
              <a:rPr lang="vi-VN" altLang="ko-KR" sz="1300" dirty="0">
                <a:solidFill>
                  <a:srgbClr val="34339A"/>
                </a:solidFill>
                <a:latin typeface="SamsungOne-400" panose="020B0503030303020204" pitchFamily="34" charset="0"/>
                <a:ea typeface="SamsungOne-400" panose="020B0503030303020204" pitchFamily="34" charset="0"/>
              </a:rPr>
              <a:t>GPIO17 → Điện trở → LED+ → LED‒ → GND.</a:t>
            </a:r>
            <a:endParaRPr lang="ko-KR" altLang="en-US" sz="1300" dirty="0">
              <a:solidFill>
                <a:srgbClr val="34339A"/>
              </a:solidFill>
              <a:latin typeface="SamsungOne-400" panose="020B0503030303020204" pitchFamily="34" charset="0"/>
              <a:ea typeface="SamsungOne-400" panose="020B0503030303020204" pitchFamily="34" charset="0"/>
            </a:endParaRPr>
          </a:p>
        </p:txBody>
      </p:sp>
      <p:sp>
        <p:nvSpPr>
          <p:cNvPr id="13" name="Rectangle 12">
            <a:extLst>
              <a:ext uri="{FF2B5EF4-FFF2-40B4-BE49-F238E27FC236}">
                <a16:creationId xmlns:a16="http://schemas.microsoft.com/office/drawing/2014/main" id="{3596743A-A32E-46C9-AAEC-E6243F878E47}"/>
              </a:ext>
            </a:extLst>
          </p:cNvPr>
          <p:cNvSpPr/>
          <p:nvPr/>
        </p:nvSpPr>
        <p:spPr>
          <a:xfrm>
            <a:off x="595808" y="2241549"/>
            <a:ext cx="3897917" cy="4052855"/>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8" name="그림 27">
            <a:extLst>
              <a:ext uri="{FF2B5EF4-FFF2-40B4-BE49-F238E27FC236}">
                <a16:creationId xmlns:a16="http://schemas.microsoft.com/office/drawing/2014/main" id="{67A204B9-E1A9-4EA4-BDE5-F0D0DED0395D}"/>
              </a:ext>
            </a:extLst>
          </p:cNvPr>
          <p:cNvPicPr>
            <a:picLocks noChangeAspect="1"/>
          </p:cNvPicPr>
          <p:nvPr/>
        </p:nvPicPr>
        <p:blipFill rotWithShape="1">
          <a:blip r:embed="rId3"/>
          <a:srcRect l="23186" t="23119" r="53264" b="30895"/>
          <a:stretch/>
        </p:blipFill>
        <p:spPr>
          <a:xfrm>
            <a:off x="810524" y="2344533"/>
            <a:ext cx="3611049" cy="3856242"/>
          </a:xfrm>
          <a:prstGeom prst="rect">
            <a:avLst/>
          </a:prstGeom>
        </p:spPr>
      </p:pic>
      <p:sp>
        <p:nvSpPr>
          <p:cNvPr id="12" name="직사각형 11">
            <a:extLst>
              <a:ext uri="{FF2B5EF4-FFF2-40B4-BE49-F238E27FC236}">
                <a16:creationId xmlns:a16="http://schemas.microsoft.com/office/drawing/2014/main" id="{51D33E24-2F1C-4BD0-9CD5-EDEFB2034E2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Tạo sơ đồ mạch</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850262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cs typeface="iCiel Samsung Sharp Sans Regula" pitchFamily="2" charset="0"/>
              </a:rPr>
              <a:t>Tạo</a:t>
            </a:r>
            <a:r>
              <a:rPr lang="en-US" altLang="ko-KR" sz="2400" dirty="0">
                <a:solidFill>
                  <a:schemeClr val="tx1">
                    <a:lumMod val="95000"/>
                    <a:lumOff val="5000"/>
                  </a:schemeClr>
                </a:solidFill>
                <a:latin typeface="iCiel Samsung Sharp Sans Regula" pitchFamily="2" charset="0"/>
                <a:cs typeface="iCiel Samsung Sharp Sans Regula" pitchFamily="2" charset="0"/>
              </a:rPr>
              <a:t> bluetooth_led.py</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
        <p:nvSpPr>
          <p:cNvPr id="11" name="직사각형 10">
            <a:extLst>
              <a:ext uri="{FF2B5EF4-FFF2-40B4-BE49-F238E27FC236}">
                <a16:creationId xmlns:a16="http://schemas.microsoft.com/office/drawing/2014/main" id="{958DF3E9-F2B1-4E4E-BC7F-F87E1DAC80E5}"/>
              </a:ext>
            </a:extLst>
          </p:cNvPr>
          <p:cNvSpPr/>
          <p:nvPr/>
        </p:nvSpPr>
        <p:spPr>
          <a:xfrm>
            <a:off x="712183" y="2174873"/>
            <a:ext cx="8555642"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Mã này sẽ bật đèn LED khi nhận được chuỗi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“ON\n”</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được gửi từ điện thoại thông minh trong Raspberry Pi và tắt đèn LED khi nhận được chuỗi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“OFF\n”.</a:t>
            </a:r>
            <a:endPar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2" name="그림 11">
            <a:extLst>
              <a:ext uri="{FF2B5EF4-FFF2-40B4-BE49-F238E27FC236}">
                <a16:creationId xmlns:a16="http://schemas.microsoft.com/office/drawing/2014/main" id="{D2755F25-CF80-41E0-8DD6-C889972F13B5}"/>
              </a:ext>
            </a:extLst>
          </p:cNvPr>
          <p:cNvPicPr>
            <a:picLocks noChangeAspect="1"/>
          </p:cNvPicPr>
          <p:nvPr/>
        </p:nvPicPr>
        <p:blipFill rotWithShape="1">
          <a:blip r:embed="rId3"/>
          <a:srcRect l="26020" t="7627" r="49955" b="62521"/>
          <a:stretch/>
        </p:blipFill>
        <p:spPr>
          <a:xfrm>
            <a:off x="712182" y="2755086"/>
            <a:ext cx="4729957" cy="3214162"/>
          </a:xfrm>
          <a:prstGeom prst="rect">
            <a:avLst/>
          </a:prstGeom>
        </p:spPr>
      </p:pic>
      <p:sp>
        <p:nvSpPr>
          <p:cNvPr id="13" name="직사각형 12">
            <a:extLst>
              <a:ext uri="{FF2B5EF4-FFF2-40B4-BE49-F238E27FC236}">
                <a16:creationId xmlns:a16="http://schemas.microsoft.com/office/drawing/2014/main" id="{541D6DB4-9F29-42AA-8689-0DAFD448D192}"/>
              </a:ext>
            </a:extLst>
          </p:cNvPr>
          <p:cNvSpPr/>
          <p:nvPr/>
        </p:nvSpPr>
        <p:spPr>
          <a:xfrm>
            <a:off x="5423089" y="2716297"/>
            <a:ext cx="3897917" cy="2766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 Sử dụng Gói Rpi.GPIO</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2: Sử dụng Gói nối tiếp py</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4: Số GPIO với đèn LED được chọn</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6: Sử dụng chế độ BCM</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7: Đặt đèn LED làm đầu ra</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9: Đặt 115200bps làm tốc độ giao tiếp</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10, 11: Đóng cổng, Mở cổng nối tiếp</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13: Byte dữ liệu để gửi đến PC</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14: Truyền dữ liệu Byte</a:t>
            </a:r>
            <a:endParaRPr lang="ko-KR" altLang="en-US" sz="1300" dirty="0">
              <a:solidFill>
                <a:schemeClr val="tx1">
                  <a:lumMod val="85000"/>
                  <a:lumOff val="15000"/>
                </a:schemeClr>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8BCC82A4-49A1-485F-8A8C-B18BF428332E}"/>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Tạo tệp script Python trên Raspberry Pi và lưu nó vào vị trí mong muốn</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98000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id="{9ECD4F1E-56F2-4389-8493-B26C356AB15F}"/>
              </a:ext>
            </a:extLst>
          </p:cNvPr>
          <p:cNvSpPr/>
          <p:nvPr/>
        </p:nvSpPr>
        <p:spPr>
          <a:xfrm>
            <a:off x="1002970" y="3179710"/>
            <a:ext cx="7372545"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4400" dirty="0" err="1">
                <a:solidFill>
                  <a:schemeClr val="tx1"/>
                </a:solidFill>
                <a:latin typeface="iCiel Samsung Sharp Sans Bold" pitchFamily="2" charset="0"/>
                <a:ea typeface="iCiel Samsung Sharp Sans Bold" pitchFamily="2" charset="0"/>
                <a:cs typeface="iCiel Samsung Sharp Sans Bold" pitchFamily="2" charset="0"/>
              </a:rPr>
              <a:t>Truyền</a:t>
            </a:r>
            <a:r>
              <a:rPr lang="en-US" altLang="ko-KR" sz="44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4400" dirty="0" err="1">
                <a:solidFill>
                  <a:schemeClr val="tx1"/>
                </a:solidFill>
                <a:latin typeface="iCiel Samsung Sharp Sans Bold" pitchFamily="2" charset="0"/>
                <a:ea typeface="iCiel Samsung Sharp Sans Bold" pitchFamily="2" charset="0"/>
                <a:cs typeface="iCiel Samsung Sharp Sans Bold" pitchFamily="2" charset="0"/>
              </a:rPr>
              <a:t>thông</a:t>
            </a:r>
            <a:r>
              <a:rPr lang="en-US" altLang="ko-KR" sz="44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4400" dirty="0" err="1">
                <a:solidFill>
                  <a:schemeClr val="tx1"/>
                </a:solidFill>
                <a:latin typeface="iCiel Samsung Sharp Sans Bold" pitchFamily="2" charset="0"/>
                <a:ea typeface="iCiel Samsung Sharp Sans Bold" pitchFamily="2" charset="0"/>
                <a:cs typeface="iCiel Samsung Sharp Sans Bold" pitchFamily="2" charset="0"/>
              </a:rPr>
              <a:t>Mạng</a:t>
            </a:r>
            <a:r>
              <a:rPr lang="en-US" altLang="ko-KR" sz="4400" dirty="0">
                <a:solidFill>
                  <a:schemeClr val="tx1"/>
                </a:solidFill>
                <a:latin typeface="iCiel Samsung Sharp Sans Bold" pitchFamily="2" charset="0"/>
                <a:ea typeface="iCiel Samsung Sharp Sans Bold" pitchFamily="2" charset="0"/>
                <a:cs typeface="iCiel Samsung Sharp Sans Bold" pitchFamily="2" charset="0"/>
              </a:rPr>
              <a:t> </a:t>
            </a:r>
          </a:p>
          <a:p>
            <a:pPr>
              <a:defRPr/>
            </a:pPr>
            <a:r>
              <a:rPr lang="en-US" altLang="ko-KR" sz="4400" dirty="0" err="1">
                <a:solidFill>
                  <a:schemeClr val="tx1"/>
                </a:solidFill>
                <a:latin typeface="iCiel Samsung Sharp Sans Bold" pitchFamily="2" charset="0"/>
                <a:ea typeface="iCiel Samsung Sharp Sans Bold" pitchFamily="2" charset="0"/>
                <a:cs typeface="iCiel Samsung Sharp Sans Bold" pitchFamily="2" charset="0"/>
              </a:rPr>
              <a:t>Và</a:t>
            </a:r>
            <a:r>
              <a:rPr lang="en-US" altLang="ko-KR" sz="44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4400" dirty="0" err="1">
                <a:solidFill>
                  <a:schemeClr val="tx1"/>
                </a:solidFill>
                <a:latin typeface="iCiel Samsung Sharp Sans Bold" pitchFamily="2" charset="0"/>
                <a:ea typeface="iCiel Samsung Sharp Sans Bold" pitchFamily="2" charset="0"/>
                <a:cs typeface="iCiel Samsung Sharp Sans Bold" pitchFamily="2" charset="0"/>
              </a:rPr>
              <a:t>Lập</a:t>
            </a:r>
            <a:r>
              <a:rPr lang="en-US" altLang="ko-KR" sz="44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4400" dirty="0" err="1">
                <a:solidFill>
                  <a:schemeClr val="tx1"/>
                </a:solidFill>
                <a:latin typeface="iCiel Samsung Sharp Sans Bold" pitchFamily="2" charset="0"/>
                <a:ea typeface="iCiel Samsung Sharp Sans Bold" pitchFamily="2" charset="0"/>
                <a:cs typeface="iCiel Samsung Sharp Sans Bold" pitchFamily="2" charset="0"/>
              </a:rPr>
              <a:t>trình</a:t>
            </a:r>
            <a:r>
              <a:rPr lang="en-US" altLang="ko-KR" sz="44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4400" dirty="0" err="1">
                <a:solidFill>
                  <a:schemeClr val="tx1"/>
                </a:solidFill>
                <a:latin typeface="iCiel Samsung Sharp Sans Bold" pitchFamily="2" charset="0"/>
                <a:ea typeface="iCiel Samsung Sharp Sans Bold" pitchFamily="2" charset="0"/>
                <a:cs typeface="iCiel Samsung Sharp Sans Bold" pitchFamily="2" charset="0"/>
              </a:rPr>
              <a:t>Mạng</a:t>
            </a:r>
            <a:endParaRPr lang="en-US" altLang="ko-KR" sz="44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9" name="직사각형 133">
            <a:extLst>
              <a:ext uri="{FF2B5EF4-FFF2-40B4-BE49-F238E27FC236}">
                <a16:creationId xmlns:a16="http://schemas.microsoft.com/office/drawing/2014/main" id="{9AE80E35-DC50-4BA6-9B16-9297657601D5}"/>
              </a:ext>
            </a:extLst>
          </p:cNvPr>
          <p:cNvSpPr/>
          <p:nvPr/>
        </p:nvSpPr>
        <p:spPr>
          <a:xfrm>
            <a:off x="1002970" y="272499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err="1">
                <a:solidFill>
                  <a:schemeClr val="bg1">
                    <a:lumMod val="50000"/>
                  </a:schemeClr>
                </a:solidFill>
                <a:latin typeface="iCiel Samsung Sharp Sans Bold" pitchFamily="2" charset="0"/>
                <a:ea typeface="iCiel Samsung Sharp Sans Bold" pitchFamily="2" charset="0"/>
                <a:cs typeface="iCiel Samsung Sharp Sans Bold" pitchFamily="2" charset="0"/>
              </a:rPr>
              <a:t>Chương</a:t>
            </a: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 6. </a:t>
            </a:r>
            <a:endParaRPr lang="en-US" altLang="ko-KR" sz="5400" dirty="0">
              <a:solidFill>
                <a:schemeClr val="bg1">
                  <a:lumMod val="50000"/>
                </a:schemeClr>
              </a:solidFill>
              <a:latin typeface="iCiel Samsung Sharp Sans Bold" pitchFamily="2" charset="0"/>
              <a:ea typeface="iCiel Samsung Sharp Sans Bold" pitchFamily="2" charset="0"/>
              <a:cs typeface="iCiel Samsung Sharp Sans Bold" pitchFamily="2" charset="0"/>
            </a:endParaRPr>
          </a:p>
        </p:txBody>
      </p:sp>
      <p:sp>
        <p:nvSpPr>
          <p:cNvPr id="10" name="직사각형 9">
            <a:extLst>
              <a:ext uri="{FF2B5EF4-FFF2-40B4-BE49-F238E27FC236}">
                <a16:creationId xmlns:a16="http://schemas.microsoft.com/office/drawing/2014/main" id="{5D14EC55-4505-4D03-B538-D66AAACB366E}"/>
              </a:ext>
            </a:extLst>
          </p:cNvPr>
          <p:cNvSpPr/>
          <p:nvPr/>
        </p:nvSpPr>
        <p:spPr>
          <a:xfrm>
            <a:off x="732970" y="2750271"/>
            <a:ext cx="60008" cy="187887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nvGrpSpPr>
          <p:cNvPr id="2" name="그룹 1">
            <a:extLst>
              <a:ext uri="{FF2B5EF4-FFF2-40B4-BE49-F238E27FC236}">
                <a16:creationId xmlns:a16="http://schemas.microsoft.com/office/drawing/2014/main" id="{0307CE17-CB8F-4231-BEA3-E96D9CAD21E2}"/>
              </a:ext>
            </a:extLst>
          </p:cNvPr>
          <p:cNvGrpSpPr/>
          <p:nvPr/>
        </p:nvGrpSpPr>
        <p:grpSpPr>
          <a:xfrm>
            <a:off x="732970" y="4776087"/>
            <a:ext cx="3980016" cy="323165"/>
            <a:chOff x="732970" y="4083397"/>
            <a:chExt cx="3980016" cy="323165"/>
          </a:xfrm>
        </p:grpSpPr>
        <p:sp>
          <p:nvSpPr>
            <p:cNvPr id="8" name="직사각형 133">
              <a:extLst>
                <a:ext uri="{FF2B5EF4-FFF2-40B4-BE49-F238E27FC236}">
                  <a16:creationId xmlns:a16="http://schemas.microsoft.com/office/drawing/2014/main" id="{68C423AE-9FF7-4CCB-8CFB-0D036BBE42B6}"/>
                </a:ext>
              </a:extLst>
            </p:cNvPr>
            <p:cNvSpPr/>
            <p:nvPr/>
          </p:nvSpPr>
          <p:spPr>
            <a:xfrm>
              <a:off x="1002970" y="4091091"/>
              <a:ext cx="371001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en-US" altLang="ko-KR" sz="2100" dirty="0">
                <a:solidFill>
                  <a:srgbClr val="1428A0"/>
                </a:solidFill>
                <a:latin typeface="iCiel Samsung Sharp Sans Bold" pitchFamily="2" charset="0"/>
                <a:ea typeface="iCiel Samsung Sharp Sans Bold" pitchFamily="2" charset="0"/>
                <a:cs typeface="iCiel Samsung Sharp Sans Bold" pitchFamily="2" charset="0"/>
              </a:endParaRPr>
            </a:p>
          </p:txBody>
        </p:sp>
        <p:sp>
          <p:nvSpPr>
            <p:cNvPr id="11" name="직사각형 10">
              <a:extLst>
                <a:ext uri="{FF2B5EF4-FFF2-40B4-BE49-F238E27FC236}">
                  <a16:creationId xmlns:a16="http://schemas.microsoft.com/office/drawing/2014/main" id="{6490A05B-990A-4F39-A4F0-CDC93970D232}"/>
                </a:ext>
              </a:extLst>
            </p:cNvPr>
            <p:cNvSpPr/>
            <p:nvPr/>
          </p:nvSpPr>
          <p:spPr>
            <a:xfrm>
              <a:off x="732970" y="408339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21967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Đơn công, Bán song công, Song công toàn phần</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Phương thức truyền dữ liệu của 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1" name="직사각형 10">
            <a:extLst>
              <a:ext uri="{FF2B5EF4-FFF2-40B4-BE49-F238E27FC236}">
                <a16:creationId xmlns:a16="http://schemas.microsoft.com/office/drawing/2014/main" id="{72AB9C56-85AB-408B-9267-4E7D06D70D45}"/>
              </a:ext>
            </a:extLst>
          </p:cNvPr>
          <p:cNvSpPr/>
          <p:nvPr/>
        </p:nvSpPr>
        <p:spPr>
          <a:xfrm>
            <a:off x="712182" y="2393948"/>
            <a:ext cx="8487381" cy="3069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đơn công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Kiểu giao tiếp chỉ được thực hiện theo một hướng.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Một thiết bị chỉ có </a:t>
            </a: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chức năng truyền thông tin và thiết bị còn lại chỉ có chức năng nhận thông tin.</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bán song công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Hai thiết bị đều có thể giao tiếp theo hai hướng, nhưng không đồng thời.</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Sẽ xảy ra xung đột nếu cả hai thiết bị đều truyền dữ liệu cùng một lúc.</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Để tránh xung đột, trước khi giao tiếp, đầu tiên hãy kiểm tra xem có thể truyền dữ liệu được không.</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song công toàn phần</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Hai thiết bị có thể đồng thời truyền dữ liệu theo cả hai hướng</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Nhận và gửi dữ liệu đồng thời.</a:t>
            </a:r>
          </a:p>
        </p:txBody>
      </p:sp>
      <p:sp>
        <p:nvSpPr>
          <p:cNvPr id="9" name="직사각형 8">
            <a:extLst>
              <a:ext uri="{FF2B5EF4-FFF2-40B4-BE49-F238E27FC236}">
                <a16:creationId xmlns:a16="http://schemas.microsoft.com/office/drawing/2014/main" id="{6A124158-C705-4169-BA91-A343E4234413}"/>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Dựa theo hướng và tính đồng thời của luồng dữ liệu, phương thức giao tiếp của mạng được phân chia như sau.</a:t>
            </a:r>
          </a:p>
        </p:txBody>
      </p:sp>
    </p:spTree>
    <p:extLst>
      <p:ext uri="{BB962C8B-B14F-4D97-AF65-F5344CB8AC3E}">
        <p14:creationId xmlns:p14="http://schemas.microsoft.com/office/powerpoint/2010/main" val="11597901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3" name="직사각형 12">
            <a:extLst>
              <a:ext uri="{FF2B5EF4-FFF2-40B4-BE49-F238E27FC236}">
                <a16:creationId xmlns:a16="http://schemas.microsoft.com/office/drawing/2014/main" id="{541D6DB4-9F29-42AA-8689-0DAFD448D192}"/>
              </a:ext>
            </a:extLst>
          </p:cNvPr>
          <p:cNvSpPr/>
          <p:nvPr/>
        </p:nvSpPr>
        <p:spPr>
          <a:xfrm>
            <a:off x="5353059" y="1803384"/>
            <a:ext cx="4114941"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18: Nếu có dữ liệu nhận được từ điện thoại thông minh</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19: Đọc tối đa \r\n ký tự</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20, 21: LED sáng khi nhận được “ON\n”</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22, 23: LED tắt khi nhận được “OFF\n”</a:t>
            </a:r>
            <a:endParaRPr lang="ko-KR" altLang="en-US" sz="1300" dirty="0">
              <a:solidFill>
                <a:schemeClr val="tx1">
                  <a:lumMod val="85000"/>
                  <a:lumOff val="15000"/>
                </a:schemeClr>
              </a:solidFill>
              <a:latin typeface="SamsungOne-400" panose="020B0503030303020204" pitchFamily="34" charset="0"/>
            </a:endParaRPr>
          </a:p>
        </p:txBody>
      </p:sp>
      <p:pic>
        <p:nvPicPr>
          <p:cNvPr id="15" name="그림 14">
            <a:extLst>
              <a:ext uri="{FF2B5EF4-FFF2-40B4-BE49-F238E27FC236}">
                <a16:creationId xmlns:a16="http://schemas.microsoft.com/office/drawing/2014/main" id="{28B83F64-2BA0-45BD-9CCC-8BEB7AD0137E}"/>
              </a:ext>
            </a:extLst>
          </p:cNvPr>
          <p:cNvPicPr>
            <a:picLocks noChangeAspect="1"/>
          </p:cNvPicPr>
          <p:nvPr/>
        </p:nvPicPr>
        <p:blipFill rotWithShape="1">
          <a:blip r:embed="rId3"/>
          <a:srcRect l="26020" t="37790" r="49955" b="29965"/>
          <a:stretch/>
        </p:blipFill>
        <p:spPr>
          <a:xfrm>
            <a:off x="559817" y="1859982"/>
            <a:ext cx="4784098" cy="3511546"/>
          </a:xfrm>
          <a:prstGeom prst="rect">
            <a:avLst/>
          </a:prstGeom>
        </p:spPr>
      </p:pic>
      <p:sp>
        <p:nvSpPr>
          <p:cNvPr id="9" name="직사각형 8">
            <a:extLst>
              <a:ext uri="{FF2B5EF4-FFF2-40B4-BE49-F238E27FC236}">
                <a16:creationId xmlns:a16="http://schemas.microsoft.com/office/drawing/2014/main" id="{AA006895-9B9E-4C14-83E5-678BB3482674}"/>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Tạo tệp script Python trên Raspberry Pi và lưu nó vào vị trí mong muốn</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3621627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9" name="직사각형 8">
            <a:extLst>
              <a:ext uri="{FF2B5EF4-FFF2-40B4-BE49-F238E27FC236}">
                <a16:creationId xmlns:a16="http://schemas.microsoft.com/office/drawing/2014/main" id="{9C34E7F0-D87A-4255-A495-8C2867C12523}"/>
              </a:ext>
            </a:extLst>
          </p:cNvPr>
          <p:cNvSpPr/>
          <p:nvPr/>
        </p:nvSpPr>
        <p:spPr>
          <a:xfrm>
            <a:off x="4648200" y="1759881"/>
            <a:ext cx="4541838"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Lưu tập lệnh dưới dạng bluetooth_led.py thành </a:t>
            </a:r>
            <a:r>
              <a:rPr lang="vi-VN" altLang="ko-KR" sz="1300" dirty="0">
                <a:solidFill>
                  <a:srgbClr val="34339A"/>
                </a:solidFill>
                <a:latin typeface="SamsungOne-400" panose="020B0503030303020204" pitchFamily="34" charset="0"/>
                <a:ea typeface="SamsungOne-400" panose="020B0503030303020204" pitchFamily="34" charset="0"/>
              </a:rPr>
              <a:t>/home/pi/Desktop/bluetooth_led.py</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bạn chạy tệp tập lệnh bằng python3 </a:t>
            </a:r>
            <a:r>
              <a:rPr lang="vi-VN" altLang="ko-KR" sz="1300" dirty="0">
                <a:solidFill>
                  <a:srgbClr val="34339A"/>
                </a:solidFill>
                <a:latin typeface="SamsungOne-400" panose="020B0503030303020204" pitchFamily="34" charset="0"/>
                <a:ea typeface="SamsungOne-400" panose="020B0503030303020204" pitchFamily="34" charset="0"/>
              </a:rPr>
              <a:t>/home/pi/Desktop/bluetooth_led.py</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tệp sẽ chuyển sang trạng thái chờ đầu vào.</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0E4BDED5-D2E7-4AFD-91AE-0482A6A4A72B}"/>
              </a:ext>
            </a:extLst>
          </p:cNvPr>
          <p:cNvGrpSpPr/>
          <p:nvPr/>
        </p:nvGrpSpPr>
        <p:grpSpPr>
          <a:xfrm>
            <a:off x="559817" y="1805601"/>
            <a:ext cx="3938176" cy="2191232"/>
            <a:chOff x="4456800" y="2627246"/>
            <a:chExt cx="4887224" cy="2719288"/>
          </a:xfrm>
        </p:grpSpPr>
        <p:pic>
          <p:nvPicPr>
            <p:cNvPr id="11" name="그림 10">
              <a:extLst>
                <a:ext uri="{FF2B5EF4-FFF2-40B4-BE49-F238E27FC236}">
                  <a16:creationId xmlns:a16="http://schemas.microsoft.com/office/drawing/2014/main" id="{9E99E4C0-4A52-45F6-A993-3D25533B8EA5}"/>
                </a:ext>
              </a:extLst>
            </p:cNvPr>
            <p:cNvPicPr>
              <a:picLocks noChangeAspect="1"/>
            </p:cNvPicPr>
            <p:nvPr/>
          </p:nvPicPr>
          <p:blipFill>
            <a:blip r:embed="rId3"/>
            <a:stretch>
              <a:fillRect/>
            </a:stretch>
          </p:blipFill>
          <p:spPr>
            <a:xfrm>
              <a:off x="4456800" y="2627246"/>
              <a:ext cx="4887224" cy="2719288"/>
            </a:xfrm>
            <a:prstGeom prst="rect">
              <a:avLst/>
            </a:prstGeom>
          </p:spPr>
        </p:pic>
        <p:sp>
          <p:nvSpPr>
            <p:cNvPr id="12" name="직사각형 11">
              <a:extLst>
                <a:ext uri="{FF2B5EF4-FFF2-40B4-BE49-F238E27FC236}">
                  <a16:creationId xmlns:a16="http://schemas.microsoft.com/office/drawing/2014/main" id="{1E4948F7-E8BA-4A13-8051-A35868C12A74}"/>
                </a:ext>
              </a:extLst>
            </p:cNvPr>
            <p:cNvSpPr/>
            <p:nvPr/>
          </p:nvSpPr>
          <p:spPr>
            <a:xfrm>
              <a:off x="5669380" y="3045833"/>
              <a:ext cx="1815040" cy="801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5" name="그림 14">
            <a:extLst>
              <a:ext uri="{FF2B5EF4-FFF2-40B4-BE49-F238E27FC236}">
                <a16:creationId xmlns:a16="http://schemas.microsoft.com/office/drawing/2014/main" id="{0DE8A47C-B05A-4872-B09D-CE7FE4F45C4E}"/>
              </a:ext>
            </a:extLst>
          </p:cNvPr>
          <p:cNvPicPr>
            <a:picLocks noChangeAspect="1"/>
          </p:cNvPicPr>
          <p:nvPr/>
        </p:nvPicPr>
        <p:blipFill rotWithShape="1">
          <a:blip r:embed="rId3"/>
          <a:srcRect l="24366" t="14825" r="36056" b="82201"/>
          <a:stretch/>
        </p:blipFill>
        <p:spPr>
          <a:xfrm>
            <a:off x="712182" y="3063729"/>
            <a:ext cx="4825452" cy="201700"/>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17" name="그림 16">
            <a:extLst>
              <a:ext uri="{FF2B5EF4-FFF2-40B4-BE49-F238E27FC236}">
                <a16:creationId xmlns:a16="http://schemas.microsoft.com/office/drawing/2014/main" id="{88E06C1C-31DA-41B5-94F4-6C19CBD2FD37}"/>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44469" flipH="1" flipV="1">
            <a:off x="1306727" y="2281595"/>
            <a:ext cx="653082" cy="617942"/>
          </a:xfrm>
          <a:prstGeom prst="rect">
            <a:avLst/>
          </a:prstGeom>
        </p:spPr>
      </p:pic>
      <p:grpSp>
        <p:nvGrpSpPr>
          <p:cNvPr id="18" name="그룹 17">
            <a:extLst>
              <a:ext uri="{FF2B5EF4-FFF2-40B4-BE49-F238E27FC236}">
                <a16:creationId xmlns:a16="http://schemas.microsoft.com/office/drawing/2014/main" id="{A8038975-D670-4B7A-A86D-B4F4F7C18617}"/>
              </a:ext>
            </a:extLst>
          </p:cNvPr>
          <p:cNvGrpSpPr/>
          <p:nvPr/>
        </p:nvGrpSpPr>
        <p:grpSpPr>
          <a:xfrm>
            <a:off x="559817" y="3996832"/>
            <a:ext cx="3938176" cy="2259187"/>
            <a:chOff x="712182" y="2966564"/>
            <a:chExt cx="4757625" cy="2647178"/>
          </a:xfrm>
        </p:grpSpPr>
        <p:pic>
          <p:nvPicPr>
            <p:cNvPr id="20" name="그림 19">
              <a:extLst>
                <a:ext uri="{FF2B5EF4-FFF2-40B4-BE49-F238E27FC236}">
                  <a16:creationId xmlns:a16="http://schemas.microsoft.com/office/drawing/2014/main" id="{71749F45-5D0C-4874-9D93-DBF9C3B410C1}"/>
                </a:ext>
              </a:extLst>
            </p:cNvPr>
            <p:cNvPicPr>
              <a:picLocks noChangeAspect="1"/>
            </p:cNvPicPr>
            <p:nvPr/>
          </p:nvPicPr>
          <p:blipFill>
            <a:blip r:embed="rId5"/>
            <a:stretch>
              <a:fillRect/>
            </a:stretch>
          </p:blipFill>
          <p:spPr>
            <a:xfrm>
              <a:off x="712182" y="2966564"/>
              <a:ext cx="4757625" cy="2647178"/>
            </a:xfrm>
            <a:prstGeom prst="rect">
              <a:avLst/>
            </a:prstGeom>
          </p:spPr>
        </p:pic>
        <p:sp>
          <p:nvSpPr>
            <p:cNvPr id="21" name="직사각형 20">
              <a:extLst>
                <a:ext uri="{FF2B5EF4-FFF2-40B4-BE49-F238E27FC236}">
                  <a16:creationId xmlns:a16="http://schemas.microsoft.com/office/drawing/2014/main" id="{7A43805A-80AA-4C01-90A6-90F6A71A6A83}"/>
                </a:ext>
              </a:extLst>
            </p:cNvPr>
            <p:cNvSpPr/>
            <p:nvPr/>
          </p:nvSpPr>
          <p:spPr>
            <a:xfrm>
              <a:off x="1913305" y="3365203"/>
              <a:ext cx="1489217" cy="984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6" name="직사각형 15">
            <a:extLst>
              <a:ext uri="{FF2B5EF4-FFF2-40B4-BE49-F238E27FC236}">
                <a16:creationId xmlns:a16="http://schemas.microsoft.com/office/drawing/2014/main" id="{294A9582-95FD-4F63-8BF3-18DEB14D1D9C}"/>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Lưu tập lệnh ví dụ vào vị trí mong muốn và chạy nó</a:t>
            </a:r>
            <a:endParaRPr lang="ko-KR" altLang="en-US" sz="1400" dirty="0">
              <a:solidFill>
                <a:schemeClr val="tx1"/>
              </a:solidFill>
              <a:latin typeface="SamsungOne-400" panose="020B0503030303020204" pitchFamily="34" charset="0"/>
              <a:ea typeface="SamsungOne-400" panose="020B0503030303020204" pitchFamily="34" charset="0"/>
            </a:endParaRPr>
          </a:p>
        </p:txBody>
      </p:sp>
      <p:pic>
        <p:nvPicPr>
          <p:cNvPr id="22" name="그림 21">
            <a:extLst>
              <a:ext uri="{FF2B5EF4-FFF2-40B4-BE49-F238E27FC236}">
                <a16:creationId xmlns:a16="http://schemas.microsoft.com/office/drawing/2014/main" id="{0BEAC736-B493-4822-8F3B-E6CC6E55ADF4}"/>
              </a:ext>
            </a:extLst>
          </p:cNvPr>
          <p:cNvPicPr>
            <a:picLocks noChangeAspect="1"/>
          </p:cNvPicPr>
          <p:nvPr/>
        </p:nvPicPr>
        <p:blipFill rotWithShape="1">
          <a:blip r:embed="rId5"/>
          <a:srcRect l="24822" t="14864" r="44193" b="81499"/>
          <a:stretch/>
        </p:blipFill>
        <p:spPr>
          <a:xfrm>
            <a:off x="1995616" y="4868818"/>
            <a:ext cx="3700334" cy="249282"/>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23" name="그림 22">
            <a:extLst>
              <a:ext uri="{FF2B5EF4-FFF2-40B4-BE49-F238E27FC236}">
                <a16:creationId xmlns:a16="http://schemas.microsoft.com/office/drawing/2014/main" id="{3B685686-F373-430E-B4DA-29D1FDEE3D09}"/>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344469" flipH="1" flipV="1">
            <a:off x="1306728" y="4572287"/>
            <a:ext cx="653082" cy="617942"/>
          </a:xfrm>
          <a:prstGeom prst="rect">
            <a:avLst/>
          </a:prstGeom>
        </p:spPr>
      </p:pic>
    </p:spTree>
    <p:extLst>
      <p:ext uri="{BB962C8B-B14F-4D97-AF65-F5344CB8AC3E}">
        <p14:creationId xmlns:p14="http://schemas.microsoft.com/office/powerpoint/2010/main" val="30302443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Bluetooth </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9" name="직사각형 8">
            <a:extLst>
              <a:ext uri="{FF2B5EF4-FFF2-40B4-BE49-F238E27FC236}">
                <a16:creationId xmlns:a16="http://schemas.microsoft.com/office/drawing/2014/main" id="{9C34E7F0-D87A-4255-A495-8C2867C12523}"/>
              </a:ext>
            </a:extLst>
          </p:cNvPr>
          <p:cNvSpPr/>
          <p:nvPr/>
        </p:nvSpPr>
        <p:spPr>
          <a:xfrm>
            <a:off x="4505736" y="1842905"/>
            <a:ext cx="4962264"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Nhập </a:t>
            </a:r>
            <a:r>
              <a:rPr lang="vi-VN" altLang="ko-KR" sz="1300" dirty="0">
                <a:solidFill>
                  <a:srgbClr val="34339A"/>
                </a:solidFill>
                <a:latin typeface="SamsungOne-400" panose="020B0503030303020204" pitchFamily="34" charset="0"/>
                <a:ea typeface="SamsungOne-400" panose="020B0503030303020204" pitchFamily="34" charset="0"/>
              </a:rPr>
              <a:t>BẬT\n</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hoặc </a:t>
            </a:r>
            <a:r>
              <a:rPr lang="vi-VN" altLang="ko-KR" sz="1300" dirty="0">
                <a:solidFill>
                  <a:srgbClr val="34339A"/>
                </a:solidFill>
                <a:latin typeface="SamsungOne-400" panose="020B0503030303020204" pitchFamily="34" charset="0"/>
                <a:ea typeface="SamsungOne-400" panose="020B0503030303020204" pitchFamily="34" charset="0"/>
              </a:rPr>
              <a:t>TẮT\n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vào trường văn bản và nhấn </a:t>
            </a:r>
            <a:r>
              <a:rPr lang="vi-VN" altLang="ko-KR" sz="1300" dirty="0">
                <a:solidFill>
                  <a:srgbClr val="34339A"/>
                </a:solidFill>
                <a:latin typeface="SamsungOne-400" panose="020B0503030303020204" pitchFamily="34" charset="0"/>
                <a:ea typeface="SamsungOne-400" panose="020B0503030303020204" pitchFamily="34" charset="0"/>
              </a:rPr>
              <a:t>GỬI ĐẾN PI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điện thoại thông minh. (Đối với \n, nhấn Enter trên bàn phím. Nhập BẬT (hoặc TẮT) rồi nhấn Enter.)</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sẽ thấy đèn LED bật và tắt và các giá trị đầu ra thay đổi trên màn hình đầu cuối bằng cách nhấn GỬI ĐẾN PI.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EAFCF018-B2C1-4EA9-83C1-747AABF7FBC4}"/>
              </a:ext>
            </a:extLst>
          </p:cNvPr>
          <p:cNvGrpSpPr/>
          <p:nvPr/>
        </p:nvGrpSpPr>
        <p:grpSpPr>
          <a:xfrm>
            <a:off x="550088" y="1846453"/>
            <a:ext cx="3766642" cy="4052855"/>
            <a:chOff x="595808" y="1910461"/>
            <a:chExt cx="3766642" cy="4052855"/>
          </a:xfrm>
        </p:grpSpPr>
        <p:sp>
          <p:nvSpPr>
            <p:cNvPr id="25" name="Rectangle 12">
              <a:extLst>
                <a:ext uri="{FF2B5EF4-FFF2-40B4-BE49-F238E27FC236}">
                  <a16:creationId xmlns:a16="http://schemas.microsoft.com/office/drawing/2014/main" id="{4144079D-70EC-4D03-B446-CEBDAB0DD840}"/>
                </a:ext>
              </a:extLst>
            </p:cNvPr>
            <p:cNvSpPr/>
            <p:nvPr/>
          </p:nvSpPr>
          <p:spPr>
            <a:xfrm>
              <a:off x="595808" y="1910461"/>
              <a:ext cx="3766642" cy="4052855"/>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nvGrpSpPr>
            <p:cNvPr id="3" name="그룹 2">
              <a:extLst>
                <a:ext uri="{FF2B5EF4-FFF2-40B4-BE49-F238E27FC236}">
                  <a16:creationId xmlns:a16="http://schemas.microsoft.com/office/drawing/2014/main" id="{88C5F60B-ABFB-4FCC-A3F9-C94AFE6F74FF}"/>
                </a:ext>
              </a:extLst>
            </p:cNvPr>
            <p:cNvGrpSpPr/>
            <p:nvPr/>
          </p:nvGrpSpPr>
          <p:grpSpPr>
            <a:xfrm>
              <a:off x="703263" y="3005533"/>
              <a:ext cx="2299562" cy="2886266"/>
              <a:chOff x="5633292" y="2841094"/>
              <a:chExt cx="2767758" cy="3473916"/>
            </a:xfrm>
          </p:grpSpPr>
          <p:pic>
            <p:nvPicPr>
              <p:cNvPr id="17" name="그림 16">
                <a:extLst>
                  <a:ext uri="{FF2B5EF4-FFF2-40B4-BE49-F238E27FC236}">
                    <a16:creationId xmlns:a16="http://schemas.microsoft.com/office/drawing/2014/main" id="{853510DD-DE70-4C9D-9722-58890773D411}"/>
                  </a:ext>
                </a:extLst>
              </p:cNvPr>
              <p:cNvPicPr>
                <a:picLocks noChangeAspect="1"/>
              </p:cNvPicPr>
              <p:nvPr/>
            </p:nvPicPr>
            <p:blipFill rotWithShape="1">
              <a:blip r:embed="rId3"/>
              <a:srcRect t="5507" b="63940"/>
              <a:stretch/>
            </p:blipFill>
            <p:spPr>
              <a:xfrm>
                <a:off x="5633292" y="2841094"/>
                <a:ext cx="2767758" cy="1785230"/>
              </a:xfrm>
              <a:prstGeom prst="rect">
                <a:avLst/>
              </a:prstGeom>
            </p:spPr>
          </p:pic>
          <p:pic>
            <p:nvPicPr>
              <p:cNvPr id="18" name="그림 17">
                <a:extLst>
                  <a:ext uri="{FF2B5EF4-FFF2-40B4-BE49-F238E27FC236}">
                    <a16:creationId xmlns:a16="http://schemas.microsoft.com/office/drawing/2014/main" id="{1E468472-E1F4-4252-9A20-1754FE2BD3F9}"/>
                  </a:ext>
                </a:extLst>
              </p:cNvPr>
              <p:cNvPicPr>
                <a:picLocks noChangeAspect="1"/>
              </p:cNvPicPr>
              <p:nvPr/>
            </p:nvPicPr>
            <p:blipFill rotWithShape="1">
              <a:blip r:embed="rId4"/>
              <a:srcRect l="17843" t="17314" r="26287" b="32138"/>
              <a:stretch/>
            </p:blipFill>
            <p:spPr>
              <a:xfrm>
                <a:off x="5772838" y="4626324"/>
                <a:ext cx="2488666" cy="1688686"/>
              </a:xfrm>
              <a:prstGeom prst="rect">
                <a:avLst/>
              </a:prstGeom>
            </p:spPr>
          </p:pic>
          <p:cxnSp>
            <p:nvCxnSpPr>
              <p:cNvPr id="20" name="연결선: 꺾임 19">
                <a:extLst>
                  <a:ext uri="{FF2B5EF4-FFF2-40B4-BE49-F238E27FC236}">
                    <a16:creationId xmlns:a16="http://schemas.microsoft.com/office/drawing/2014/main" id="{5B4C455C-4EF7-49FA-A04D-12A24EF94CA9}"/>
                  </a:ext>
                </a:extLst>
              </p:cNvPr>
              <p:cNvCxnSpPr>
                <a:cxnSpLocks/>
              </p:cNvCxnSpPr>
              <p:nvPr/>
            </p:nvCxnSpPr>
            <p:spPr>
              <a:xfrm>
                <a:off x="5844180" y="3945170"/>
                <a:ext cx="237705" cy="113528"/>
              </a:xfrm>
              <a:prstGeom prst="bentConnector3">
                <a:avLst>
                  <a:gd name="adj1" fmla="val -1974"/>
                </a:avLst>
              </a:prstGeom>
              <a:noFill/>
              <a:ln w="190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직사각형 20">
                <a:extLst>
                  <a:ext uri="{FF2B5EF4-FFF2-40B4-BE49-F238E27FC236}">
                    <a16:creationId xmlns:a16="http://schemas.microsoft.com/office/drawing/2014/main" id="{CA04E705-56C7-4239-BFB8-91D2FF584592}"/>
                  </a:ext>
                </a:extLst>
              </p:cNvPr>
              <p:cNvSpPr/>
              <p:nvPr/>
            </p:nvSpPr>
            <p:spPr>
              <a:xfrm>
                <a:off x="5772838" y="3678608"/>
                <a:ext cx="578053" cy="4695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94DFC5A2-1D67-4B58-A7D9-5F3DD42895ED}"/>
                  </a:ext>
                </a:extLst>
              </p:cNvPr>
              <p:cNvSpPr/>
              <p:nvPr/>
            </p:nvSpPr>
            <p:spPr>
              <a:xfrm>
                <a:off x="6474494" y="4245136"/>
                <a:ext cx="1131766" cy="2842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5938F971-7C8C-4A06-B2E2-BB25BAE96A19}"/>
                  </a:ext>
                </a:extLst>
              </p:cNvPr>
              <p:cNvSpPr/>
              <p:nvPr/>
            </p:nvSpPr>
            <p:spPr>
              <a:xfrm>
                <a:off x="7199512" y="4744609"/>
                <a:ext cx="755237" cy="821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3" name="그룹 12">
              <a:extLst>
                <a:ext uri="{FF2B5EF4-FFF2-40B4-BE49-F238E27FC236}">
                  <a16:creationId xmlns:a16="http://schemas.microsoft.com/office/drawing/2014/main" id="{E35532DC-9283-444D-995A-3C98F35DB29E}"/>
                </a:ext>
              </a:extLst>
            </p:cNvPr>
            <p:cNvGrpSpPr/>
            <p:nvPr/>
          </p:nvGrpSpPr>
          <p:grpSpPr>
            <a:xfrm>
              <a:off x="703263" y="2015573"/>
              <a:ext cx="3565526" cy="918444"/>
              <a:chOff x="4830769" y="2244056"/>
              <a:chExt cx="4372806" cy="972000"/>
            </a:xfrm>
          </p:grpSpPr>
          <p:pic>
            <p:nvPicPr>
              <p:cNvPr id="14" name="그림 13">
                <a:extLst>
                  <a:ext uri="{FF2B5EF4-FFF2-40B4-BE49-F238E27FC236}">
                    <a16:creationId xmlns:a16="http://schemas.microsoft.com/office/drawing/2014/main" id="{86FA7D0C-D540-41FF-829B-2AECA7538F5F}"/>
                  </a:ext>
                </a:extLst>
              </p:cNvPr>
              <p:cNvPicPr>
                <a:picLocks noChangeAspect="1"/>
              </p:cNvPicPr>
              <p:nvPr/>
            </p:nvPicPr>
            <p:blipFill rotWithShape="1">
              <a:blip r:embed="rId5"/>
              <a:srcRect l="8899" t="7364" r="10344" b="60374"/>
              <a:stretch/>
            </p:blipFill>
            <p:spPr>
              <a:xfrm>
                <a:off x="4830769" y="2244056"/>
                <a:ext cx="4372806" cy="972000"/>
              </a:xfrm>
              <a:prstGeom prst="rect">
                <a:avLst/>
              </a:prstGeom>
            </p:spPr>
          </p:pic>
          <p:sp>
            <p:nvSpPr>
              <p:cNvPr id="15" name="직사각형 14">
                <a:extLst>
                  <a:ext uri="{FF2B5EF4-FFF2-40B4-BE49-F238E27FC236}">
                    <a16:creationId xmlns:a16="http://schemas.microsoft.com/office/drawing/2014/main" id="{D4D08795-A326-41B2-BA78-40F43F2DA2B0}"/>
                  </a:ext>
                </a:extLst>
              </p:cNvPr>
              <p:cNvSpPr/>
              <p:nvPr/>
            </p:nvSpPr>
            <p:spPr>
              <a:xfrm>
                <a:off x="4830769" y="2848320"/>
                <a:ext cx="439631" cy="2154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27" name="그림 26">
              <a:extLst>
                <a:ext uri="{FF2B5EF4-FFF2-40B4-BE49-F238E27FC236}">
                  <a16:creationId xmlns:a16="http://schemas.microsoft.com/office/drawing/2014/main" id="{52528FEE-B015-48E3-B3A7-C0DE401D64FA}"/>
                </a:ext>
              </a:extLst>
            </p:cNvPr>
            <p:cNvPicPr>
              <a:picLocks noChangeAspect="1"/>
            </p:cNvPicPr>
            <p:nvPr/>
          </p:nvPicPr>
          <p:blipFill rotWithShape="1">
            <a:blip r:embed="rId5"/>
            <a:srcRect l="8899" t="27412" r="82503" b="64895"/>
            <a:stretch/>
          </p:blipFill>
          <p:spPr>
            <a:xfrm>
              <a:off x="1653139" y="2314306"/>
              <a:ext cx="978882" cy="564640"/>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28" name="그림 27">
              <a:extLst>
                <a:ext uri="{FF2B5EF4-FFF2-40B4-BE49-F238E27FC236}">
                  <a16:creationId xmlns:a16="http://schemas.microsoft.com/office/drawing/2014/main" id="{8BD11F56-65CC-4AC1-BC89-EE9DEBB5F251}"/>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865972" flipH="1">
              <a:off x="945180" y="1949386"/>
              <a:ext cx="653082" cy="617942"/>
            </a:xfrm>
            <a:prstGeom prst="rect">
              <a:avLst/>
            </a:prstGeom>
          </p:spPr>
        </p:pic>
      </p:grpSp>
      <p:sp>
        <p:nvSpPr>
          <p:cNvPr id="24" name="직사각형 23">
            <a:extLst>
              <a:ext uri="{FF2B5EF4-FFF2-40B4-BE49-F238E27FC236}">
                <a16:creationId xmlns:a16="http://schemas.microsoft.com/office/drawing/2014/main" id="{E3BB705A-751D-4B35-9CD5-07E99615F867}"/>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vi-VN" altLang="ko-KR" sz="1400" dirty="0">
                <a:solidFill>
                  <a:schemeClr val="tx1"/>
                </a:solidFill>
                <a:latin typeface="SamsungOne-400" panose="020B0503030303020204" pitchFamily="34" charset="0"/>
                <a:ea typeface="SamsungOne-400" panose="020B0503030303020204" pitchFamily="34" charset="0"/>
              </a:rPr>
              <a:t>Lưu tập lệnh ví dụ vào vị trí mong muốn và chạy nó</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06658905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Regula" pitchFamily="2" charset="0"/>
                <a:ea typeface="iCiel Samsung Sharp Sans Regula" pitchFamily="2" charset="0"/>
                <a:cs typeface="iCiel Samsung Sharp Sans Regula" pitchFamily="2" charset="0"/>
              </a:rPr>
              <a:t>Hướng dẫn giao tiếp Socket</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with Raspberry Pi</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err="1">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4.</a:t>
            </a:r>
          </a:p>
        </p:txBody>
      </p:sp>
      <p:sp>
        <p:nvSpPr>
          <p:cNvPr id="21" name="직사각형 20">
            <a:extLst>
              <a:ext uri="{FF2B5EF4-FFF2-40B4-BE49-F238E27FC236}">
                <a16:creationId xmlns:a16="http://schemas.microsoft.com/office/drawing/2014/main" id="{8ADAFD88-6BF2-44F4-959D-A6BAD0E09CC5}"/>
              </a:ext>
            </a:extLst>
          </p:cNvPr>
          <p:cNvSpPr/>
          <p:nvPr/>
        </p:nvSpPr>
        <p:spPr>
          <a:xfrm>
            <a:off x="1054112" y="4379820"/>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tiếp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4.2.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SPI </a:t>
            </a: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4.3.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Bluetooth </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chủ</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web Flask</a:t>
            </a:r>
          </a:p>
        </p:txBody>
      </p:sp>
    </p:spTree>
    <p:extLst>
      <p:ext uri="{BB962C8B-B14F-4D97-AF65-F5344CB8AC3E}">
        <p14:creationId xmlns:p14="http://schemas.microsoft.com/office/powerpoint/2010/main" val="579634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35367F-C7FC-4BF9-83D7-7013346F2823}"/>
              </a:ext>
            </a:extLst>
          </p:cNvPr>
          <p:cNvSpPr/>
          <p:nvPr/>
        </p:nvSpPr>
        <p:spPr>
          <a:xfrm>
            <a:off x="595808" y="2241551"/>
            <a:ext cx="4054500" cy="3692906"/>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cs typeface="iCiel Samsung Sharp Sans Regula" pitchFamily="2" charset="0"/>
              </a:rPr>
              <a:t>Máy</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chủ</a:t>
            </a:r>
            <a:r>
              <a:rPr lang="en-US" altLang="ko-KR" sz="2400" dirty="0">
                <a:solidFill>
                  <a:schemeClr val="tx1">
                    <a:lumMod val="95000"/>
                    <a:lumOff val="5000"/>
                  </a:schemeClr>
                </a:solidFill>
                <a:latin typeface="iCiel Samsung Sharp Sans Regula" pitchFamily="2" charset="0"/>
                <a:cs typeface="iCiel Samsung Sharp Sans Regula" pitchFamily="2" charset="0"/>
              </a:rPr>
              <a:t> web</a:t>
            </a:r>
          </a:p>
        </p:txBody>
      </p:sp>
      <p:sp>
        <p:nvSpPr>
          <p:cNvPr id="11" name="직사각형 10">
            <a:extLst>
              <a:ext uri="{FF2B5EF4-FFF2-40B4-BE49-F238E27FC236}">
                <a16:creationId xmlns:a16="http://schemas.microsoft.com/office/drawing/2014/main" id="{958DF3E9-F2B1-4E4E-BC7F-F87E1DAC80E5}"/>
              </a:ext>
            </a:extLst>
          </p:cNvPr>
          <p:cNvSpPr/>
          <p:nvPr/>
        </p:nvSpPr>
        <p:spPr>
          <a:xfrm>
            <a:off x="4842104" y="2174873"/>
            <a:ext cx="4357459" cy="3156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Máy chủ Web là một chương trình chạy trên máy chủ lưu trữ trang web.</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Web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HTTP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duyệt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Web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Mặc dù có nhiều phần mềm máy chủ web, chúng tôi sẽ sử dụng Flask vì nó nhẹ và dễ cài đặt. Flask phù hợp với Raspberry Pi do dung lượng bộ nhớ hạn chế của 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Flask giống một khung web hơn là hoạt động như một máy chủ web hoàn chỉnh và triển khai các chức năng của máy chủ web bằng Python.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맑은 고딕" panose="020B0503020000020004" pitchFamily="50" charset="-127"/>
                <a:ea typeface="맑은 고딕" panose="020B0503020000020004" pitchFamily="50" charset="-127"/>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Flask: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3"/>
              </a:rPr>
              <a:t>https://flask.palletsprojects.com/en/2.0.x/</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FB663711-DA44-49A1-8166-AA0049A0244E}"/>
              </a:ext>
            </a:extLst>
          </p:cNvPr>
          <p:cNvGrpSpPr/>
          <p:nvPr/>
        </p:nvGrpSpPr>
        <p:grpSpPr>
          <a:xfrm>
            <a:off x="595808" y="2400222"/>
            <a:ext cx="3940179" cy="1550344"/>
            <a:chOff x="504521" y="2128848"/>
            <a:chExt cx="3940179" cy="1550344"/>
          </a:xfrm>
        </p:grpSpPr>
        <p:pic>
          <p:nvPicPr>
            <p:cNvPr id="16" name="Picture 4" descr="인터넷을 여는 열쇠 : 서버와 클라이언트 - 생활코딩">
              <a:extLst>
                <a:ext uri="{FF2B5EF4-FFF2-40B4-BE49-F238E27FC236}">
                  <a16:creationId xmlns:a16="http://schemas.microsoft.com/office/drawing/2014/main" id="{4CEBAE14-5524-4F57-87B6-CF8E64D3A9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20" t="22355" r="7168" b="14792"/>
            <a:stretch/>
          </p:blipFill>
          <p:spPr bwMode="auto">
            <a:xfrm>
              <a:off x="621812" y="2128848"/>
              <a:ext cx="3819918" cy="155034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a:extLst>
                <a:ext uri="{FF2B5EF4-FFF2-40B4-BE49-F238E27FC236}">
                  <a16:creationId xmlns:a16="http://schemas.microsoft.com/office/drawing/2014/main" id="{87E35F71-ED67-4A95-997A-1BCDDAF2D233}"/>
                </a:ext>
              </a:extLst>
            </p:cNvPr>
            <p:cNvGrpSpPr/>
            <p:nvPr/>
          </p:nvGrpSpPr>
          <p:grpSpPr>
            <a:xfrm>
              <a:off x="504521" y="2307937"/>
              <a:ext cx="3940179" cy="1338556"/>
              <a:chOff x="504521" y="2307937"/>
              <a:chExt cx="3940179" cy="1338556"/>
            </a:xfrm>
          </p:grpSpPr>
          <p:sp>
            <p:nvSpPr>
              <p:cNvPr id="18" name="TextBox 17">
                <a:extLst>
                  <a:ext uri="{FF2B5EF4-FFF2-40B4-BE49-F238E27FC236}">
                    <a16:creationId xmlns:a16="http://schemas.microsoft.com/office/drawing/2014/main" id="{5B375526-9E1C-45C9-8DCB-797A7232C871}"/>
                  </a:ext>
                </a:extLst>
              </p:cNvPr>
              <p:cNvSpPr txBox="1"/>
              <p:nvPr/>
            </p:nvSpPr>
            <p:spPr>
              <a:xfrm>
                <a:off x="2156508" y="2307937"/>
                <a:ext cx="825867" cy="292388"/>
              </a:xfrm>
              <a:prstGeom prst="rect">
                <a:avLst/>
              </a:prstGeom>
              <a:solidFill>
                <a:schemeClr val="bg1"/>
              </a:solidFill>
            </p:spPr>
            <p:txBody>
              <a:bodyPr wrap="none" rtlCol="0">
                <a:spAutoFit/>
              </a:bodyPr>
              <a:lstStyle/>
              <a:p>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cầu</a:t>
                </a:r>
                <a:endParaRPr lang="ko-KR" altLang="en-US" sz="1300" b="1" dirty="0">
                  <a:solidFill>
                    <a:schemeClr val="tx1">
                      <a:lumMod val="85000"/>
                      <a:lumOff val="15000"/>
                    </a:schemeClr>
                  </a:solidFill>
                  <a:latin typeface="SamsungOne-400" panose="020B0503030303020204" pitchFamily="34" charset="0"/>
                </a:endParaRPr>
              </a:p>
            </p:txBody>
          </p:sp>
          <p:sp>
            <p:nvSpPr>
              <p:cNvPr id="20" name="TextBox 19">
                <a:extLst>
                  <a:ext uri="{FF2B5EF4-FFF2-40B4-BE49-F238E27FC236}">
                    <a16:creationId xmlns:a16="http://schemas.microsoft.com/office/drawing/2014/main" id="{80768A72-7688-497E-BA62-4904245AAD22}"/>
                  </a:ext>
                </a:extLst>
              </p:cNvPr>
              <p:cNvSpPr txBox="1"/>
              <p:nvPr/>
            </p:nvSpPr>
            <p:spPr>
              <a:xfrm>
                <a:off x="2104410" y="2802710"/>
                <a:ext cx="891591" cy="292388"/>
              </a:xfrm>
              <a:prstGeom prst="rect">
                <a:avLst/>
              </a:prstGeom>
              <a:solidFill>
                <a:schemeClr val="bg1"/>
              </a:solidFill>
            </p:spPr>
            <p:txBody>
              <a:bodyPr wrap="none" rtlCol="0">
                <a:spAutoFit/>
              </a:bodyPr>
              <a:lstStyle/>
              <a:p>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hồi</a:t>
                </a:r>
                <a:endParaRPr lang="ko-KR" altLang="en-US" sz="1300" b="1" dirty="0">
                  <a:solidFill>
                    <a:schemeClr val="tx1">
                      <a:lumMod val="85000"/>
                      <a:lumOff val="15000"/>
                    </a:schemeClr>
                  </a:solidFill>
                  <a:latin typeface="SamsungOne-400" panose="020B0503030303020204" pitchFamily="34" charset="0"/>
                </a:endParaRPr>
              </a:p>
            </p:txBody>
          </p:sp>
          <p:sp>
            <p:nvSpPr>
              <p:cNvPr id="21" name="TextBox 20">
                <a:extLst>
                  <a:ext uri="{FF2B5EF4-FFF2-40B4-BE49-F238E27FC236}">
                    <a16:creationId xmlns:a16="http://schemas.microsoft.com/office/drawing/2014/main" id="{E5FDFEB2-93FE-4035-8E8F-73847E865549}"/>
                  </a:ext>
                </a:extLst>
              </p:cNvPr>
              <p:cNvSpPr txBox="1"/>
              <p:nvPr/>
            </p:nvSpPr>
            <p:spPr>
              <a:xfrm>
                <a:off x="504521" y="3277161"/>
                <a:ext cx="1364476" cy="369332"/>
              </a:xfrm>
              <a:prstGeom prst="rect">
                <a:avLst/>
              </a:prstGeom>
              <a:solidFill>
                <a:schemeClr val="bg1"/>
              </a:solidFill>
            </p:spPr>
            <p:txBody>
              <a:bodyPr wrap="none" rtlCol="0">
                <a:spAutoFit/>
              </a:bodyPr>
              <a:lstStyle/>
              <a:p>
                <a:r>
                  <a:rPr lang="vi-VN" altLang="ko-KR" b="1" dirty="0">
                    <a:solidFill>
                      <a:schemeClr val="tx1">
                        <a:lumMod val="85000"/>
                        <a:lumOff val="15000"/>
                      </a:schemeClr>
                    </a:solidFill>
                    <a:latin typeface="SamsungOne-400" panose="020B0503030303020204" pitchFamily="34" charset="0"/>
                    <a:ea typeface="SamsungOne-400" panose="020B0503030303020204" pitchFamily="34" charset="0"/>
                  </a:rPr>
                  <a:t>Máy khách</a:t>
                </a:r>
                <a:endParaRPr lang="ko-KR" altLang="en-US" b="1" dirty="0">
                  <a:solidFill>
                    <a:schemeClr val="tx1">
                      <a:lumMod val="85000"/>
                      <a:lumOff val="15000"/>
                    </a:schemeClr>
                  </a:solidFill>
                  <a:latin typeface="SamsungOne-400" panose="020B0503030303020204" pitchFamily="34" charset="0"/>
                </a:endParaRPr>
              </a:p>
            </p:txBody>
          </p:sp>
          <p:sp>
            <p:nvSpPr>
              <p:cNvPr id="22" name="TextBox 21">
                <a:extLst>
                  <a:ext uri="{FF2B5EF4-FFF2-40B4-BE49-F238E27FC236}">
                    <a16:creationId xmlns:a16="http://schemas.microsoft.com/office/drawing/2014/main" id="{4C0C2D14-D1CC-4852-BEA1-72000B904189}"/>
                  </a:ext>
                </a:extLst>
              </p:cNvPr>
              <p:cNvSpPr txBox="1"/>
              <p:nvPr/>
            </p:nvSpPr>
            <p:spPr>
              <a:xfrm>
                <a:off x="3336704" y="3260406"/>
                <a:ext cx="1107996" cy="369332"/>
              </a:xfrm>
              <a:prstGeom prst="rect">
                <a:avLst/>
              </a:prstGeom>
              <a:solidFill>
                <a:schemeClr val="bg1"/>
              </a:solidFill>
            </p:spPr>
            <p:txBody>
              <a:bodyPr wrap="none" rtlCol="0">
                <a:spAutoFit/>
              </a:bodyPr>
              <a:lstStyle/>
              <a:p>
                <a:r>
                  <a:rPr lang="vi-VN" altLang="ko-KR" b="1">
                    <a:solidFill>
                      <a:schemeClr val="tx1">
                        <a:lumMod val="85000"/>
                        <a:lumOff val="15000"/>
                      </a:schemeClr>
                    </a:solidFill>
                    <a:latin typeface="SamsungOne-400" panose="020B0503030303020204" pitchFamily="34" charset="0"/>
                    <a:ea typeface="SamsungOne-400" panose="020B0503030303020204" pitchFamily="34" charset="0"/>
                  </a:rPr>
                  <a:t>Máy chủ</a:t>
                </a:r>
                <a:endParaRPr lang="ko-KR" altLang="en-US" b="1" dirty="0">
                  <a:solidFill>
                    <a:schemeClr val="tx1">
                      <a:lumMod val="85000"/>
                      <a:lumOff val="15000"/>
                    </a:schemeClr>
                  </a:solidFill>
                  <a:latin typeface="SamsungOne-400" panose="020B0503030303020204" pitchFamily="34" charset="0"/>
                </a:endParaRPr>
              </a:p>
            </p:txBody>
          </p:sp>
          <p:sp>
            <p:nvSpPr>
              <p:cNvPr id="23" name="TextBox 22">
                <a:extLst>
                  <a:ext uri="{FF2B5EF4-FFF2-40B4-BE49-F238E27FC236}">
                    <a16:creationId xmlns:a16="http://schemas.microsoft.com/office/drawing/2014/main" id="{37AB0EAA-E62E-4408-8101-3F280C90FF5D}"/>
                  </a:ext>
                </a:extLst>
              </p:cNvPr>
              <p:cNvSpPr txBox="1"/>
              <p:nvPr/>
            </p:nvSpPr>
            <p:spPr>
              <a:xfrm>
                <a:off x="816144" y="2554908"/>
                <a:ext cx="679281" cy="369332"/>
              </a:xfrm>
              <a:prstGeom prst="rect">
                <a:avLst/>
              </a:prstGeom>
              <a:solidFill>
                <a:schemeClr val="tx1"/>
              </a:solidFill>
            </p:spPr>
            <p:txBody>
              <a:bodyPr wrap="square" rtlCol="0">
                <a:spAutoFit/>
              </a:bodyPr>
              <a:lstStyle/>
              <a:p>
                <a:pPr algn="ctr"/>
                <a:r>
                  <a:rPr lang="en-US" altLang="ko-KR" sz="900" dirty="0">
                    <a:solidFill>
                      <a:schemeClr val="bg1"/>
                    </a:solidFill>
                    <a:latin typeface="SamsungOne-400" panose="020B0503030303020204" pitchFamily="34" charset="0"/>
                    <a:ea typeface="SamsungOne-400" panose="020B0503030303020204" pitchFamily="34" charset="0"/>
                  </a:rPr>
                  <a:t>Chatting Client</a:t>
                </a:r>
                <a:endParaRPr lang="ko-KR" altLang="en-US" sz="900" dirty="0">
                  <a:solidFill>
                    <a:schemeClr val="bg1"/>
                  </a:solidFill>
                  <a:latin typeface="SamsungOne-400" panose="020B0503030303020204" pitchFamily="34" charset="0"/>
                </a:endParaRPr>
              </a:p>
            </p:txBody>
          </p:sp>
          <p:sp>
            <p:nvSpPr>
              <p:cNvPr id="24" name="TextBox 23">
                <a:extLst>
                  <a:ext uri="{FF2B5EF4-FFF2-40B4-BE49-F238E27FC236}">
                    <a16:creationId xmlns:a16="http://schemas.microsoft.com/office/drawing/2014/main" id="{4A6CE87C-7649-4ACD-94B5-A8C8ED9A17AC}"/>
                  </a:ext>
                </a:extLst>
              </p:cNvPr>
              <p:cNvSpPr txBox="1"/>
              <p:nvPr/>
            </p:nvSpPr>
            <p:spPr>
              <a:xfrm>
                <a:off x="3551062" y="2554908"/>
                <a:ext cx="679281" cy="369332"/>
              </a:xfrm>
              <a:prstGeom prst="rect">
                <a:avLst/>
              </a:prstGeom>
              <a:solidFill>
                <a:schemeClr val="tx1"/>
              </a:solidFill>
            </p:spPr>
            <p:txBody>
              <a:bodyPr wrap="square" rtlCol="0">
                <a:spAutoFit/>
              </a:bodyPr>
              <a:lstStyle/>
              <a:p>
                <a:pPr algn="ctr"/>
                <a:r>
                  <a:rPr lang="en-US" altLang="ko-KR" sz="900" dirty="0">
                    <a:solidFill>
                      <a:schemeClr val="bg1"/>
                    </a:solidFill>
                    <a:latin typeface="SamsungOne-400" panose="020B0503030303020204" pitchFamily="34" charset="0"/>
                    <a:ea typeface="SamsungOne-400" panose="020B0503030303020204" pitchFamily="34" charset="0"/>
                  </a:rPr>
                  <a:t>Chatting Sever</a:t>
                </a:r>
                <a:endParaRPr lang="ko-KR" altLang="en-US" sz="900" dirty="0">
                  <a:solidFill>
                    <a:schemeClr val="bg1"/>
                  </a:solidFill>
                  <a:latin typeface="SamsungOne-400" panose="020B0503030303020204" pitchFamily="34" charset="0"/>
                </a:endParaRPr>
              </a:p>
            </p:txBody>
          </p:sp>
        </p:grpSp>
      </p:grpSp>
      <p:grpSp>
        <p:nvGrpSpPr>
          <p:cNvPr id="5" name="그룹 4">
            <a:extLst>
              <a:ext uri="{FF2B5EF4-FFF2-40B4-BE49-F238E27FC236}">
                <a16:creationId xmlns:a16="http://schemas.microsoft.com/office/drawing/2014/main" id="{67C973E2-95CB-4F0E-8945-15159966E9D8}"/>
              </a:ext>
            </a:extLst>
          </p:cNvPr>
          <p:cNvGrpSpPr/>
          <p:nvPr/>
        </p:nvGrpSpPr>
        <p:grpSpPr>
          <a:xfrm>
            <a:off x="948557" y="4254499"/>
            <a:ext cx="3322046" cy="1485841"/>
            <a:chOff x="948557" y="4373129"/>
            <a:chExt cx="3322046" cy="1485841"/>
          </a:xfrm>
        </p:grpSpPr>
        <p:pic>
          <p:nvPicPr>
            <p:cNvPr id="15" name="Picture 2" descr="upload.wikimedia.org/wikipedia/commons/thumb/3/...">
              <a:extLst>
                <a:ext uri="{FF2B5EF4-FFF2-40B4-BE49-F238E27FC236}">
                  <a16:creationId xmlns:a16="http://schemas.microsoft.com/office/drawing/2014/main" id="{DA83FF59-C802-4493-B4E5-8060D0F86F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557" y="4581697"/>
              <a:ext cx="3166425" cy="124018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FDF7F3D-F17E-4AF0-9268-C71AD7E5CD58}"/>
                </a:ext>
              </a:extLst>
            </p:cNvPr>
            <p:cNvSpPr txBox="1"/>
            <p:nvPr/>
          </p:nvSpPr>
          <p:spPr>
            <a:xfrm>
              <a:off x="1873136" y="4373129"/>
              <a:ext cx="2241846" cy="1015663"/>
            </a:xfrm>
            <a:prstGeom prst="rect">
              <a:avLst/>
            </a:prstGeom>
            <a:solidFill>
              <a:schemeClr val="bg1"/>
            </a:solidFill>
          </p:spPr>
          <p:txBody>
            <a:bodyPr wrap="square" rtlCol="0">
              <a:spAutoFit/>
            </a:bodyPr>
            <a:lstStyle/>
            <a:p>
              <a:r>
                <a:rPr lang="en-US" altLang="ko-KR" sz="6000" b="1" dirty="0">
                  <a:solidFill>
                    <a:schemeClr val="tx1">
                      <a:lumMod val="85000"/>
                      <a:lumOff val="15000"/>
                    </a:schemeClr>
                  </a:solidFill>
                  <a:latin typeface="SamsungOne-400" panose="020B0503030303020204" pitchFamily="34" charset="0"/>
                  <a:ea typeface="SamsungOne-400" panose="020B0503030303020204" pitchFamily="34" charset="0"/>
                </a:rPr>
                <a:t>Flask</a:t>
              </a:r>
              <a:endParaRPr lang="ko-KR" altLang="en-US" sz="6000" b="1" dirty="0">
                <a:solidFill>
                  <a:schemeClr val="tx1">
                    <a:lumMod val="85000"/>
                    <a:lumOff val="15000"/>
                  </a:schemeClr>
                </a:solidFill>
                <a:latin typeface="SamsungOne-400" panose="020B0503030303020204" pitchFamily="34" charset="0"/>
              </a:endParaRPr>
            </a:p>
          </p:txBody>
        </p:sp>
        <p:sp>
          <p:nvSpPr>
            <p:cNvPr id="26" name="TextBox 25">
              <a:extLst>
                <a:ext uri="{FF2B5EF4-FFF2-40B4-BE49-F238E27FC236}">
                  <a16:creationId xmlns:a16="http://schemas.microsoft.com/office/drawing/2014/main" id="{BAA0CC21-37B2-4103-BAE7-D36ACEFA1011}"/>
                </a:ext>
              </a:extLst>
            </p:cNvPr>
            <p:cNvSpPr txBox="1"/>
            <p:nvPr/>
          </p:nvSpPr>
          <p:spPr>
            <a:xfrm>
              <a:off x="2466060" y="5335750"/>
              <a:ext cx="1804543" cy="523220"/>
            </a:xfrm>
            <a:prstGeom prst="rect">
              <a:avLst/>
            </a:prstGeom>
            <a:solidFill>
              <a:schemeClr val="bg1"/>
            </a:solidFill>
          </p:spPr>
          <p:txBody>
            <a:bodyPr wrap="square" rtlCol="0">
              <a:spAutoFit/>
            </a:bodyPr>
            <a:lstStyle/>
            <a:p>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triển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web,</a:t>
              </a:r>
            </a:p>
            <a:p>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thời điểm</a:t>
              </a:r>
              <a:endParaRPr lang="ko-KR" altLang="en-US" sz="1400" dirty="0">
                <a:solidFill>
                  <a:schemeClr val="tx1">
                    <a:lumMod val="85000"/>
                    <a:lumOff val="15000"/>
                  </a:schemeClr>
                </a:solidFill>
                <a:latin typeface="SamsungOne-400" panose="020B0503030303020204" pitchFamily="34" charset="0"/>
              </a:endParaRPr>
            </a:p>
          </p:txBody>
        </p:sp>
      </p:grpSp>
      <p:sp>
        <p:nvSpPr>
          <p:cNvPr id="27" name="직사각형 26">
            <a:extLst>
              <a:ext uri="{FF2B5EF4-FFF2-40B4-BE49-F238E27FC236}">
                <a16:creationId xmlns:a16="http://schemas.microsoft.com/office/drawing/2014/main" id="{AD403FF7-9616-43BB-97E6-EA9AF84C6217}"/>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Máy chủ Web là gì?</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563597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615475F4-E68C-4F61-8014-78E56AE0491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cs typeface="iCiel Samsung Sharp Sans Regula" pitchFamily="2" charset="0"/>
              </a:rPr>
              <a:t>Máy</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chủ</a:t>
            </a:r>
            <a:r>
              <a:rPr lang="en-US" altLang="ko-KR" sz="2400" dirty="0">
                <a:solidFill>
                  <a:schemeClr val="tx1">
                    <a:lumMod val="95000"/>
                    <a:lumOff val="5000"/>
                  </a:schemeClr>
                </a:solidFill>
                <a:latin typeface="iCiel Samsung Sharp Sans Regula" pitchFamily="2" charset="0"/>
                <a:cs typeface="iCiel Samsung Sharp Sans Regula" pitchFamily="2" charset="0"/>
              </a:rPr>
              <a:t> web Flask</a:t>
            </a:r>
          </a:p>
        </p:txBody>
      </p:sp>
      <p:sp>
        <p:nvSpPr>
          <p:cNvPr id="11" name="직사각형 10">
            <a:extLst>
              <a:ext uri="{FF2B5EF4-FFF2-40B4-BE49-F238E27FC236}">
                <a16:creationId xmlns:a16="http://schemas.microsoft.com/office/drawing/2014/main" id="{958DF3E9-F2B1-4E4E-BC7F-F87E1DAC80E5}"/>
              </a:ext>
            </a:extLst>
          </p:cNvPr>
          <p:cNvSpPr/>
          <p:nvPr/>
        </p:nvSpPr>
        <p:spPr>
          <a:xfrm>
            <a:off x="4647273" y="2174873"/>
            <a:ext cx="4552290" cy="1109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thêm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Flask: https://flask.palletsprojects.com/en/2.0.x/</a:t>
            </a:r>
          </a:p>
          <a:p>
            <a:pPr marL="182563" indent="-182563">
              <a:spcAft>
                <a:spcPts val="800"/>
              </a:spcAft>
              <a:buClr>
                <a:srgbClr val="193EB0"/>
              </a:buClr>
              <a:buFont typeface="SamsungOne 400" panose="020B0503030303020204" pitchFamily="34" charset="0"/>
              <a:buChar cha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Flask,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rgbClr val="34339A"/>
                </a:solidFill>
                <a:latin typeface="SamsungOne-400" panose="020B0503030303020204" pitchFamily="34" charset="0"/>
                <a:ea typeface="SamsungOne-400" panose="020B0503030303020204" pitchFamily="34" charset="0"/>
              </a:rPr>
              <a:t>sudo</a:t>
            </a:r>
            <a:r>
              <a:rPr lang="en-US" altLang="ko-KR" sz="1400" dirty="0">
                <a:solidFill>
                  <a:srgbClr val="34339A"/>
                </a:solidFill>
                <a:latin typeface="SamsungOne-400" panose="020B0503030303020204" pitchFamily="34" charset="0"/>
                <a:ea typeface="SamsungOne-400" panose="020B0503030303020204" pitchFamily="34" charset="0"/>
              </a:rPr>
              <a:t> apt-get install python3-flask</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terminal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6" name="그룹 15">
            <a:extLst>
              <a:ext uri="{FF2B5EF4-FFF2-40B4-BE49-F238E27FC236}">
                <a16:creationId xmlns:a16="http://schemas.microsoft.com/office/drawing/2014/main" id="{FF5F7C18-654C-456C-B4D6-991015CD4A42}"/>
              </a:ext>
            </a:extLst>
          </p:cNvPr>
          <p:cNvGrpSpPr/>
          <p:nvPr/>
        </p:nvGrpSpPr>
        <p:grpSpPr>
          <a:xfrm>
            <a:off x="559817" y="2242256"/>
            <a:ext cx="3938176" cy="2259187"/>
            <a:chOff x="712182" y="2966564"/>
            <a:chExt cx="4757625" cy="2647178"/>
          </a:xfrm>
        </p:grpSpPr>
        <p:pic>
          <p:nvPicPr>
            <p:cNvPr id="17" name="그림 16">
              <a:extLst>
                <a:ext uri="{FF2B5EF4-FFF2-40B4-BE49-F238E27FC236}">
                  <a16:creationId xmlns:a16="http://schemas.microsoft.com/office/drawing/2014/main" id="{D3A4988B-F598-40AD-BAC8-606283159C47}"/>
                </a:ext>
              </a:extLst>
            </p:cNvPr>
            <p:cNvPicPr>
              <a:picLocks noChangeAspect="1"/>
            </p:cNvPicPr>
            <p:nvPr/>
          </p:nvPicPr>
          <p:blipFill>
            <a:blip r:embed="rId3"/>
            <a:stretch>
              <a:fillRect/>
            </a:stretch>
          </p:blipFill>
          <p:spPr>
            <a:xfrm>
              <a:off x="712182" y="2966564"/>
              <a:ext cx="4757625" cy="2647178"/>
            </a:xfrm>
            <a:prstGeom prst="rect">
              <a:avLst/>
            </a:prstGeom>
          </p:spPr>
        </p:pic>
        <p:sp>
          <p:nvSpPr>
            <p:cNvPr id="18" name="직사각형 17">
              <a:extLst>
                <a:ext uri="{FF2B5EF4-FFF2-40B4-BE49-F238E27FC236}">
                  <a16:creationId xmlns:a16="http://schemas.microsoft.com/office/drawing/2014/main" id="{0D1BBB93-0ACC-4F4E-A7C5-661D003A9964}"/>
                </a:ext>
              </a:extLst>
            </p:cNvPr>
            <p:cNvSpPr/>
            <p:nvPr/>
          </p:nvSpPr>
          <p:spPr>
            <a:xfrm>
              <a:off x="1913305" y="3365203"/>
              <a:ext cx="1489217" cy="98494"/>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2" name="그림 11">
            <a:extLst>
              <a:ext uri="{FF2B5EF4-FFF2-40B4-BE49-F238E27FC236}">
                <a16:creationId xmlns:a16="http://schemas.microsoft.com/office/drawing/2014/main" id="{3A706E4A-E21A-4F56-A9AC-961BFC5D2F5C}"/>
              </a:ext>
            </a:extLst>
          </p:cNvPr>
          <p:cNvPicPr>
            <a:picLocks noChangeAspect="1"/>
          </p:cNvPicPr>
          <p:nvPr/>
        </p:nvPicPr>
        <p:blipFill rotWithShape="1">
          <a:blip r:embed="rId3"/>
          <a:srcRect l="24675" t="15463" r="43598" b="81439"/>
          <a:stretch/>
        </p:blipFill>
        <p:spPr>
          <a:xfrm>
            <a:off x="512664" y="3303652"/>
            <a:ext cx="4032482" cy="219075"/>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20" name="그림 19">
            <a:extLst>
              <a:ext uri="{FF2B5EF4-FFF2-40B4-BE49-F238E27FC236}">
                <a16:creationId xmlns:a16="http://schemas.microsoft.com/office/drawing/2014/main" id="{5C330CBC-BF6F-4401-84B7-0BF81424F8F5}"/>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329751" flipH="1" flipV="1">
            <a:off x="1752320" y="2806999"/>
            <a:ext cx="421556" cy="398874"/>
          </a:xfrm>
          <a:prstGeom prst="rect">
            <a:avLst/>
          </a:prstGeom>
        </p:spPr>
      </p:pic>
      <p:sp>
        <p:nvSpPr>
          <p:cNvPr id="15" name="직사각형 14">
            <a:extLst>
              <a:ext uri="{FF2B5EF4-FFF2-40B4-BE49-F238E27FC236}">
                <a16:creationId xmlns:a16="http://schemas.microsoft.com/office/drawing/2014/main" id="{23C35422-42FE-4112-93C6-4B163FD5FD83}"/>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Flask web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endParaRPr lang="ko-KR" altLang="en-US" sz="1400" dirty="0">
              <a:solidFill>
                <a:schemeClr val="tx1"/>
              </a:solidFill>
              <a:latin typeface="SamsungOne-400" panose="020B0503030303020204" pitchFamily="34" charset="0"/>
              <a:ea typeface="SamsungOne-400" panose="020B0503030303020204" pitchFamily="34" charset="0"/>
            </a:endParaRPr>
          </a:p>
        </p:txBody>
      </p:sp>
      <p:grpSp>
        <p:nvGrpSpPr>
          <p:cNvPr id="21" name="그룹 20"/>
          <p:cNvGrpSpPr/>
          <p:nvPr/>
        </p:nvGrpSpPr>
        <p:grpSpPr>
          <a:xfrm>
            <a:off x="4809523" y="3340317"/>
            <a:ext cx="3672090" cy="294654"/>
            <a:chOff x="4951412" y="3336618"/>
            <a:chExt cx="3672090" cy="294654"/>
          </a:xfrm>
        </p:grpSpPr>
        <p:sp>
          <p:nvSpPr>
            <p:cNvPr id="22" name="Rectangle 1">
              <a:extLst>
                <a:ext uri="{FF2B5EF4-FFF2-40B4-BE49-F238E27FC236}">
                  <a16:creationId xmlns:a16="http://schemas.microsoft.com/office/drawing/2014/main" id="{844C40CD-69D7-48A3-95C2-48D1B52CA4B9}"/>
                </a:ext>
              </a:extLst>
            </p:cNvPr>
            <p:cNvSpPr>
              <a:spLocks noChangeArrowheads="1"/>
            </p:cNvSpPr>
            <p:nvPr/>
          </p:nvSpPr>
          <p:spPr bwMode="auto">
            <a:xfrm>
              <a:off x="4994181" y="3336618"/>
              <a:ext cx="3629321"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apt-get install python3-flask</a:t>
              </a:r>
            </a:p>
          </p:txBody>
        </p:sp>
        <p:sp>
          <p:nvSpPr>
            <p:cNvPr id="23" name="Rectangle 1">
              <a:extLst>
                <a:ext uri="{FF2B5EF4-FFF2-40B4-BE49-F238E27FC236}">
                  <a16:creationId xmlns:a16="http://schemas.microsoft.com/office/drawing/2014/main" id="{AFA09046-BE3F-4234-973C-754C04BB72E6}"/>
                </a:ext>
              </a:extLst>
            </p:cNvPr>
            <p:cNvSpPr>
              <a:spLocks noChangeArrowheads="1"/>
            </p:cNvSpPr>
            <p:nvPr/>
          </p:nvSpPr>
          <p:spPr bwMode="auto">
            <a:xfrm>
              <a:off x="4951412" y="3336618"/>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6780941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1" name="직사각형 10">
            <a:extLst>
              <a:ext uri="{FF2B5EF4-FFF2-40B4-BE49-F238E27FC236}">
                <a16:creationId xmlns:a16="http://schemas.microsoft.com/office/drawing/2014/main" id="{958DF3E9-F2B1-4E4E-BC7F-F87E1DAC80E5}"/>
              </a:ext>
            </a:extLst>
          </p:cNvPr>
          <p:cNvSpPr/>
          <p:nvPr/>
        </p:nvSpPr>
        <p:spPr>
          <a:xfrm>
            <a:off x="4664075" y="1777177"/>
            <a:ext cx="4535488" cy="1109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Thu thập các tệp sẽ được sử dụng để triển khai Flask web của Máy chủ vào một thư mục.</a:t>
            </a:r>
          </a:p>
          <a:p>
            <a:pPr marL="182563" indent="-182563">
              <a:spcAft>
                <a:spcPts val="800"/>
              </a:spcAft>
              <a:buClr>
                <a:srgbClr val="193EB0"/>
              </a:buClr>
              <a:buFont typeface="SamsungOne 400" panose="020B0503030303020204" pitchFamily="34" charset="0"/>
              <a:buChar cha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Tạo một thư mục có tên </a:t>
            </a:r>
            <a:r>
              <a:rPr lang="vi-VN" altLang="ko-KR" sz="1400" dirty="0">
                <a:solidFill>
                  <a:srgbClr val="34339A"/>
                </a:solidFill>
                <a:latin typeface="SamsungOne-400" panose="020B0503030303020204" pitchFamily="34" charset="0"/>
                <a:ea typeface="SamsungOne-400" panose="020B0503030303020204" pitchFamily="34" charset="0"/>
              </a:rPr>
              <a:t>webapp </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tại vị trí </a:t>
            </a:r>
            <a:r>
              <a:rPr lang="vi-VN" altLang="ko-KR" sz="1400" dirty="0">
                <a:solidFill>
                  <a:srgbClr val="34339A"/>
                </a:solidFill>
                <a:latin typeface="SamsungOne-400" panose="020B0503030303020204" pitchFamily="34" charset="0"/>
                <a:ea typeface="SamsungOne-400" panose="020B0503030303020204" pitchFamily="34" charset="0"/>
              </a:rPr>
              <a:t>~(/home/pi/rasp_ex).</a:t>
            </a:r>
            <a:endParaRPr lang="ko-KR" altLang="en-US" sz="1400" dirty="0">
              <a:solidFill>
                <a:srgbClr val="34339A"/>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F3D78FF9-6760-49BC-83FF-75942FD43EE1}"/>
              </a:ext>
            </a:extLst>
          </p:cNvPr>
          <p:cNvGrpSpPr/>
          <p:nvPr/>
        </p:nvGrpSpPr>
        <p:grpSpPr>
          <a:xfrm>
            <a:off x="559817" y="1826856"/>
            <a:ext cx="3923283" cy="2224444"/>
            <a:chOff x="3996000" y="2633205"/>
            <a:chExt cx="5348025" cy="2975681"/>
          </a:xfrm>
        </p:grpSpPr>
        <p:pic>
          <p:nvPicPr>
            <p:cNvPr id="15" name="그림 14">
              <a:extLst>
                <a:ext uri="{FF2B5EF4-FFF2-40B4-BE49-F238E27FC236}">
                  <a16:creationId xmlns:a16="http://schemas.microsoft.com/office/drawing/2014/main" id="{9A2663EC-818E-484F-8830-59594A7FCFF4}"/>
                </a:ext>
              </a:extLst>
            </p:cNvPr>
            <p:cNvPicPr>
              <a:picLocks noChangeAspect="1"/>
            </p:cNvPicPr>
            <p:nvPr/>
          </p:nvPicPr>
          <p:blipFill>
            <a:blip r:embed="rId3"/>
            <a:stretch>
              <a:fillRect/>
            </a:stretch>
          </p:blipFill>
          <p:spPr>
            <a:xfrm>
              <a:off x="3996000" y="2633205"/>
              <a:ext cx="5348025" cy="2975681"/>
            </a:xfrm>
            <a:prstGeom prst="rect">
              <a:avLst/>
            </a:prstGeom>
          </p:spPr>
        </p:pic>
        <p:sp>
          <p:nvSpPr>
            <p:cNvPr id="16" name="직사각형 15">
              <a:extLst>
                <a:ext uri="{FF2B5EF4-FFF2-40B4-BE49-F238E27FC236}">
                  <a16:creationId xmlns:a16="http://schemas.microsoft.com/office/drawing/2014/main" id="{75BF0CAC-18CE-49E0-92E7-795B41B9800C}"/>
                </a:ext>
              </a:extLst>
            </p:cNvPr>
            <p:cNvSpPr/>
            <p:nvPr/>
          </p:nvSpPr>
          <p:spPr>
            <a:xfrm>
              <a:off x="5331564" y="3073819"/>
              <a:ext cx="237861" cy="1243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6">
              <a:extLst>
                <a:ext uri="{FF2B5EF4-FFF2-40B4-BE49-F238E27FC236}">
                  <a16:creationId xmlns:a16="http://schemas.microsoft.com/office/drawing/2014/main" id="{4333BA0A-034E-4FE2-BA74-AD1D3D30CF4C}"/>
                </a:ext>
              </a:extLst>
            </p:cNvPr>
            <p:cNvSpPr/>
            <p:nvPr/>
          </p:nvSpPr>
          <p:spPr>
            <a:xfrm>
              <a:off x="5323219" y="3262219"/>
              <a:ext cx="616950" cy="1243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 name="직사각형 17">
              <a:extLst>
                <a:ext uri="{FF2B5EF4-FFF2-40B4-BE49-F238E27FC236}">
                  <a16:creationId xmlns:a16="http://schemas.microsoft.com/office/drawing/2014/main" id="{6E123216-D975-4C60-BC22-CCF09A7ABCAE}"/>
                </a:ext>
              </a:extLst>
            </p:cNvPr>
            <p:cNvSpPr/>
            <p:nvPr/>
          </p:nvSpPr>
          <p:spPr>
            <a:xfrm>
              <a:off x="4462156" y="3168270"/>
              <a:ext cx="383077" cy="1130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4" name="그룹 3">
            <a:extLst>
              <a:ext uri="{FF2B5EF4-FFF2-40B4-BE49-F238E27FC236}">
                <a16:creationId xmlns:a16="http://schemas.microsoft.com/office/drawing/2014/main" id="{E450558F-DF44-40CF-8BF4-E32E980890B2}"/>
              </a:ext>
            </a:extLst>
          </p:cNvPr>
          <p:cNvGrpSpPr/>
          <p:nvPr/>
        </p:nvGrpSpPr>
        <p:grpSpPr>
          <a:xfrm>
            <a:off x="984046" y="2781544"/>
            <a:ext cx="3905929" cy="1462179"/>
            <a:chOff x="1249194" y="2527039"/>
            <a:chExt cx="3905929" cy="1462179"/>
          </a:xfrm>
        </p:grpSpPr>
        <p:pic>
          <p:nvPicPr>
            <p:cNvPr id="14" name="그림 13">
              <a:extLst>
                <a:ext uri="{FF2B5EF4-FFF2-40B4-BE49-F238E27FC236}">
                  <a16:creationId xmlns:a16="http://schemas.microsoft.com/office/drawing/2014/main" id="{55A0AB36-3AE0-46C5-A1C4-AA463A453125}"/>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329751" flipH="1" flipV="1">
              <a:off x="1249194" y="2527039"/>
              <a:ext cx="430436" cy="407276"/>
            </a:xfrm>
            <a:prstGeom prst="rect">
              <a:avLst/>
            </a:prstGeom>
          </p:spPr>
        </p:pic>
        <p:grpSp>
          <p:nvGrpSpPr>
            <p:cNvPr id="2" name="그룹 1">
              <a:extLst>
                <a:ext uri="{FF2B5EF4-FFF2-40B4-BE49-F238E27FC236}">
                  <a16:creationId xmlns:a16="http://schemas.microsoft.com/office/drawing/2014/main" id="{F11F6538-5D10-4427-92D5-138A4C41F852}"/>
                </a:ext>
              </a:extLst>
            </p:cNvPr>
            <p:cNvGrpSpPr/>
            <p:nvPr/>
          </p:nvGrpSpPr>
          <p:grpSpPr>
            <a:xfrm>
              <a:off x="1626827" y="2911000"/>
              <a:ext cx="3528296" cy="1078218"/>
              <a:chOff x="1517809" y="2596295"/>
              <a:chExt cx="2985207" cy="912255"/>
            </a:xfrm>
          </p:grpSpPr>
          <p:pic>
            <p:nvPicPr>
              <p:cNvPr id="13" name="그림 12">
                <a:extLst>
                  <a:ext uri="{FF2B5EF4-FFF2-40B4-BE49-F238E27FC236}">
                    <a16:creationId xmlns:a16="http://schemas.microsoft.com/office/drawing/2014/main" id="{6244A8DC-3696-47DF-BBF4-F51634C56DDD}"/>
                  </a:ext>
                </a:extLst>
              </p:cNvPr>
              <p:cNvPicPr>
                <a:picLocks noChangeAspect="1"/>
              </p:cNvPicPr>
              <p:nvPr/>
            </p:nvPicPr>
            <p:blipFill rotWithShape="1">
              <a:blip r:embed="rId3"/>
              <a:srcRect l="8716" t="15224" r="62723" b="69664"/>
              <a:stretch/>
            </p:blipFill>
            <p:spPr>
              <a:xfrm>
                <a:off x="1533457" y="2617679"/>
                <a:ext cx="2969559" cy="890871"/>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20" name="직사각형 19">
                <a:extLst>
                  <a:ext uri="{FF2B5EF4-FFF2-40B4-BE49-F238E27FC236}">
                    <a16:creationId xmlns:a16="http://schemas.microsoft.com/office/drawing/2014/main" id="{CC7808BB-5BDD-4A7D-A972-9AEC0E859E50}"/>
                  </a:ext>
                </a:extLst>
              </p:cNvPr>
              <p:cNvSpPr/>
              <p:nvPr/>
            </p:nvSpPr>
            <p:spPr>
              <a:xfrm>
                <a:off x="3232979" y="2596295"/>
                <a:ext cx="334011" cy="221075"/>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255C5F6B-0027-430A-956C-560DC92C4122}"/>
                  </a:ext>
                </a:extLst>
              </p:cNvPr>
              <p:cNvSpPr/>
              <p:nvPr/>
            </p:nvSpPr>
            <p:spPr>
              <a:xfrm>
                <a:off x="3219880" y="2978150"/>
                <a:ext cx="1174320" cy="193414"/>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4FA7CEEF-46DA-4DD7-9B88-F7169D9DA360}"/>
                  </a:ext>
                </a:extLst>
              </p:cNvPr>
              <p:cNvSpPr/>
              <p:nvPr/>
            </p:nvSpPr>
            <p:spPr>
              <a:xfrm>
                <a:off x="1517809" y="2792795"/>
                <a:ext cx="771271" cy="201472"/>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sp>
        <p:nvSpPr>
          <p:cNvPr id="23" name="직사각형 22">
            <a:extLst>
              <a:ext uri="{FF2B5EF4-FFF2-40B4-BE49-F238E27FC236}">
                <a16:creationId xmlns:a16="http://schemas.microsoft.com/office/drawing/2014/main" id="{081252FC-B0A1-4261-99F4-FE6D24356B27}"/>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Thực hành Flask</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542918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3" name="직사각형 12">
            <a:extLst>
              <a:ext uri="{FF2B5EF4-FFF2-40B4-BE49-F238E27FC236}">
                <a16:creationId xmlns:a16="http://schemas.microsoft.com/office/drawing/2014/main" id="{74D1D9E7-ECAB-4F4F-8B56-E523A93FB8E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cs typeface="iCiel Samsung Sharp Sans Regula" pitchFamily="2" charset="0"/>
              </a:rPr>
              <a:t>~/webapp/index.py</a:t>
            </a:r>
          </a:p>
        </p:txBody>
      </p:sp>
      <p:sp>
        <p:nvSpPr>
          <p:cNvPr id="22" name="직사각형 21">
            <a:extLst>
              <a:ext uri="{FF2B5EF4-FFF2-40B4-BE49-F238E27FC236}">
                <a16:creationId xmlns:a16="http://schemas.microsoft.com/office/drawing/2014/main" id="{8CE696B5-A505-44A1-B851-E7A993E8CDBF}"/>
              </a:ext>
            </a:extLst>
          </p:cNvPr>
          <p:cNvSpPr/>
          <p:nvPr/>
        </p:nvSpPr>
        <p:spPr>
          <a:xfrm>
            <a:off x="712183" y="2174873"/>
            <a:ext cx="848738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hành một chương trình thử nghiệm đơn giản xuất ra cụm từ Hello Flask cho máy khách khi kết nối với cổng 80 của Raspberry Pi thông qua máy khách (trình duyệt Internet trên PC).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66668301-CD36-4D0F-A3C2-3E19A47D91F8}"/>
              </a:ext>
            </a:extLst>
          </p:cNvPr>
          <p:cNvSpPr/>
          <p:nvPr/>
        </p:nvSpPr>
        <p:spPr>
          <a:xfrm>
            <a:off x="5518150" y="2716297"/>
            <a:ext cx="3897917" cy="1556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gói</a:t>
            </a:r>
            <a:r>
              <a:rPr lang="en-US" altLang="ko-KR" sz="1300" dirty="0">
                <a:solidFill>
                  <a:schemeClr val="tx1">
                    <a:lumMod val="85000"/>
                    <a:lumOff val="15000"/>
                  </a:schemeClr>
                </a:solidFill>
                <a:latin typeface="SamsungOne-400" panose="020B0503030303020204" pitchFamily="34" charset="0"/>
              </a:rPr>
              <a:t> Flask</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3: </a:t>
            </a: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phiên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rPr>
              <a:t> Flask</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5: Khi </a:t>
            </a: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Yêu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phát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rPr>
              <a:t> URL ‘/’</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6: </a:t>
            </a: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chức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năng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xin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chào</a:t>
            </a:r>
            <a:endParaRPr lang="en-US" altLang="ko-KR"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9: </a:t>
            </a:r>
            <a:r>
              <a:rPr lang="en-US" altLang="ko-KR" sz="1300" dirty="0" err="1">
                <a:solidFill>
                  <a:schemeClr val="tx1">
                    <a:lumMod val="85000"/>
                    <a:lumOff val="15000"/>
                  </a:schemeClr>
                </a:solidFill>
                <a:latin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vụ</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rPr>
              <a:t> 80 </a:t>
            </a:r>
            <a:r>
              <a:rPr lang="en-US" altLang="ko-KR" sz="1300" dirty="0" err="1">
                <a:solidFill>
                  <a:schemeClr val="tx1">
                    <a:lumMod val="85000"/>
                    <a:lumOff val="15000"/>
                  </a:schemeClr>
                </a:solidFill>
                <a:latin typeface="SamsungOne-400" panose="020B0503030303020204" pitchFamily="34" charset="0"/>
              </a:rPr>
              <a:t>cổng</a:t>
            </a:r>
            <a:endParaRPr lang="ko-KR" altLang="en-US" sz="1300" dirty="0">
              <a:solidFill>
                <a:schemeClr val="tx1">
                  <a:lumMod val="85000"/>
                  <a:lumOff val="15000"/>
                </a:schemeClr>
              </a:solidFill>
              <a:latin typeface="SamsungOne-400" panose="020B0503030303020204" pitchFamily="34" charset="0"/>
            </a:endParaRPr>
          </a:p>
        </p:txBody>
      </p:sp>
      <p:pic>
        <p:nvPicPr>
          <p:cNvPr id="24" name="그림 23">
            <a:extLst>
              <a:ext uri="{FF2B5EF4-FFF2-40B4-BE49-F238E27FC236}">
                <a16:creationId xmlns:a16="http://schemas.microsoft.com/office/drawing/2014/main" id="{859AF22B-F9F9-42DD-9267-F60F5E32BAE2}"/>
              </a:ext>
            </a:extLst>
          </p:cNvPr>
          <p:cNvPicPr>
            <a:picLocks noChangeAspect="1"/>
          </p:cNvPicPr>
          <p:nvPr/>
        </p:nvPicPr>
        <p:blipFill rotWithShape="1">
          <a:blip r:embed="rId3"/>
          <a:srcRect l="26099" t="7566" r="50000" b="70501"/>
          <a:stretch/>
        </p:blipFill>
        <p:spPr>
          <a:xfrm>
            <a:off x="712182" y="2804937"/>
            <a:ext cx="4805968" cy="2411988"/>
          </a:xfrm>
          <a:prstGeom prst="rect">
            <a:avLst/>
          </a:prstGeom>
        </p:spPr>
      </p:pic>
      <p:sp>
        <p:nvSpPr>
          <p:cNvPr id="11" name="직사각형 10">
            <a:extLst>
              <a:ext uri="{FF2B5EF4-FFF2-40B4-BE49-F238E27FC236}">
                <a16:creationId xmlns:a16="http://schemas.microsoft.com/office/drawing/2014/main" id="{ABD838B2-B95B-433F-A926-68B771C8A02C}"/>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Flask</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622990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2" name="직사각형 21">
            <a:extLst>
              <a:ext uri="{FF2B5EF4-FFF2-40B4-BE49-F238E27FC236}">
                <a16:creationId xmlns:a16="http://schemas.microsoft.com/office/drawing/2014/main" id="{8CE696B5-A505-44A1-B851-E7A993E8CDBF}"/>
              </a:ext>
            </a:extLst>
          </p:cNvPr>
          <p:cNvSpPr/>
          <p:nvPr/>
        </p:nvSpPr>
        <p:spPr>
          <a:xfrm>
            <a:off x="3995928" y="1795513"/>
            <a:ext cx="5203635"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Chỉ định URL '/' có nghĩa là chỉ định vị trí mặc định để truy cập khi không có gì khác ngoài tên miền hoặc địa chỉ IP được chỉ định trong trình duyệt web.</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root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Flask.</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Di chuyển đến thư mục </a:t>
            </a:r>
            <a:r>
              <a:rPr lang="vi-VN" altLang="ko-KR" sz="1300" dirty="0">
                <a:solidFill>
                  <a:srgbClr val="34339A"/>
                </a:solidFill>
                <a:latin typeface="SamsungOne-400" panose="020B0503030303020204" pitchFamily="34" charset="0"/>
                <a:ea typeface="SamsungOne-400" panose="020B0503030303020204" pitchFamily="34" charset="0"/>
              </a:rPr>
              <a:t>ứng dụng web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nhập </a:t>
            </a:r>
            <a:r>
              <a:rPr lang="vi-VN" altLang="ko-KR" sz="1300" dirty="0">
                <a:solidFill>
                  <a:srgbClr val="34339A"/>
                </a:solidFill>
                <a:latin typeface="SamsungOne-400" panose="020B0503030303020204" pitchFamily="34" charset="0"/>
                <a:ea typeface="SamsungOne-400" panose="020B0503030303020204" pitchFamily="34" charset="0"/>
              </a:rPr>
              <a:t>sudo python3 index.py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thực thi tệp Python được tạo với quyền root.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1" name="그림 10">
            <a:extLst>
              <a:ext uri="{FF2B5EF4-FFF2-40B4-BE49-F238E27FC236}">
                <a16:creationId xmlns:a16="http://schemas.microsoft.com/office/drawing/2014/main" id="{F1CB0FAD-C71D-476F-AE54-5997B487D943}"/>
              </a:ext>
            </a:extLst>
          </p:cNvPr>
          <p:cNvPicPr>
            <a:picLocks noChangeAspect="1"/>
          </p:cNvPicPr>
          <p:nvPr/>
        </p:nvPicPr>
        <p:blipFill rotWithShape="1">
          <a:blip r:embed="rId3"/>
          <a:srcRect l="26099" t="7566" r="50000" b="70501"/>
          <a:stretch/>
        </p:blipFill>
        <p:spPr>
          <a:xfrm>
            <a:off x="558800" y="1827913"/>
            <a:ext cx="3281318" cy="1646807"/>
          </a:xfrm>
          <a:prstGeom prst="rect">
            <a:avLst/>
          </a:prstGeom>
        </p:spPr>
      </p:pic>
      <p:grpSp>
        <p:nvGrpSpPr>
          <p:cNvPr id="7" name="그룹 6">
            <a:extLst>
              <a:ext uri="{FF2B5EF4-FFF2-40B4-BE49-F238E27FC236}">
                <a16:creationId xmlns:a16="http://schemas.microsoft.com/office/drawing/2014/main" id="{8F75B073-C172-4A4F-92F7-7782F630B262}"/>
              </a:ext>
            </a:extLst>
          </p:cNvPr>
          <p:cNvGrpSpPr/>
          <p:nvPr/>
        </p:nvGrpSpPr>
        <p:grpSpPr>
          <a:xfrm>
            <a:off x="558800" y="3592592"/>
            <a:ext cx="6668246" cy="2636841"/>
            <a:chOff x="558800" y="3592592"/>
            <a:chExt cx="6668246" cy="2636841"/>
          </a:xfrm>
        </p:grpSpPr>
        <p:grpSp>
          <p:nvGrpSpPr>
            <p:cNvPr id="6" name="그룹 5">
              <a:extLst>
                <a:ext uri="{FF2B5EF4-FFF2-40B4-BE49-F238E27FC236}">
                  <a16:creationId xmlns:a16="http://schemas.microsoft.com/office/drawing/2014/main" id="{A0A0A33E-18C7-4CFA-A652-809B2E47F769}"/>
                </a:ext>
              </a:extLst>
            </p:cNvPr>
            <p:cNvGrpSpPr/>
            <p:nvPr/>
          </p:nvGrpSpPr>
          <p:grpSpPr>
            <a:xfrm>
              <a:off x="558800" y="3592592"/>
              <a:ext cx="4794250" cy="2636841"/>
              <a:chOff x="558800" y="3592593"/>
              <a:chExt cx="3924300" cy="2158368"/>
            </a:xfrm>
          </p:grpSpPr>
          <p:pic>
            <p:nvPicPr>
              <p:cNvPr id="12" name="그림 11">
                <a:extLst>
                  <a:ext uri="{FF2B5EF4-FFF2-40B4-BE49-F238E27FC236}">
                    <a16:creationId xmlns:a16="http://schemas.microsoft.com/office/drawing/2014/main" id="{C19BF311-0E8D-4B0A-A880-6EDC44DEEBC3}"/>
                  </a:ext>
                </a:extLst>
              </p:cNvPr>
              <p:cNvPicPr>
                <a:picLocks noChangeAspect="1"/>
              </p:cNvPicPr>
              <p:nvPr/>
            </p:nvPicPr>
            <p:blipFill>
              <a:blip r:embed="rId4"/>
              <a:stretch>
                <a:fillRect/>
              </a:stretch>
            </p:blipFill>
            <p:spPr>
              <a:xfrm>
                <a:off x="558800" y="3592593"/>
                <a:ext cx="3924300" cy="2158368"/>
              </a:xfrm>
              <a:prstGeom prst="rect">
                <a:avLst/>
              </a:prstGeom>
              <a:solidFill>
                <a:srgbClr val="FFC000">
                  <a:alpha val="30000"/>
                </a:srgbClr>
              </a:solidFill>
              <a:ln w="19050">
                <a:noFill/>
              </a:ln>
            </p:spPr>
          </p:pic>
          <p:sp>
            <p:nvSpPr>
              <p:cNvPr id="15" name="직사각형 14">
                <a:extLst>
                  <a:ext uri="{FF2B5EF4-FFF2-40B4-BE49-F238E27FC236}">
                    <a16:creationId xmlns:a16="http://schemas.microsoft.com/office/drawing/2014/main" id="{E78D9ACC-F4C2-4611-94D9-98D90886FB56}"/>
                  </a:ext>
                </a:extLst>
              </p:cNvPr>
              <p:cNvSpPr/>
              <p:nvPr/>
            </p:nvSpPr>
            <p:spPr>
              <a:xfrm>
                <a:off x="1525547" y="3910463"/>
                <a:ext cx="395197" cy="78723"/>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직사각형 15">
                <a:extLst>
                  <a:ext uri="{FF2B5EF4-FFF2-40B4-BE49-F238E27FC236}">
                    <a16:creationId xmlns:a16="http://schemas.microsoft.com/office/drawing/2014/main" id="{545626FC-73B0-44C7-BD40-680500F04617}"/>
                  </a:ext>
                </a:extLst>
              </p:cNvPr>
              <p:cNvSpPr/>
              <p:nvPr/>
            </p:nvSpPr>
            <p:spPr>
              <a:xfrm>
                <a:off x="1779415" y="3987868"/>
                <a:ext cx="847141" cy="71566"/>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4" name="그룹 3">
              <a:extLst>
                <a:ext uri="{FF2B5EF4-FFF2-40B4-BE49-F238E27FC236}">
                  <a16:creationId xmlns:a16="http://schemas.microsoft.com/office/drawing/2014/main" id="{9B1DF7BE-3E57-4EC4-A861-049E4402E855}"/>
                </a:ext>
              </a:extLst>
            </p:cNvPr>
            <p:cNvGrpSpPr/>
            <p:nvPr/>
          </p:nvGrpSpPr>
          <p:grpSpPr>
            <a:xfrm>
              <a:off x="3449874" y="4721434"/>
              <a:ext cx="3777172" cy="485958"/>
              <a:chOff x="1723145" y="4648090"/>
              <a:chExt cx="4103117" cy="527893"/>
            </a:xfrm>
          </p:grpSpPr>
          <p:pic>
            <p:nvPicPr>
              <p:cNvPr id="13" name="그림 12">
                <a:extLst>
                  <a:ext uri="{FF2B5EF4-FFF2-40B4-BE49-F238E27FC236}">
                    <a16:creationId xmlns:a16="http://schemas.microsoft.com/office/drawing/2014/main" id="{AAC32812-0FD6-496B-903B-B2AFE792841F}"/>
                  </a:ext>
                </a:extLst>
              </p:cNvPr>
              <p:cNvPicPr>
                <a:picLocks noChangeAspect="1"/>
              </p:cNvPicPr>
              <p:nvPr/>
            </p:nvPicPr>
            <p:blipFill rotWithShape="1">
              <a:blip r:embed="rId4"/>
              <a:srcRect l="24674" t="15198" r="47261" b="78236"/>
              <a:stretch/>
            </p:blipFill>
            <p:spPr>
              <a:xfrm>
                <a:off x="1723145" y="4648090"/>
                <a:ext cx="4103117" cy="527893"/>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3" name="직사각형 2">
                <a:extLst>
                  <a:ext uri="{FF2B5EF4-FFF2-40B4-BE49-F238E27FC236}">
                    <a16:creationId xmlns:a16="http://schemas.microsoft.com/office/drawing/2014/main" id="{566E3EB8-4EAE-42A7-9A6A-A305FF341A46}"/>
                  </a:ext>
                </a:extLst>
              </p:cNvPr>
              <p:cNvSpPr/>
              <p:nvPr/>
            </p:nvSpPr>
            <p:spPr>
              <a:xfrm>
                <a:off x="1723145" y="4921561"/>
                <a:ext cx="903411" cy="2028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7" name="그림 16">
              <a:extLst>
                <a:ext uri="{FF2B5EF4-FFF2-40B4-BE49-F238E27FC236}">
                  <a16:creationId xmlns:a16="http://schemas.microsoft.com/office/drawing/2014/main" id="{9747BF26-13CD-4F6F-952A-B818D4BAB26C}"/>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329751" flipH="1" flipV="1">
              <a:off x="2819013" y="4346821"/>
              <a:ext cx="531859" cy="503242"/>
            </a:xfrm>
            <a:prstGeom prst="rect">
              <a:avLst/>
            </a:prstGeom>
          </p:spPr>
        </p:pic>
      </p:grpSp>
      <p:sp>
        <p:nvSpPr>
          <p:cNvPr id="18" name="직사각형 17">
            <a:extLst>
              <a:ext uri="{FF2B5EF4-FFF2-40B4-BE49-F238E27FC236}">
                <a16:creationId xmlns:a16="http://schemas.microsoft.com/office/drawing/2014/main" id="{25A6B50B-0A5F-410B-BA0D-44BB8317D1E4}"/>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Thực hành</a:t>
            </a:r>
            <a:r>
              <a:rPr lang="en-US" altLang="ko-KR" sz="1400" dirty="0">
                <a:solidFill>
                  <a:schemeClr val="tx1"/>
                </a:solidFill>
                <a:latin typeface="SamsungOne-400" panose="020B0503030303020204" pitchFamily="34" charset="0"/>
                <a:ea typeface="SamsungOne-400" panose="020B0503030303020204" pitchFamily="34" charset="0"/>
              </a:rPr>
              <a:t> Flask</a:t>
            </a:r>
            <a:endParaRPr lang="ko-KR" altLang="en-US" sz="1400" dirty="0">
              <a:solidFill>
                <a:schemeClr val="tx1"/>
              </a:solidFill>
              <a:latin typeface="SamsungOne-400" panose="020B0503030303020204" pitchFamily="34" charset="0"/>
              <a:ea typeface="SamsungOne-400" panose="020B0503030303020204" pitchFamily="34" charset="0"/>
            </a:endParaRPr>
          </a:p>
        </p:txBody>
      </p:sp>
      <p:grpSp>
        <p:nvGrpSpPr>
          <p:cNvPr id="20" name="그룹 19"/>
          <p:cNvGrpSpPr/>
          <p:nvPr/>
        </p:nvGrpSpPr>
        <p:grpSpPr>
          <a:xfrm>
            <a:off x="5527473" y="3591935"/>
            <a:ext cx="3672090" cy="294654"/>
            <a:chOff x="4694978" y="3688004"/>
            <a:chExt cx="3672090" cy="294654"/>
          </a:xfrm>
        </p:grpSpPr>
        <p:sp>
          <p:nvSpPr>
            <p:cNvPr id="21" name="Rectangle 1">
              <a:extLst>
                <a:ext uri="{FF2B5EF4-FFF2-40B4-BE49-F238E27FC236}">
                  <a16:creationId xmlns:a16="http://schemas.microsoft.com/office/drawing/2014/main" id="{3DF612B4-438A-4792-BA71-BE2442A51ADC}"/>
                </a:ext>
              </a:extLst>
            </p:cNvPr>
            <p:cNvSpPr>
              <a:spLocks noChangeArrowheads="1"/>
            </p:cNvSpPr>
            <p:nvPr/>
          </p:nvSpPr>
          <p:spPr bwMode="auto">
            <a:xfrm>
              <a:off x="4737747" y="3688004"/>
              <a:ext cx="3629321"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python3 index.py </a:t>
              </a:r>
            </a:p>
          </p:txBody>
        </p:sp>
        <p:sp>
          <p:nvSpPr>
            <p:cNvPr id="23" name="Rectangle 1">
              <a:extLst>
                <a:ext uri="{FF2B5EF4-FFF2-40B4-BE49-F238E27FC236}">
                  <a16:creationId xmlns:a16="http://schemas.microsoft.com/office/drawing/2014/main" id="{A5C4A36C-C35D-4445-8C1D-13B5D68587F4}"/>
                </a:ext>
              </a:extLst>
            </p:cNvPr>
            <p:cNvSpPr>
              <a:spLocks noChangeArrowheads="1"/>
            </p:cNvSpPr>
            <p:nvPr/>
          </p:nvSpPr>
          <p:spPr bwMode="auto">
            <a:xfrm>
              <a:off x="4694978" y="3688004"/>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6840353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2" name="직사각형 21">
            <a:extLst>
              <a:ext uri="{FF2B5EF4-FFF2-40B4-BE49-F238E27FC236}">
                <a16:creationId xmlns:a16="http://schemas.microsoft.com/office/drawing/2014/main" id="{8CE696B5-A505-44A1-B851-E7A993E8CDBF}"/>
              </a:ext>
            </a:extLst>
          </p:cNvPr>
          <p:cNvSpPr/>
          <p:nvPr/>
        </p:nvSpPr>
        <p:spPr>
          <a:xfrm>
            <a:off x="5505450" y="1768081"/>
            <a:ext cx="3694112"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Địa chỉ IP phải được nhập khi kết nối từ trình duyệt web của PC. Khi nhập lệnh </a:t>
            </a:r>
            <a:r>
              <a:rPr lang="vi-VN" altLang="ko-KR" sz="1300" dirty="0">
                <a:solidFill>
                  <a:srgbClr val="34339A"/>
                </a:solidFill>
                <a:latin typeface="SamsungOne-400" panose="020B0503030303020204" pitchFamily="34" charset="0"/>
                <a:ea typeface="SamsungOne-400" panose="020B0503030303020204" pitchFamily="34" charset="0"/>
              </a:rPr>
              <a:t>ifconfig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thì nó hiện ra địa chỉ IP cạnh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inet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bên dưới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wlan0</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Đó là địa chỉ IP của Raspberry 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bạn mở trình duyệt web đến địa chỉ IP, bạn sẽ thấy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Hello Flask</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8" name="그림 27">
            <a:extLst>
              <a:ext uri="{FF2B5EF4-FFF2-40B4-BE49-F238E27FC236}">
                <a16:creationId xmlns:a16="http://schemas.microsoft.com/office/drawing/2014/main" id="{7CD9D4E4-C49C-4D51-AA29-E04A130FCAB9}"/>
              </a:ext>
            </a:extLst>
          </p:cNvPr>
          <p:cNvPicPr>
            <a:picLocks noChangeAspect="1"/>
          </p:cNvPicPr>
          <p:nvPr/>
        </p:nvPicPr>
        <p:blipFill rotWithShape="1">
          <a:blip r:embed="rId3"/>
          <a:srcRect t="2918" r="84300" b="89862"/>
          <a:stretch/>
        </p:blipFill>
        <p:spPr>
          <a:xfrm>
            <a:off x="546063" y="4618858"/>
            <a:ext cx="4812812" cy="1210442"/>
          </a:xfrm>
          <a:prstGeom prst="rect">
            <a:avLst/>
          </a:prstGeom>
        </p:spPr>
      </p:pic>
      <p:sp>
        <p:nvSpPr>
          <p:cNvPr id="23" name="직사각형 17">
            <a:extLst>
              <a:ext uri="{FF2B5EF4-FFF2-40B4-BE49-F238E27FC236}">
                <a16:creationId xmlns:a16="http://schemas.microsoft.com/office/drawing/2014/main" id="{25A6B50B-0A5F-410B-BA0D-44BB8317D1E4}"/>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Thực hành </a:t>
            </a:r>
            <a:r>
              <a:rPr lang="en-US" altLang="ko-KR" sz="1400" dirty="0">
                <a:solidFill>
                  <a:schemeClr val="tx1"/>
                </a:solidFill>
                <a:latin typeface="SamsungOne-400" panose="020B0503030303020204" pitchFamily="34" charset="0"/>
                <a:ea typeface="SamsungOne-400" panose="020B0503030303020204" pitchFamily="34" charset="0"/>
              </a:rPr>
              <a:t>Flask</a:t>
            </a:r>
            <a:endParaRPr lang="ko-KR" altLang="en-US" sz="1400" dirty="0">
              <a:solidFill>
                <a:schemeClr val="tx1"/>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D2AE22EE-225F-4D2A-A3ED-B187E1B6B846}"/>
              </a:ext>
            </a:extLst>
          </p:cNvPr>
          <p:cNvGrpSpPr/>
          <p:nvPr/>
        </p:nvGrpSpPr>
        <p:grpSpPr>
          <a:xfrm>
            <a:off x="546063" y="1824490"/>
            <a:ext cx="4812812" cy="3486650"/>
            <a:chOff x="546063" y="1801630"/>
            <a:chExt cx="4812812" cy="3486650"/>
          </a:xfrm>
        </p:grpSpPr>
        <p:pic>
          <p:nvPicPr>
            <p:cNvPr id="30" name="그림 29">
              <a:extLst>
                <a:ext uri="{FF2B5EF4-FFF2-40B4-BE49-F238E27FC236}">
                  <a16:creationId xmlns:a16="http://schemas.microsoft.com/office/drawing/2014/main" id="{C9F89799-30F6-46BB-98AD-82CAD81D4615}"/>
                </a:ext>
              </a:extLst>
            </p:cNvPr>
            <p:cNvPicPr>
              <a:picLocks noChangeAspect="1"/>
            </p:cNvPicPr>
            <p:nvPr/>
          </p:nvPicPr>
          <p:blipFill>
            <a:blip r:embed="rId5"/>
            <a:stretch>
              <a:fillRect/>
            </a:stretch>
          </p:blipFill>
          <p:spPr>
            <a:xfrm>
              <a:off x="546063" y="1801630"/>
              <a:ext cx="4812812" cy="2677886"/>
            </a:xfrm>
            <a:prstGeom prst="rect">
              <a:avLst/>
            </a:prstGeom>
          </p:spPr>
        </p:pic>
        <p:sp>
          <p:nvSpPr>
            <p:cNvPr id="31" name="직사각형 30">
              <a:extLst>
                <a:ext uri="{FF2B5EF4-FFF2-40B4-BE49-F238E27FC236}">
                  <a16:creationId xmlns:a16="http://schemas.microsoft.com/office/drawing/2014/main" id="{E2AF3FC9-084A-4A40-8042-67FFA8FFE8F1}"/>
                </a:ext>
              </a:extLst>
            </p:cNvPr>
            <p:cNvSpPr/>
            <p:nvPr/>
          </p:nvSpPr>
          <p:spPr>
            <a:xfrm>
              <a:off x="2045037" y="2188812"/>
              <a:ext cx="389675" cy="109062"/>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직사각형 31">
              <a:extLst>
                <a:ext uri="{FF2B5EF4-FFF2-40B4-BE49-F238E27FC236}">
                  <a16:creationId xmlns:a16="http://schemas.microsoft.com/office/drawing/2014/main" id="{439D63E9-8B7B-44D3-B7AC-F80885846F82}"/>
                </a:ext>
              </a:extLst>
            </p:cNvPr>
            <p:cNvSpPr/>
            <p:nvPr/>
          </p:nvSpPr>
          <p:spPr>
            <a:xfrm>
              <a:off x="977920" y="3756369"/>
              <a:ext cx="227009" cy="166426"/>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B1EC0B6B-F93C-4F98-ABF0-A8C2A1B626C3}"/>
                </a:ext>
              </a:extLst>
            </p:cNvPr>
            <p:cNvSpPr/>
            <p:nvPr/>
          </p:nvSpPr>
          <p:spPr>
            <a:xfrm>
              <a:off x="1275688" y="3880529"/>
              <a:ext cx="750411" cy="90135"/>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4" name="직사각형 33">
              <a:extLst>
                <a:ext uri="{FF2B5EF4-FFF2-40B4-BE49-F238E27FC236}">
                  <a16:creationId xmlns:a16="http://schemas.microsoft.com/office/drawing/2014/main" id="{E66856BB-6CB3-4B2F-B915-1B874895555C}"/>
                </a:ext>
              </a:extLst>
            </p:cNvPr>
            <p:cNvSpPr/>
            <p:nvPr/>
          </p:nvSpPr>
          <p:spPr>
            <a:xfrm>
              <a:off x="3592265" y="4637215"/>
              <a:ext cx="989144" cy="2014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5" name="직사각형 34">
              <a:extLst>
                <a:ext uri="{FF2B5EF4-FFF2-40B4-BE49-F238E27FC236}">
                  <a16:creationId xmlns:a16="http://schemas.microsoft.com/office/drawing/2014/main" id="{89D6AEDD-EB38-4F3B-A35A-40C2CD145D82}"/>
                </a:ext>
              </a:extLst>
            </p:cNvPr>
            <p:cNvSpPr/>
            <p:nvPr/>
          </p:nvSpPr>
          <p:spPr>
            <a:xfrm>
              <a:off x="601017" y="5047455"/>
              <a:ext cx="997442" cy="24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8" name="그림 17">
              <a:extLst>
                <a:ext uri="{FF2B5EF4-FFF2-40B4-BE49-F238E27FC236}">
                  <a16:creationId xmlns:a16="http://schemas.microsoft.com/office/drawing/2014/main" id="{6C7C0D65-EF2E-45B8-B612-46D04D2EFEA8}"/>
                </a:ext>
              </a:extLst>
            </p:cNvPr>
            <p:cNvPicPr>
              <a:picLocks noChangeAspect="1"/>
            </p:cNvPicPr>
            <p:nvPr/>
          </p:nvPicPr>
          <p:blipFill rotWithShape="1">
            <a:blip r:embed="rId5"/>
            <a:srcRect l="31116" t="15415" r="61459" b="81871"/>
            <a:stretch/>
          </p:blipFill>
          <p:spPr>
            <a:xfrm>
              <a:off x="2664249" y="2644140"/>
              <a:ext cx="949020" cy="193047"/>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24" name="그림 23">
              <a:extLst>
                <a:ext uri="{FF2B5EF4-FFF2-40B4-BE49-F238E27FC236}">
                  <a16:creationId xmlns:a16="http://schemas.microsoft.com/office/drawing/2014/main" id="{5BB7452E-0CA3-400D-9BE6-EED69C7E2593}"/>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486493" flipH="1" flipV="1">
              <a:off x="2218158" y="2394928"/>
              <a:ext cx="403685" cy="381965"/>
            </a:xfrm>
            <a:prstGeom prst="rect">
              <a:avLst/>
            </a:prstGeom>
          </p:spPr>
        </p:pic>
        <p:pic>
          <p:nvPicPr>
            <p:cNvPr id="36" name="그림 35">
              <a:extLst>
                <a:ext uri="{FF2B5EF4-FFF2-40B4-BE49-F238E27FC236}">
                  <a16:creationId xmlns:a16="http://schemas.microsoft.com/office/drawing/2014/main" id="{BD39FF02-49C6-407A-828B-6E59D70116DD}"/>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955658" flipH="1">
              <a:off x="1752395" y="3330726"/>
              <a:ext cx="403685" cy="381965"/>
            </a:xfrm>
            <a:prstGeom prst="rect">
              <a:avLst/>
            </a:prstGeom>
          </p:spPr>
        </p:pic>
        <p:grpSp>
          <p:nvGrpSpPr>
            <p:cNvPr id="8" name="그룹 7">
              <a:extLst>
                <a:ext uri="{FF2B5EF4-FFF2-40B4-BE49-F238E27FC236}">
                  <a16:creationId xmlns:a16="http://schemas.microsoft.com/office/drawing/2014/main" id="{B1123DE1-DFAE-407E-B1C7-882623BE1B77}"/>
                </a:ext>
              </a:extLst>
            </p:cNvPr>
            <p:cNvGrpSpPr/>
            <p:nvPr/>
          </p:nvGrpSpPr>
          <p:grpSpPr>
            <a:xfrm>
              <a:off x="2246963" y="3406819"/>
              <a:ext cx="2432856" cy="518014"/>
              <a:chOff x="2246963" y="3406819"/>
              <a:chExt cx="2432856" cy="518014"/>
            </a:xfrm>
          </p:grpSpPr>
          <p:pic>
            <p:nvPicPr>
              <p:cNvPr id="25" name="그림 24">
                <a:extLst>
                  <a:ext uri="{FF2B5EF4-FFF2-40B4-BE49-F238E27FC236}">
                    <a16:creationId xmlns:a16="http://schemas.microsoft.com/office/drawing/2014/main" id="{38E47C98-C996-4C31-ADE9-7518268ED162}"/>
                  </a:ext>
                </a:extLst>
              </p:cNvPr>
              <p:cNvPicPr>
                <a:picLocks noChangeAspect="1"/>
              </p:cNvPicPr>
              <p:nvPr/>
            </p:nvPicPr>
            <p:blipFill rotWithShape="1">
              <a:blip r:embed="rId5"/>
              <a:srcRect l="8709" t="73563" r="69704" b="19183"/>
              <a:stretch/>
            </p:blipFill>
            <p:spPr>
              <a:xfrm>
                <a:off x="2247900" y="3406819"/>
                <a:ext cx="2384761" cy="515977"/>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7" name="직사각형 6">
                <a:extLst>
                  <a:ext uri="{FF2B5EF4-FFF2-40B4-BE49-F238E27FC236}">
                    <a16:creationId xmlns:a16="http://schemas.microsoft.com/office/drawing/2014/main" id="{94ABBD67-0629-4B30-918D-6D9BD811E358}"/>
                  </a:ext>
                </a:extLst>
              </p:cNvPr>
              <p:cNvSpPr/>
              <p:nvPr/>
            </p:nvSpPr>
            <p:spPr>
              <a:xfrm>
                <a:off x="2246963" y="3498848"/>
                <a:ext cx="511477" cy="234661"/>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직사각형 36">
                <a:extLst>
                  <a:ext uri="{FF2B5EF4-FFF2-40B4-BE49-F238E27FC236}">
                    <a16:creationId xmlns:a16="http://schemas.microsoft.com/office/drawing/2014/main" id="{56855E97-B5D2-4073-A193-B83810357482}"/>
                  </a:ext>
                </a:extLst>
              </p:cNvPr>
              <p:cNvSpPr/>
              <p:nvPr/>
            </p:nvSpPr>
            <p:spPr>
              <a:xfrm>
                <a:off x="2952469" y="3718560"/>
                <a:ext cx="1727350" cy="206273"/>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Tree>
    <p:extLst>
      <p:ext uri="{BB962C8B-B14F-4D97-AF65-F5344CB8AC3E}">
        <p14:creationId xmlns:p14="http://schemas.microsoft.com/office/powerpoint/2010/main" val="1053024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Truyền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analog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digital</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sz="1800" dirty="0">
                <a:solidFill>
                  <a:schemeClr val="bg1">
                    <a:lumMod val="95000"/>
                  </a:schemeClr>
                </a:solidFill>
                <a:latin typeface="Arial" panose="020B0503030303020204" pitchFamily="34" charset="0"/>
                <a:ea typeface="SamsungOne-400" panose="020B0503030303020204" pitchFamily="34" charset="0"/>
              </a:rPr>
              <a:t>Phương thức truyền dữ liệu của 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1" name="직사각형 10">
            <a:extLst>
              <a:ext uri="{FF2B5EF4-FFF2-40B4-BE49-F238E27FC236}">
                <a16:creationId xmlns:a16="http://schemas.microsoft.com/office/drawing/2014/main" id="{72AB9C56-85AB-408B-9267-4E7D06D70D45}"/>
              </a:ext>
            </a:extLst>
          </p:cNvPr>
          <p:cNvSpPr/>
          <p:nvPr/>
        </p:nvSpPr>
        <p:spPr>
          <a:xfrm>
            <a:off x="712182" y="2393948"/>
            <a:ext cx="8487381" cy="2463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 analog </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Dữ liệu analog là thông tin có độ lớn thay đổi liên tục theo thời gian</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Âm thanh, áp suất, nhiệt độ</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Các tín hiệu analog sẽ yếu đi khi khoảng cách truyền dữ liệu tăng lên</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Để tín hiệu mạnh trở lại, cần phải sử dụng bộ khuếch đại ở các vị trí nhất định</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 digital </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Truyền các tín hiệu digital 0 và 1</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Sử dụng bộ lặp để giải quyết các hạn chế về khoảng cách</a:t>
            </a:r>
          </a:p>
        </p:txBody>
      </p:sp>
      <p:sp>
        <p:nvSpPr>
          <p:cNvPr id="9" name="직사각형 8">
            <a:extLst>
              <a:ext uri="{FF2B5EF4-FFF2-40B4-BE49-F238E27FC236}">
                <a16:creationId xmlns:a16="http://schemas.microsoft.com/office/drawing/2014/main" id="{D758DCB9-672C-4E25-BBB3-DF5C633B5E76}"/>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analog là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có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digital có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riêng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có thể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kỳ</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0287497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3" name="직사각형 12">
            <a:extLst>
              <a:ext uri="{FF2B5EF4-FFF2-40B4-BE49-F238E27FC236}">
                <a16:creationId xmlns:a16="http://schemas.microsoft.com/office/drawing/2014/main" id="{74D1D9E7-ECAB-4F4F-8B56-E523A93FB8E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cs typeface="iCiel Samsung Sharp Sans Regula" pitchFamily="2" charset="0"/>
              </a:rPr>
              <a:t>Thêm</a:t>
            </a:r>
            <a:r>
              <a:rPr lang="en-US" altLang="ko-KR" sz="2400" dirty="0">
                <a:solidFill>
                  <a:schemeClr val="tx1">
                    <a:lumMod val="95000"/>
                    <a:lumOff val="5000"/>
                  </a:schemeClr>
                </a:solidFill>
                <a:latin typeface="iCiel Samsung Sharp Sans Regula" pitchFamily="2" charset="0"/>
                <a:cs typeface="iCiel Samsung Sharp Sans Regula" pitchFamily="2" charset="0"/>
              </a:rPr>
              <a:t> Trang Web</a:t>
            </a:r>
          </a:p>
        </p:txBody>
      </p:sp>
      <p:sp>
        <p:nvSpPr>
          <p:cNvPr id="22" name="직사각형 21">
            <a:extLst>
              <a:ext uri="{FF2B5EF4-FFF2-40B4-BE49-F238E27FC236}">
                <a16:creationId xmlns:a16="http://schemas.microsoft.com/office/drawing/2014/main" id="{8CE696B5-A505-44A1-B851-E7A993E8CDBF}"/>
              </a:ext>
            </a:extLst>
          </p:cNvPr>
          <p:cNvSpPr/>
          <p:nvPr/>
        </p:nvSpPr>
        <p:spPr>
          <a:xfrm>
            <a:off x="712183" y="2174873"/>
            <a:ext cx="8487380"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@app.route().</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thêm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trang phụ1</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~/rasp_ex/webapp/index.py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66668301-CD36-4D0F-A3C2-3E19A47D91F8}"/>
              </a:ext>
            </a:extLst>
          </p:cNvPr>
          <p:cNvSpPr/>
          <p:nvPr/>
        </p:nvSpPr>
        <p:spPr>
          <a:xfrm>
            <a:off x="5027595" y="3148262"/>
            <a:ext cx="389791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9 : Khi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Request /sub1</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10 : </a:t>
            </a:r>
            <a:r>
              <a:rPr lang="en-US" altLang="ko-KR" sz="1300" dirty="0" err="1">
                <a:solidFill>
                  <a:schemeClr val="tx1">
                    <a:lumMod val="85000"/>
                    <a:lumOff val="15000"/>
                  </a:schemeClr>
                </a:solidFill>
                <a:latin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rPr>
              <a:t> sub1() </a:t>
            </a: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pic>
        <p:nvPicPr>
          <p:cNvPr id="11" name="그림 10">
            <a:extLst>
              <a:ext uri="{FF2B5EF4-FFF2-40B4-BE49-F238E27FC236}">
                <a16:creationId xmlns:a16="http://schemas.microsoft.com/office/drawing/2014/main" id="{99524861-6EDF-43FC-9B8C-798E68D9FCD9}"/>
              </a:ext>
            </a:extLst>
          </p:cNvPr>
          <p:cNvPicPr>
            <a:picLocks noChangeAspect="1"/>
          </p:cNvPicPr>
          <p:nvPr/>
        </p:nvPicPr>
        <p:blipFill rotWithShape="1">
          <a:blip r:embed="rId3"/>
          <a:srcRect l="26238" t="7570" r="50000" b="62127"/>
          <a:stretch/>
        </p:blipFill>
        <p:spPr>
          <a:xfrm>
            <a:off x="713445" y="3152735"/>
            <a:ext cx="4314150" cy="3008798"/>
          </a:xfrm>
          <a:prstGeom prst="rect">
            <a:avLst/>
          </a:prstGeom>
        </p:spPr>
      </p:pic>
      <p:sp>
        <p:nvSpPr>
          <p:cNvPr id="12" name="직사각형 11">
            <a:extLst>
              <a:ext uri="{FF2B5EF4-FFF2-40B4-BE49-F238E27FC236}">
                <a16:creationId xmlns:a16="http://schemas.microsoft.com/office/drawing/2014/main" id="{7DFA48C3-C273-4374-A38E-4AFD9EB11D0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@app.route()</a:t>
            </a:r>
          </a:p>
        </p:txBody>
      </p:sp>
    </p:spTree>
    <p:extLst>
      <p:ext uri="{BB962C8B-B14F-4D97-AF65-F5344CB8AC3E}">
        <p14:creationId xmlns:p14="http://schemas.microsoft.com/office/powerpoint/2010/main" val="12469583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2" name="직사각형 21">
            <a:extLst>
              <a:ext uri="{FF2B5EF4-FFF2-40B4-BE49-F238E27FC236}">
                <a16:creationId xmlns:a16="http://schemas.microsoft.com/office/drawing/2014/main" id="{8CE696B5-A505-44A1-B851-E7A993E8CDBF}"/>
              </a:ext>
            </a:extLst>
          </p:cNvPr>
          <p:cNvSpPr/>
          <p:nvPr/>
        </p:nvSpPr>
        <p:spPr>
          <a:xfrm>
            <a:off x="5610225" y="1758937"/>
            <a:ext cx="3857774"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index.py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sudo</a:t>
            </a:r>
            <a:r>
              <a:rPr lang="en-US" altLang="ko-KR" sz="1300" dirty="0">
                <a:solidFill>
                  <a:srgbClr val="34339A"/>
                </a:solidFill>
                <a:latin typeface="SamsungOne-400" panose="020B0503030303020204" pitchFamily="34" charset="0"/>
                <a:ea typeface="SamsungOne-400" panose="020B0503030303020204" pitchFamily="34" charset="0"/>
              </a:rPr>
              <a:t> pytron3 index.py.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duyệt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web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34339A"/>
                </a:solidFill>
                <a:latin typeface="SamsungOne-400" panose="020B0503030303020204" pitchFamily="34" charset="0"/>
                <a:ea typeface="SamsungOne-400" panose="020B0503030303020204" pitchFamily="34" charset="0"/>
              </a:rPr>
              <a:t>/sub1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SUB 1 Page.</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6981DDEE-BCEA-470D-AA67-743CB7F4569B}"/>
              </a:ext>
            </a:extLst>
          </p:cNvPr>
          <p:cNvGrpSpPr/>
          <p:nvPr/>
        </p:nvGrpSpPr>
        <p:grpSpPr>
          <a:xfrm>
            <a:off x="558799" y="1826157"/>
            <a:ext cx="4937126" cy="3987025"/>
            <a:chOff x="558799" y="1826157"/>
            <a:chExt cx="4937126" cy="3987025"/>
          </a:xfrm>
        </p:grpSpPr>
        <p:pic>
          <p:nvPicPr>
            <p:cNvPr id="15" name="그림 14">
              <a:extLst>
                <a:ext uri="{FF2B5EF4-FFF2-40B4-BE49-F238E27FC236}">
                  <a16:creationId xmlns:a16="http://schemas.microsoft.com/office/drawing/2014/main" id="{8D465576-539C-4050-8135-2AC3EC550A95}"/>
                </a:ext>
              </a:extLst>
            </p:cNvPr>
            <p:cNvPicPr>
              <a:picLocks noChangeAspect="1"/>
            </p:cNvPicPr>
            <p:nvPr/>
          </p:nvPicPr>
          <p:blipFill rotWithShape="1">
            <a:blip r:embed="rId3"/>
            <a:srcRect t="2652" r="84778" b="89862"/>
            <a:stretch/>
          </p:blipFill>
          <p:spPr>
            <a:xfrm>
              <a:off x="558799" y="4513994"/>
              <a:ext cx="4937125" cy="1299188"/>
            </a:xfrm>
            <a:prstGeom prst="rect">
              <a:avLst/>
            </a:prstGeom>
          </p:spPr>
        </p:pic>
        <p:pic>
          <p:nvPicPr>
            <p:cNvPr id="17" name="그림 16">
              <a:extLst>
                <a:ext uri="{FF2B5EF4-FFF2-40B4-BE49-F238E27FC236}">
                  <a16:creationId xmlns:a16="http://schemas.microsoft.com/office/drawing/2014/main" id="{699BEFB2-01C5-410D-85AC-CA6046F5E3F2}"/>
                </a:ext>
              </a:extLst>
            </p:cNvPr>
            <p:cNvPicPr>
              <a:picLocks noChangeAspect="1"/>
            </p:cNvPicPr>
            <p:nvPr/>
          </p:nvPicPr>
          <p:blipFill>
            <a:blip r:embed="rId4"/>
            <a:stretch>
              <a:fillRect/>
            </a:stretch>
          </p:blipFill>
          <p:spPr>
            <a:xfrm>
              <a:off x="558799" y="1826157"/>
              <a:ext cx="4937126" cy="2687837"/>
            </a:xfrm>
            <a:prstGeom prst="rect">
              <a:avLst/>
            </a:prstGeom>
          </p:spPr>
        </p:pic>
        <p:sp>
          <p:nvSpPr>
            <p:cNvPr id="18" name="직사각형 17">
              <a:extLst>
                <a:ext uri="{FF2B5EF4-FFF2-40B4-BE49-F238E27FC236}">
                  <a16:creationId xmlns:a16="http://schemas.microsoft.com/office/drawing/2014/main" id="{1DDFE4E8-B25C-44AC-B67F-BFAA54CFE90E}"/>
                </a:ext>
              </a:extLst>
            </p:cNvPr>
            <p:cNvSpPr/>
            <p:nvPr/>
          </p:nvSpPr>
          <p:spPr>
            <a:xfrm>
              <a:off x="581053" y="4991616"/>
              <a:ext cx="1129069" cy="2823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68B84C96-2334-4E12-8366-31BA2060DED7}"/>
                </a:ext>
              </a:extLst>
            </p:cNvPr>
            <p:cNvSpPr/>
            <p:nvPr/>
          </p:nvSpPr>
          <p:spPr>
            <a:xfrm>
              <a:off x="3837129" y="4547260"/>
              <a:ext cx="1365452" cy="2823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 name="직사각형 24">
              <a:extLst>
                <a:ext uri="{FF2B5EF4-FFF2-40B4-BE49-F238E27FC236}">
                  <a16:creationId xmlns:a16="http://schemas.microsoft.com/office/drawing/2014/main" id="{16BFAE14-A499-4707-B677-02FBA9074FD8}"/>
                </a:ext>
              </a:extLst>
            </p:cNvPr>
            <p:cNvSpPr/>
            <p:nvPr/>
          </p:nvSpPr>
          <p:spPr>
            <a:xfrm>
              <a:off x="2090899" y="2216880"/>
              <a:ext cx="963737" cy="105120"/>
            </a:xfrm>
            <a:prstGeom prst="rect">
              <a:avLst/>
            </a:prstGeom>
            <a:noFill/>
            <a:ln w="19050">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23" name="그림 22">
              <a:extLst>
                <a:ext uri="{FF2B5EF4-FFF2-40B4-BE49-F238E27FC236}">
                  <a16:creationId xmlns:a16="http://schemas.microsoft.com/office/drawing/2014/main" id="{F25D741E-5918-46D8-BBA9-50A3BB8B69B5}"/>
                </a:ext>
              </a:extLst>
            </p:cNvPr>
            <p:cNvPicPr>
              <a:picLocks noChangeAspect="1"/>
            </p:cNvPicPr>
            <p:nvPr/>
          </p:nvPicPr>
          <p:blipFill rotWithShape="1">
            <a:blip r:embed="rId4"/>
            <a:srcRect l="31013" t="15317" r="49937" b="81661"/>
            <a:stretch/>
          </p:blipFill>
          <p:spPr>
            <a:xfrm>
              <a:off x="2740489" y="2947855"/>
              <a:ext cx="2222036" cy="231330"/>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26" name="그림 25">
              <a:extLst>
                <a:ext uri="{FF2B5EF4-FFF2-40B4-BE49-F238E27FC236}">
                  <a16:creationId xmlns:a16="http://schemas.microsoft.com/office/drawing/2014/main" id="{0F62A442-277C-4436-AE62-35E216770C74}"/>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871975" flipH="1" flipV="1">
              <a:off x="2372760" y="2478205"/>
              <a:ext cx="400014" cy="378491"/>
            </a:xfrm>
            <a:prstGeom prst="rect">
              <a:avLst/>
            </a:prstGeom>
          </p:spPr>
        </p:pic>
      </p:grpSp>
      <p:sp>
        <p:nvSpPr>
          <p:cNvPr id="27" name="직사각형 26">
            <a:extLst>
              <a:ext uri="{FF2B5EF4-FFF2-40B4-BE49-F238E27FC236}">
                <a16:creationId xmlns:a16="http://schemas.microsoft.com/office/drawing/2014/main" id="{60224822-B4E8-4BD5-806B-B608FDFD352D}"/>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6"/>
              </a:buBlip>
              <a:defRPr/>
            </a:pPr>
            <a:r>
              <a:rPr lang="en-US" altLang="ko-KR" sz="1400" dirty="0">
                <a:solidFill>
                  <a:schemeClr val="tx1"/>
                </a:solidFill>
                <a:latin typeface="SamsungOne-400" panose="020B0503030303020204" pitchFamily="34" charset="0"/>
                <a:ea typeface="SamsungOne-400" panose="020B0503030303020204" pitchFamily="34" charset="0"/>
              </a:rPr>
              <a:t>@app.route()</a:t>
            </a:r>
          </a:p>
        </p:txBody>
      </p:sp>
      <p:grpSp>
        <p:nvGrpSpPr>
          <p:cNvPr id="14" name="그룹 13"/>
          <p:cNvGrpSpPr/>
          <p:nvPr/>
        </p:nvGrpSpPr>
        <p:grpSpPr>
          <a:xfrm>
            <a:off x="5670169" y="3225936"/>
            <a:ext cx="3529394" cy="294654"/>
            <a:chOff x="4862319" y="3134346"/>
            <a:chExt cx="3529394" cy="294654"/>
          </a:xfrm>
        </p:grpSpPr>
        <p:sp>
          <p:nvSpPr>
            <p:cNvPr id="16" name="Rectangle 1">
              <a:extLst>
                <a:ext uri="{FF2B5EF4-FFF2-40B4-BE49-F238E27FC236}">
                  <a16:creationId xmlns:a16="http://schemas.microsoft.com/office/drawing/2014/main" id="{CFC42728-3BED-4CA5-BBF2-02C7399847D8}"/>
                </a:ext>
              </a:extLst>
            </p:cNvPr>
            <p:cNvSpPr>
              <a:spLocks noChangeArrowheads="1"/>
            </p:cNvSpPr>
            <p:nvPr/>
          </p:nvSpPr>
          <p:spPr bwMode="auto">
            <a:xfrm>
              <a:off x="4905088" y="3134346"/>
              <a:ext cx="3486625"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python3 index.py</a:t>
              </a:r>
            </a:p>
          </p:txBody>
        </p:sp>
        <p:sp>
          <p:nvSpPr>
            <p:cNvPr id="20" name="Rectangle 1">
              <a:extLst>
                <a:ext uri="{FF2B5EF4-FFF2-40B4-BE49-F238E27FC236}">
                  <a16:creationId xmlns:a16="http://schemas.microsoft.com/office/drawing/2014/main" id="{81229177-0676-4CAA-9A6D-056EC8FBF30E}"/>
                </a:ext>
              </a:extLst>
            </p:cNvPr>
            <p:cNvSpPr>
              <a:spLocks noChangeArrowheads="1"/>
            </p:cNvSpPr>
            <p:nvPr/>
          </p:nvSpPr>
          <p:spPr bwMode="auto">
            <a:xfrm>
              <a:off x="4862319" y="3134346"/>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9302037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a:extLst>
              <a:ext uri="{FF2B5EF4-FFF2-40B4-BE49-F238E27FC236}">
                <a16:creationId xmlns:a16="http://schemas.microsoft.com/office/drawing/2014/main" id="{05093406-6149-4100-A12D-0700A02CFCB1}"/>
              </a:ext>
            </a:extLst>
          </p:cNvPr>
          <p:cNvPicPr>
            <a:picLocks noChangeAspect="1"/>
          </p:cNvPicPr>
          <p:nvPr/>
        </p:nvPicPr>
        <p:blipFill>
          <a:blip r:embed="rId3"/>
          <a:stretch>
            <a:fillRect/>
          </a:stretch>
        </p:blipFill>
        <p:spPr>
          <a:xfrm>
            <a:off x="558800" y="2277703"/>
            <a:ext cx="4937124" cy="2807290"/>
          </a:xfrm>
          <a:prstGeom prst="rect">
            <a:avLst/>
          </a:prstGeom>
        </p:spPr>
      </p:pic>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3" name="직사각형 12">
            <a:extLst>
              <a:ext uri="{FF2B5EF4-FFF2-40B4-BE49-F238E27FC236}">
                <a16:creationId xmlns:a16="http://schemas.microsoft.com/office/drawing/2014/main" id="{74D1D9E7-ECAB-4F4F-8B56-E523A93FB8E8}"/>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cs typeface="iCiel Samsung Sharp Sans Regula" pitchFamily="2" charset="0"/>
              </a:rPr>
              <a:t>Tạo</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trang</a:t>
            </a:r>
            <a:r>
              <a:rPr lang="en-US" altLang="ko-KR" sz="2400" dirty="0">
                <a:solidFill>
                  <a:schemeClr val="tx1">
                    <a:lumMod val="95000"/>
                    <a:lumOff val="5000"/>
                  </a:schemeClr>
                </a:solidFill>
                <a:latin typeface="iCiel Samsung Sharp Sans Regula" pitchFamily="2" charset="0"/>
                <a:cs typeface="iCiel Samsung Sharp Sans Regula" pitchFamily="2" charset="0"/>
              </a:rPr>
              <a:t> HTML</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
        <p:nvSpPr>
          <p:cNvPr id="22" name="직사각형 21">
            <a:extLst>
              <a:ext uri="{FF2B5EF4-FFF2-40B4-BE49-F238E27FC236}">
                <a16:creationId xmlns:a16="http://schemas.microsoft.com/office/drawing/2014/main" id="{8CE696B5-A505-44A1-B851-E7A993E8CDBF}"/>
              </a:ext>
            </a:extLst>
          </p:cNvPr>
          <p:cNvSpPr/>
          <p:nvPr/>
        </p:nvSpPr>
        <p:spPr>
          <a:xfrm>
            <a:off x="5629275" y="2174873"/>
            <a:ext cx="3825709" cy="3356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hiển thị nhiều thông tin khác nhau trên trang web không chỉ là thông báo đơn giản, bạn có thể tạo một trang HTML.</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xuất trang HTML, hãy tạo một tệp HTML và thêm nó vào thư mục sẽ được Flask phục vụ.</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bạn muốn hiển thị hình ảnh hoặc video trong HTML, tệp hình ảnh và tệp video cần được chuẩn bị.</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Viết mã Python hiển thị văn bản và hình ảnh bằng các thẻ HTML đơn giản bằng hàm </a:t>
            </a:r>
            <a:r>
              <a:rPr lang="vi-VN" altLang="ko-KR" sz="1300" dirty="0">
                <a:solidFill>
                  <a:srgbClr val="34339A"/>
                </a:solidFill>
                <a:latin typeface="SamsungOne-400" panose="020B0503030303020204" pitchFamily="34" charset="0"/>
                <a:ea typeface="SamsungOne-400" panose="020B0503030303020204" pitchFamily="34" charset="0"/>
              </a:rPr>
              <a:t>render_templates()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Flask.</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hiển thị các tệp HTML, các mẫu và thư mục tĩnh cũng cần có trong thư mục nơi mã Python thực thi. Vì vậy, trước tiên hãy tạo chúng.</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7C7B4424-1784-4019-915E-CDA6C5EF85FC}"/>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ảnh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v.v.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web</a:t>
            </a:r>
            <a:endParaRPr lang="ko-KR" altLang="en-US"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615643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2" name="직사각형 21">
            <a:extLst>
              <a:ext uri="{FF2B5EF4-FFF2-40B4-BE49-F238E27FC236}">
                <a16:creationId xmlns:a16="http://schemas.microsoft.com/office/drawing/2014/main" id="{8CE696B5-A505-44A1-B851-E7A993E8CDBF}"/>
              </a:ext>
            </a:extLst>
          </p:cNvPr>
          <p:cNvSpPr/>
          <p:nvPr/>
        </p:nvSpPr>
        <p:spPr>
          <a:xfrm>
            <a:off x="5295900" y="1829120"/>
            <a:ext cx="4172100" cy="2458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https://media.vlpt.us/images/mythos/post/5584cec3-97f8-45b4-a8c8-003c574f732c/Raspberry_Pi_OS_Logo.png</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img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Tải xuống tệp png hình ảnh, hiển thị và đặt nó vào thư mục tĩnh.</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 name="화살표: 아래쪽 1">
            <a:extLst>
              <a:ext uri="{FF2B5EF4-FFF2-40B4-BE49-F238E27FC236}">
                <a16:creationId xmlns:a16="http://schemas.microsoft.com/office/drawing/2014/main" id="{0BAC2903-D4F9-498F-901E-BAF5BD357F98}"/>
              </a:ext>
            </a:extLst>
          </p:cNvPr>
          <p:cNvSpPr/>
          <p:nvPr/>
        </p:nvSpPr>
        <p:spPr>
          <a:xfrm>
            <a:off x="2503406" y="3237437"/>
            <a:ext cx="326601" cy="305455"/>
          </a:xfrm>
          <a:prstGeom prst="downArrow">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F9D9A983-518C-4965-B720-A843EC69EBCD}"/>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ảnh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v.v.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web</a:t>
            </a:r>
            <a:endParaRPr lang="ko-KR" altLang="en-US" sz="1400" dirty="0">
              <a:solidFill>
                <a:schemeClr val="tx1"/>
              </a:solidFill>
              <a:latin typeface="SamsungOne-400" panose="020B0503030303020204" pitchFamily="34" charset="0"/>
              <a:ea typeface="SamsungOne-400" panose="020B0503030303020204" pitchFamily="34" charset="0"/>
            </a:endParaRPr>
          </a:p>
        </p:txBody>
      </p:sp>
      <p:pic>
        <p:nvPicPr>
          <p:cNvPr id="23" name="그림 22">
            <a:extLst>
              <a:ext uri="{FF2B5EF4-FFF2-40B4-BE49-F238E27FC236}">
                <a16:creationId xmlns:a16="http://schemas.microsoft.com/office/drawing/2014/main" id="{291D2EA1-42DF-43CC-91E2-1313C219700E}"/>
              </a:ext>
            </a:extLst>
          </p:cNvPr>
          <p:cNvPicPr>
            <a:picLocks noChangeAspect="1"/>
          </p:cNvPicPr>
          <p:nvPr/>
        </p:nvPicPr>
        <p:blipFill rotWithShape="1">
          <a:blip r:embed="rId4"/>
          <a:srcRect b="69314"/>
          <a:stretch/>
        </p:blipFill>
        <p:spPr>
          <a:xfrm>
            <a:off x="558801" y="1870328"/>
            <a:ext cx="4589999" cy="827615"/>
          </a:xfrm>
          <a:prstGeom prst="rect">
            <a:avLst/>
          </a:prstGeom>
        </p:spPr>
      </p:pic>
      <p:grpSp>
        <p:nvGrpSpPr>
          <p:cNvPr id="5" name="그룹 4">
            <a:extLst>
              <a:ext uri="{FF2B5EF4-FFF2-40B4-BE49-F238E27FC236}">
                <a16:creationId xmlns:a16="http://schemas.microsoft.com/office/drawing/2014/main" id="{0AD6EE37-9B58-4B2A-B2B8-61AF687AC1F5}"/>
              </a:ext>
            </a:extLst>
          </p:cNvPr>
          <p:cNvGrpSpPr/>
          <p:nvPr/>
        </p:nvGrpSpPr>
        <p:grpSpPr>
          <a:xfrm>
            <a:off x="1840098" y="2574369"/>
            <a:ext cx="3340790" cy="572500"/>
            <a:chOff x="2714699" y="2514600"/>
            <a:chExt cx="3600376" cy="616984"/>
          </a:xfrm>
        </p:grpSpPr>
        <p:pic>
          <p:nvPicPr>
            <p:cNvPr id="16" name="그림 15">
              <a:extLst>
                <a:ext uri="{FF2B5EF4-FFF2-40B4-BE49-F238E27FC236}">
                  <a16:creationId xmlns:a16="http://schemas.microsoft.com/office/drawing/2014/main" id="{E653104D-1309-45A0-BEA1-E4E6E0183A34}"/>
                </a:ext>
              </a:extLst>
            </p:cNvPr>
            <p:cNvPicPr>
              <a:picLocks noChangeAspect="1"/>
            </p:cNvPicPr>
            <p:nvPr/>
          </p:nvPicPr>
          <p:blipFill rotWithShape="1">
            <a:blip r:embed="rId4"/>
            <a:srcRect l="8617" t="15099" r="60290" b="75281"/>
            <a:stretch/>
          </p:blipFill>
          <p:spPr>
            <a:xfrm>
              <a:off x="2740540" y="2514600"/>
              <a:ext cx="3546032" cy="616984"/>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4" name="직사각형 3">
              <a:extLst>
                <a:ext uri="{FF2B5EF4-FFF2-40B4-BE49-F238E27FC236}">
                  <a16:creationId xmlns:a16="http://schemas.microsoft.com/office/drawing/2014/main" id="{82FF8B72-51C3-42E8-A15F-5CFB7C6C3C4E}"/>
                </a:ext>
              </a:extLst>
            </p:cNvPr>
            <p:cNvSpPr/>
            <p:nvPr/>
          </p:nvSpPr>
          <p:spPr>
            <a:xfrm>
              <a:off x="5308259" y="2514956"/>
              <a:ext cx="1006816" cy="199669"/>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직사각형 25">
              <a:extLst>
                <a:ext uri="{FF2B5EF4-FFF2-40B4-BE49-F238E27FC236}">
                  <a16:creationId xmlns:a16="http://schemas.microsoft.com/office/drawing/2014/main" id="{C777940B-7B60-4236-B757-10127B5D56EE}"/>
                </a:ext>
              </a:extLst>
            </p:cNvPr>
            <p:cNvSpPr/>
            <p:nvPr/>
          </p:nvSpPr>
          <p:spPr>
            <a:xfrm>
              <a:off x="2714699" y="2716335"/>
              <a:ext cx="1181025" cy="207840"/>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pic>
        <p:nvPicPr>
          <p:cNvPr id="34" name="그림 33">
            <a:extLst>
              <a:ext uri="{FF2B5EF4-FFF2-40B4-BE49-F238E27FC236}">
                <a16:creationId xmlns:a16="http://schemas.microsoft.com/office/drawing/2014/main" id="{93EBDC44-EF96-4838-9E23-63146D6A4B15}"/>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706275" flipH="1" flipV="1">
            <a:off x="1366333" y="2620892"/>
            <a:ext cx="437320" cy="413789"/>
          </a:xfrm>
          <a:prstGeom prst="rect">
            <a:avLst/>
          </a:prstGeom>
        </p:spPr>
      </p:pic>
      <p:grpSp>
        <p:nvGrpSpPr>
          <p:cNvPr id="12" name="그룹 11">
            <a:extLst>
              <a:ext uri="{FF2B5EF4-FFF2-40B4-BE49-F238E27FC236}">
                <a16:creationId xmlns:a16="http://schemas.microsoft.com/office/drawing/2014/main" id="{BA62EFED-2EBC-4A9B-9D2B-BADDED701F18}"/>
              </a:ext>
            </a:extLst>
          </p:cNvPr>
          <p:cNvGrpSpPr/>
          <p:nvPr/>
        </p:nvGrpSpPr>
        <p:grpSpPr>
          <a:xfrm>
            <a:off x="561070" y="3531654"/>
            <a:ext cx="4619818" cy="2684065"/>
            <a:chOff x="561070" y="3490031"/>
            <a:chExt cx="4619818" cy="2684065"/>
          </a:xfrm>
        </p:grpSpPr>
        <p:pic>
          <p:nvPicPr>
            <p:cNvPr id="31" name="그림 30">
              <a:extLst>
                <a:ext uri="{FF2B5EF4-FFF2-40B4-BE49-F238E27FC236}">
                  <a16:creationId xmlns:a16="http://schemas.microsoft.com/office/drawing/2014/main" id="{4F5D6B61-CCA9-45AB-9F2B-1B32D9E32F94}"/>
                </a:ext>
              </a:extLst>
            </p:cNvPr>
            <p:cNvPicPr>
              <a:picLocks noChangeAspect="1"/>
            </p:cNvPicPr>
            <p:nvPr/>
          </p:nvPicPr>
          <p:blipFill>
            <a:blip r:embed="rId4"/>
            <a:stretch>
              <a:fillRect/>
            </a:stretch>
          </p:blipFill>
          <p:spPr>
            <a:xfrm>
              <a:off x="561070" y="3490031"/>
              <a:ext cx="2988098" cy="1681167"/>
            </a:xfrm>
            <a:prstGeom prst="rect">
              <a:avLst/>
            </a:prstGeom>
          </p:spPr>
        </p:pic>
        <p:grpSp>
          <p:nvGrpSpPr>
            <p:cNvPr id="9" name="그룹 8">
              <a:extLst>
                <a:ext uri="{FF2B5EF4-FFF2-40B4-BE49-F238E27FC236}">
                  <a16:creationId xmlns:a16="http://schemas.microsoft.com/office/drawing/2014/main" id="{34B387AC-37E8-4468-BF3B-1E4BDAA4834B}"/>
                </a:ext>
              </a:extLst>
            </p:cNvPr>
            <p:cNvGrpSpPr/>
            <p:nvPr/>
          </p:nvGrpSpPr>
          <p:grpSpPr>
            <a:xfrm>
              <a:off x="1087168" y="4625023"/>
              <a:ext cx="4093720" cy="1549073"/>
              <a:chOff x="1857756" y="4603325"/>
              <a:chExt cx="4262782" cy="1613046"/>
            </a:xfrm>
          </p:grpSpPr>
          <p:pic>
            <p:nvPicPr>
              <p:cNvPr id="36" name="그림 35">
                <a:extLst>
                  <a:ext uri="{FF2B5EF4-FFF2-40B4-BE49-F238E27FC236}">
                    <a16:creationId xmlns:a16="http://schemas.microsoft.com/office/drawing/2014/main" id="{075BC0DB-158B-4432-BD69-7A6B81D1AB56}"/>
                  </a:ext>
                </a:extLst>
              </p:cNvPr>
              <p:cNvPicPr>
                <a:picLocks noChangeAspect="1"/>
              </p:cNvPicPr>
              <p:nvPr/>
            </p:nvPicPr>
            <p:blipFill rotWithShape="1">
              <a:blip r:embed="rId4"/>
              <a:srcRect l="48237" t="34849" r="12776" b="38930"/>
              <a:stretch/>
            </p:blipFill>
            <p:spPr>
              <a:xfrm>
                <a:off x="1857756" y="4603325"/>
                <a:ext cx="4262782" cy="161304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8" name="직사각형 7">
                <a:extLst>
                  <a:ext uri="{FF2B5EF4-FFF2-40B4-BE49-F238E27FC236}">
                    <a16:creationId xmlns:a16="http://schemas.microsoft.com/office/drawing/2014/main" id="{28A533F3-0083-4495-9952-38B5E08E741B}"/>
                  </a:ext>
                </a:extLst>
              </p:cNvPr>
              <p:cNvSpPr/>
              <p:nvPr/>
            </p:nvSpPr>
            <p:spPr>
              <a:xfrm>
                <a:off x="4143374" y="4895831"/>
                <a:ext cx="1438275" cy="238144"/>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직사각형 37">
                <a:extLst>
                  <a:ext uri="{FF2B5EF4-FFF2-40B4-BE49-F238E27FC236}">
                    <a16:creationId xmlns:a16="http://schemas.microsoft.com/office/drawing/2014/main" id="{90E25365-22B4-466E-A448-32BD9BB2EFA9}"/>
                  </a:ext>
                </a:extLst>
              </p:cNvPr>
              <p:cNvSpPr/>
              <p:nvPr/>
            </p:nvSpPr>
            <p:spPr>
              <a:xfrm>
                <a:off x="3672571" y="5120231"/>
                <a:ext cx="594630" cy="775744"/>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pic>
          <p:nvPicPr>
            <p:cNvPr id="39" name="그림 38">
              <a:extLst>
                <a:ext uri="{FF2B5EF4-FFF2-40B4-BE49-F238E27FC236}">
                  <a16:creationId xmlns:a16="http://schemas.microsoft.com/office/drawing/2014/main" id="{540A5BEF-B634-4D0C-A311-F97CFA18A183}"/>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706275" flipH="1" flipV="1">
              <a:off x="2712336" y="4464880"/>
              <a:ext cx="419976" cy="397378"/>
            </a:xfrm>
            <a:prstGeom prst="rect">
              <a:avLst/>
            </a:prstGeom>
          </p:spPr>
        </p:pic>
      </p:grpSp>
    </p:spTree>
    <p:extLst>
      <p:ext uri="{BB962C8B-B14F-4D97-AF65-F5344CB8AC3E}">
        <p14:creationId xmlns:p14="http://schemas.microsoft.com/office/powerpoint/2010/main" val="2158775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2" name="직사각형 21">
            <a:extLst>
              <a:ext uri="{FF2B5EF4-FFF2-40B4-BE49-F238E27FC236}">
                <a16:creationId xmlns:a16="http://schemas.microsoft.com/office/drawing/2014/main" id="{8CE696B5-A505-44A1-B851-E7A993E8CDBF}"/>
              </a:ext>
            </a:extLst>
          </p:cNvPr>
          <p:cNvSpPr/>
          <p:nvPr/>
        </p:nvSpPr>
        <p:spPr>
          <a:xfrm>
            <a:off x="4933950" y="1878115"/>
            <a:ext cx="4534050"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Tải xuống tệp png hình ảnh bạn muốn hiển thị và lưu nó trong thư mục tĩnh.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ví dụ này, tệp hình ảnh được sử dụng từ liên kết bên dưới.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https://media.vlpt.us/images/mythos/post/5584cec3-97f8-45b4-a8c8-003c574f732c/Raspberry_Pi_OS_Logo.png</a:t>
            </a:r>
          </a:p>
        </p:txBody>
      </p:sp>
      <p:pic>
        <p:nvPicPr>
          <p:cNvPr id="23" name="그림 22">
            <a:extLst>
              <a:ext uri="{FF2B5EF4-FFF2-40B4-BE49-F238E27FC236}">
                <a16:creationId xmlns:a16="http://schemas.microsoft.com/office/drawing/2014/main" id="{291D2EA1-42DF-43CC-91E2-1313C219700E}"/>
              </a:ext>
            </a:extLst>
          </p:cNvPr>
          <p:cNvPicPr>
            <a:picLocks noChangeAspect="1"/>
          </p:cNvPicPr>
          <p:nvPr/>
        </p:nvPicPr>
        <p:blipFill>
          <a:blip r:embed="rId3"/>
          <a:stretch>
            <a:fillRect/>
          </a:stretch>
        </p:blipFill>
        <p:spPr>
          <a:xfrm>
            <a:off x="558800" y="2740928"/>
            <a:ext cx="4258834" cy="2396111"/>
          </a:xfrm>
          <a:prstGeom prst="rect">
            <a:avLst/>
          </a:prstGeom>
        </p:spPr>
      </p:pic>
      <p:pic>
        <p:nvPicPr>
          <p:cNvPr id="18" name="그림 17">
            <a:extLst>
              <a:ext uri="{FF2B5EF4-FFF2-40B4-BE49-F238E27FC236}">
                <a16:creationId xmlns:a16="http://schemas.microsoft.com/office/drawing/2014/main" id="{B6808AFB-198B-466B-A1B5-B1F979164F57}"/>
              </a:ext>
            </a:extLst>
          </p:cNvPr>
          <p:cNvPicPr>
            <a:picLocks noChangeAspect="1"/>
          </p:cNvPicPr>
          <p:nvPr/>
        </p:nvPicPr>
        <p:blipFill rotWithShape="1">
          <a:blip r:embed="rId3"/>
          <a:srcRect l="48302" t="35562" r="12776" b="38930"/>
          <a:stretch/>
        </p:blipFill>
        <p:spPr>
          <a:xfrm>
            <a:off x="778385" y="4705350"/>
            <a:ext cx="3884788" cy="143238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24" name="그림 23">
            <a:extLst>
              <a:ext uri="{FF2B5EF4-FFF2-40B4-BE49-F238E27FC236}">
                <a16:creationId xmlns:a16="http://schemas.microsoft.com/office/drawing/2014/main" id="{4B1A29AE-6B86-4BE0-AAAA-2C96D01F8EB7}"/>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845393" flipH="1" flipV="1">
            <a:off x="2155790" y="4249652"/>
            <a:ext cx="389771" cy="368799"/>
          </a:xfrm>
          <a:prstGeom prst="rect">
            <a:avLst/>
          </a:prstGeom>
        </p:spPr>
      </p:pic>
      <p:sp>
        <p:nvSpPr>
          <p:cNvPr id="20" name="직사각형 23">
            <a:extLst>
              <a:ext uri="{FF2B5EF4-FFF2-40B4-BE49-F238E27FC236}">
                <a16:creationId xmlns:a16="http://schemas.microsoft.com/office/drawing/2014/main" id="{F9D9A983-518C-4965-B720-A843EC69EBCD}"/>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ảnh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v.v.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web</a:t>
            </a:r>
            <a:endParaRPr lang="ko-KR" altLang="en-US" sz="1400" dirty="0">
              <a:solidFill>
                <a:schemeClr val="tx1"/>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F596CCE1-1F25-4002-A369-53D708D40610}"/>
              </a:ext>
            </a:extLst>
          </p:cNvPr>
          <p:cNvGrpSpPr/>
          <p:nvPr/>
        </p:nvGrpSpPr>
        <p:grpSpPr>
          <a:xfrm>
            <a:off x="778385" y="1930960"/>
            <a:ext cx="3819663" cy="644873"/>
            <a:chOff x="4219436" y="4041649"/>
            <a:chExt cx="3819663" cy="644873"/>
          </a:xfrm>
        </p:grpSpPr>
        <p:pic>
          <p:nvPicPr>
            <p:cNvPr id="21" name="그림 20">
              <a:extLst>
                <a:ext uri="{FF2B5EF4-FFF2-40B4-BE49-F238E27FC236}">
                  <a16:creationId xmlns:a16="http://schemas.microsoft.com/office/drawing/2014/main" id="{847796B0-ECFB-4A78-8C5E-473275234B4F}"/>
                </a:ext>
              </a:extLst>
            </p:cNvPr>
            <p:cNvPicPr>
              <a:picLocks noChangeAspect="1"/>
            </p:cNvPicPr>
            <p:nvPr/>
          </p:nvPicPr>
          <p:blipFill rotWithShape="1">
            <a:blip r:embed="rId3"/>
            <a:srcRect l="8728" t="15301" r="60324" b="75419"/>
            <a:stretch/>
          </p:blipFill>
          <p:spPr>
            <a:xfrm>
              <a:off x="4242818" y="4050155"/>
              <a:ext cx="3772899" cy="636367"/>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4" name="직사각형 3">
              <a:extLst>
                <a:ext uri="{FF2B5EF4-FFF2-40B4-BE49-F238E27FC236}">
                  <a16:creationId xmlns:a16="http://schemas.microsoft.com/office/drawing/2014/main" id="{15271784-6E2D-455F-B0E6-0FD0A2D66C7B}"/>
                </a:ext>
              </a:extLst>
            </p:cNvPr>
            <p:cNvSpPr/>
            <p:nvPr/>
          </p:nvSpPr>
          <p:spPr>
            <a:xfrm>
              <a:off x="6981824" y="4041649"/>
              <a:ext cx="1057275" cy="206502"/>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직사각형 29">
              <a:extLst>
                <a:ext uri="{FF2B5EF4-FFF2-40B4-BE49-F238E27FC236}">
                  <a16:creationId xmlns:a16="http://schemas.microsoft.com/office/drawing/2014/main" id="{8A755DA6-BE24-485E-B6B9-7D4371BEBE86}"/>
                </a:ext>
              </a:extLst>
            </p:cNvPr>
            <p:cNvSpPr/>
            <p:nvPr/>
          </p:nvSpPr>
          <p:spPr>
            <a:xfrm>
              <a:off x="4219436" y="4238625"/>
              <a:ext cx="1257439" cy="247649"/>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6" name="직사각형 5">
            <a:extLst>
              <a:ext uri="{FF2B5EF4-FFF2-40B4-BE49-F238E27FC236}">
                <a16:creationId xmlns:a16="http://schemas.microsoft.com/office/drawing/2014/main" id="{77D67F1D-1536-4B09-87BC-35AF6AA215AD}"/>
              </a:ext>
            </a:extLst>
          </p:cNvPr>
          <p:cNvSpPr/>
          <p:nvPr/>
        </p:nvSpPr>
        <p:spPr>
          <a:xfrm>
            <a:off x="2867025" y="4924424"/>
            <a:ext cx="1314450" cy="219075"/>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직사각형 30">
            <a:extLst>
              <a:ext uri="{FF2B5EF4-FFF2-40B4-BE49-F238E27FC236}">
                <a16:creationId xmlns:a16="http://schemas.microsoft.com/office/drawing/2014/main" id="{C44CF88F-9C9E-41F2-98FD-3279BFF38E8E}"/>
              </a:ext>
            </a:extLst>
          </p:cNvPr>
          <p:cNvSpPr/>
          <p:nvPr/>
        </p:nvSpPr>
        <p:spPr>
          <a:xfrm>
            <a:off x="2394852" y="5172074"/>
            <a:ext cx="586473" cy="685801"/>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2" name="그림 31">
            <a:extLst>
              <a:ext uri="{FF2B5EF4-FFF2-40B4-BE49-F238E27FC236}">
                <a16:creationId xmlns:a16="http://schemas.microsoft.com/office/drawing/2014/main" id="{DDF3E7CD-B815-4C61-8383-B5C27C965D93}"/>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6200000" flipH="1" flipV="1">
            <a:off x="1791797" y="2687058"/>
            <a:ext cx="389771" cy="368799"/>
          </a:xfrm>
          <a:prstGeom prst="rect">
            <a:avLst/>
          </a:prstGeom>
        </p:spPr>
      </p:pic>
    </p:spTree>
    <p:extLst>
      <p:ext uri="{BB962C8B-B14F-4D97-AF65-F5344CB8AC3E}">
        <p14:creationId xmlns:p14="http://schemas.microsoft.com/office/powerpoint/2010/main" val="756937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2" name="직사각형 21">
            <a:extLst>
              <a:ext uri="{FF2B5EF4-FFF2-40B4-BE49-F238E27FC236}">
                <a16:creationId xmlns:a16="http://schemas.microsoft.com/office/drawing/2014/main" id="{8CE696B5-A505-44A1-B851-E7A993E8CDBF}"/>
              </a:ext>
            </a:extLst>
          </p:cNvPr>
          <p:cNvSpPr/>
          <p:nvPr/>
        </p:nvSpPr>
        <p:spPr>
          <a:xfrm>
            <a:off x="4681728" y="1754671"/>
            <a:ext cx="4786272" cy="4166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Đầu tiên, hãy tạo một trang HTML đơn giản. Chúng ta sẽ tìm hiểu ngắn gọn cách tạo một trang web thay vì bao gồm tất cả các thẻ HTML.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Tất cả các thẻ HTML phải được đặt trong &lt; &gt; các dấu ngoặc này.</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Thẻ</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&lt;tag&gt;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nội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thẻ</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&lt;/tag&gt;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&lt;tag&gt;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nội dung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&lt;/tag&gt;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&lt;title&gt; tag: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web</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&lt;body&gt;: </a:t>
            </a:r>
            <a:r>
              <a:rPr lang="de-DE" altLang="ko-KR" sz="1300" dirty="0">
                <a:solidFill>
                  <a:schemeClr val="tx1">
                    <a:lumMod val="85000"/>
                    <a:lumOff val="15000"/>
                  </a:schemeClr>
                </a:solidFill>
                <a:latin typeface="SamsungOne-400" panose="020B0503030303020204" pitchFamily="34" charset="0"/>
                <a:ea typeface="SamsungOne-400" panose="020B0503030303020204" pitchFamily="34" charset="0"/>
              </a:rPr>
              <a:t>nội dung của trang web</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&lt;strong&gt;: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bật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img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src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Viết tắt của nguồn hình ảnh. Nó được sử dụng để tải một tập tin hình ảnh. Nhập đường dẫn hình ảnh như thế này &lt;img src=“đường dẫn hình ảnh”&gt;.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trang HTML, hãy lưu nó dưới dạng test_html.html trong các mẫu.</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5" name="그림 14">
            <a:extLst>
              <a:ext uri="{FF2B5EF4-FFF2-40B4-BE49-F238E27FC236}">
                <a16:creationId xmlns:a16="http://schemas.microsoft.com/office/drawing/2014/main" id="{24A557C5-173A-4425-B908-3BF6FC8F536D}"/>
              </a:ext>
            </a:extLst>
          </p:cNvPr>
          <p:cNvPicPr>
            <a:picLocks noChangeAspect="1"/>
          </p:cNvPicPr>
          <p:nvPr/>
        </p:nvPicPr>
        <p:blipFill rotWithShape="1">
          <a:blip r:embed="rId3"/>
          <a:srcRect l="26166" t="7570" r="49486" b="57741"/>
          <a:stretch/>
        </p:blipFill>
        <p:spPr>
          <a:xfrm>
            <a:off x="559817" y="1838326"/>
            <a:ext cx="3960812" cy="3085886"/>
          </a:xfrm>
          <a:prstGeom prst="rect">
            <a:avLst/>
          </a:prstGeom>
        </p:spPr>
      </p:pic>
      <p:sp>
        <p:nvSpPr>
          <p:cNvPr id="9" name="직사각형 8">
            <a:extLst>
              <a:ext uri="{FF2B5EF4-FFF2-40B4-BE49-F238E27FC236}">
                <a16:creationId xmlns:a16="http://schemas.microsoft.com/office/drawing/2014/main" id="{FE91E672-4C9A-4C07-B104-789AA070BF92}"/>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~/webapp/templates/test_html.html</a:t>
            </a:r>
          </a:p>
        </p:txBody>
      </p:sp>
    </p:spTree>
    <p:extLst>
      <p:ext uri="{BB962C8B-B14F-4D97-AF65-F5344CB8AC3E}">
        <p14:creationId xmlns:p14="http://schemas.microsoft.com/office/powerpoint/2010/main" val="339981820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E402AD48-996C-45DD-9BAE-04C46B7A6812}"/>
              </a:ext>
            </a:extLst>
          </p:cNvPr>
          <p:cNvSpPr/>
          <p:nvPr/>
        </p:nvSpPr>
        <p:spPr>
          <a:xfrm>
            <a:off x="567233" y="1831819"/>
            <a:ext cx="3814267" cy="4527864"/>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2" name="직사각형 21">
            <a:extLst>
              <a:ext uri="{FF2B5EF4-FFF2-40B4-BE49-F238E27FC236}">
                <a16:creationId xmlns:a16="http://schemas.microsoft.com/office/drawing/2014/main" id="{8CE696B5-A505-44A1-B851-E7A993E8CDBF}"/>
              </a:ext>
            </a:extLst>
          </p:cNvPr>
          <p:cNvSpPr/>
          <p:nvPr/>
        </p:nvSpPr>
        <p:spPr>
          <a:xfrm>
            <a:off x="4562475" y="1754671"/>
            <a:ext cx="4637088"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Kết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xuất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tạo</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và</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xem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tài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liệu</a:t>
            </a:r>
            <a:r>
              <a:rPr lang="en-US" altLang="ko-KR" sz="1300" dirty="0">
                <a:solidFill>
                  <a:schemeClr val="tx1"/>
                </a:solidFill>
                <a:latin typeface="SamsungOne-400" panose="020B0503030303020204" pitchFamily="34" charset="0"/>
                <a:ea typeface="SamsungOne-400" panose="020B0503030303020204" pitchFamily="34" charset="0"/>
              </a:rPr>
              <a:t> HTML </a:t>
            </a:r>
            <a:r>
              <a:rPr lang="en-US" altLang="ko-KR" sz="1300" dirty="0" err="1">
                <a:solidFill>
                  <a:schemeClr val="tx1"/>
                </a:solidFill>
                <a:latin typeface="SamsungOne-400" panose="020B0503030303020204" pitchFamily="34" charset="0"/>
                <a:ea typeface="SamsungOne-400" panose="020B0503030303020204" pitchFamily="34" charset="0"/>
              </a:rPr>
              <a:t>bằng</a:t>
            </a:r>
            <a:r>
              <a:rPr lang="en-US" altLang="ko-KR" sz="1300" dirty="0">
                <a:solidFill>
                  <a:schemeClr val="tx1"/>
                </a:solidFill>
                <a:latin typeface="SamsungOne-400" panose="020B0503030303020204" pitchFamily="34" charset="0"/>
                <a:ea typeface="SamsungOne-400" panose="020B0503030303020204" pitchFamily="34" charset="0"/>
              </a:rPr>
              <a:t> Python..</a:t>
            </a:r>
            <a:endParaRPr lang="ko-KR" altLang="en-US" sz="1300" dirty="0">
              <a:solidFill>
                <a:schemeClr val="tx1"/>
              </a:solidFill>
              <a:latin typeface="SamsungOne-400" panose="020B0503030303020204" pitchFamily="34" charset="0"/>
              <a:ea typeface="SamsungOne-400" panose="020B0503030303020204" pitchFamily="34" charset="0"/>
            </a:endParaRPr>
          </a:p>
          <a:p>
            <a:pPr marL="357188" indent="-177800">
              <a:spcAft>
                <a:spcPts val="8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dòng 7: Kết xuất tệp html_test.html</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9D495C15-96DC-4DE2-B47C-D7A8B19D1EDB}"/>
              </a:ext>
            </a:extLst>
          </p:cNvPr>
          <p:cNvGrpSpPr/>
          <p:nvPr/>
        </p:nvGrpSpPr>
        <p:grpSpPr>
          <a:xfrm>
            <a:off x="665163" y="1905001"/>
            <a:ext cx="3605085" cy="4381499"/>
            <a:chOff x="5338353" y="1847851"/>
            <a:chExt cx="3605085" cy="4381499"/>
          </a:xfrm>
        </p:grpSpPr>
        <p:pic>
          <p:nvPicPr>
            <p:cNvPr id="17" name="그림 16">
              <a:extLst>
                <a:ext uri="{FF2B5EF4-FFF2-40B4-BE49-F238E27FC236}">
                  <a16:creationId xmlns:a16="http://schemas.microsoft.com/office/drawing/2014/main" id="{1E630CA3-41F1-4F3D-9E2B-CBF987B475F8}"/>
                </a:ext>
              </a:extLst>
            </p:cNvPr>
            <p:cNvPicPr>
              <a:picLocks noChangeAspect="1"/>
            </p:cNvPicPr>
            <p:nvPr/>
          </p:nvPicPr>
          <p:blipFill rotWithShape="1">
            <a:blip r:embed="rId3"/>
            <a:srcRect l="26238" t="7570" r="50000" b="70899"/>
            <a:stretch/>
          </p:blipFill>
          <p:spPr>
            <a:xfrm>
              <a:off x="5338354" y="1847851"/>
              <a:ext cx="3605084" cy="1743910"/>
            </a:xfrm>
            <a:prstGeom prst="rect">
              <a:avLst/>
            </a:prstGeom>
          </p:spPr>
        </p:pic>
        <p:grpSp>
          <p:nvGrpSpPr>
            <p:cNvPr id="3" name="그룹 2">
              <a:extLst>
                <a:ext uri="{FF2B5EF4-FFF2-40B4-BE49-F238E27FC236}">
                  <a16:creationId xmlns:a16="http://schemas.microsoft.com/office/drawing/2014/main" id="{4BB51BDA-19E9-4772-9B7F-C7F18FFCE972}"/>
                </a:ext>
              </a:extLst>
            </p:cNvPr>
            <p:cNvGrpSpPr/>
            <p:nvPr/>
          </p:nvGrpSpPr>
          <p:grpSpPr>
            <a:xfrm>
              <a:off x="5338353" y="3781426"/>
              <a:ext cx="3605083" cy="2447924"/>
              <a:chOff x="5788535" y="3729944"/>
              <a:chExt cx="3411028" cy="2513447"/>
            </a:xfrm>
          </p:grpSpPr>
          <p:pic>
            <p:nvPicPr>
              <p:cNvPr id="16" name="그림 15">
                <a:extLst>
                  <a:ext uri="{FF2B5EF4-FFF2-40B4-BE49-F238E27FC236}">
                    <a16:creationId xmlns:a16="http://schemas.microsoft.com/office/drawing/2014/main" id="{BF549364-D4DA-4D06-9000-D3F765F49650}"/>
                  </a:ext>
                </a:extLst>
              </p:cNvPr>
              <p:cNvPicPr>
                <a:picLocks noChangeAspect="1"/>
              </p:cNvPicPr>
              <p:nvPr/>
            </p:nvPicPr>
            <p:blipFill rotWithShape="1">
              <a:blip r:embed="rId4"/>
              <a:srcRect l="8468" t="20840" r="62294" b="39496"/>
              <a:stretch/>
            </p:blipFill>
            <p:spPr>
              <a:xfrm>
                <a:off x="5788535" y="3729944"/>
                <a:ext cx="3411028" cy="2513447"/>
              </a:xfrm>
              <a:prstGeom prst="rect">
                <a:avLst/>
              </a:prstGeom>
            </p:spPr>
          </p:pic>
          <p:sp>
            <p:nvSpPr>
              <p:cNvPr id="12" name="직사각형 11">
                <a:extLst>
                  <a:ext uri="{FF2B5EF4-FFF2-40B4-BE49-F238E27FC236}">
                    <a16:creationId xmlns:a16="http://schemas.microsoft.com/office/drawing/2014/main" id="{BBEC8DA5-3A9F-4E74-BA79-5D8F56EE2235}"/>
                  </a:ext>
                </a:extLst>
              </p:cNvPr>
              <p:cNvSpPr/>
              <p:nvPr/>
            </p:nvSpPr>
            <p:spPr>
              <a:xfrm>
                <a:off x="8453458" y="3770429"/>
                <a:ext cx="478921" cy="2005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 name="직사각형 12">
                <a:extLst>
                  <a:ext uri="{FF2B5EF4-FFF2-40B4-BE49-F238E27FC236}">
                    <a16:creationId xmlns:a16="http://schemas.microsoft.com/office/drawing/2014/main" id="{09E37706-2BB6-4F8F-9939-0E67A66907D7}"/>
                  </a:ext>
                </a:extLst>
              </p:cNvPr>
              <p:cNvSpPr/>
              <p:nvPr/>
            </p:nvSpPr>
            <p:spPr>
              <a:xfrm>
                <a:off x="5837410" y="4104202"/>
                <a:ext cx="2420695" cy="13492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sp>
        <p:nvSpPr>
          <p:cNvPr id="18" name="직사각형 17">
            <a:extLst>
              <a:ext uri="{FF2B5EF4-FFF2-40B4-BE49-F238E27FC236}">
                <a16:creationId xmlns:a16="http://schemas.microsoft.com/office/drawing/2014/main" id="{F68E9628-D3E4-4B9F-8B85-19606FCED6BC}"/>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Write  ~/webapp/html_test.py</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9FC31100-5370-47F5-9B91-71D323B6CDA9}"/>
              </a:ext>
            </a:extLst>
          </p:cNvPr>
          <p:cNvSpPr/>
          <p:nvPr/>
        </p:nvSpPr>
        <p:spPr>
          <a:xfrm>
            <a:off x="4562475" y="3757346"/>
            <a:ext cx="4637088"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bạn tạo và lưu html_test.py, cấu trúc được tạo như bạn thấy ở bên trái.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BBEC8DA5-3A9F-4E74-BA79-5D8F56EE2235}"/>
              </a:ext>
            </a:extLst>
          </p:cNvPr>
          <p:cNvSpPr/>
          <p:nvPr/>
        </p:nvSpPr>
        <p:spPr>
          <a:xfrm>
            <a:off x="665163" y="2923143"/>
            <a:ext cx="3114357" cy="2084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201822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2" name="직사각형 21">
            <a:extLst>
              <a:ext uri="{FF2B5EF4-FFF2-40B4-BE49-F238E27FC236}">
                <a16:creationId xmlns:a16="http://schemas.microsoft.com/office/drawing/2014/main" id="{8CE696B5-A505-44A1-B851-E7A993E8CDBF}"/>
              </a:ext>
            </a:extLst>
          </p:cNvPr>
          <p:cNvSpPr/>
          <p:nvPr/>
        </p:nvSpPr>
        <p:spPr>
          <a:xfrm>
            <a:off x="4664075" y="1773721"/>
            <a:ext cx="4239229"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Nhập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sudo</a:t>
            </a:r>
            <a:r>
              <a:rPr lang="en-US" altLang="ko-KR" sz="1300" dirty="0">
                <a:solidFill>
                  <a:schemeClr val="tx1"/>
                </a:solidFill>
                <a:latin typeface="SamsungOne-400" panose="020B0503030303020204" pitchFamily="34" charset="0"/>
                <a:ea typeface="SamsungOne-400" panose="020B0503030303020204" pitchFamily="34" charset="0"/>
              </a:rPr>
              <a:t> python3 html_test.py </a:t>
            </a:r>
            <a:r>
              <a:rPr lang="en-US" altLang="ko-KR" sz="1300" dirty="0" err="1">
                <a:solidFill>
                  <a:schemeClr val="tx1"/>
                </a:solidFill>
                <a:latin typeface="SamsungOne-400" panose="020B0503030303020204" pitchFamily="34" charset="0"/>
                <a:ea typeface="SamsungOne-400" panose="020B0503030303020204" pitchFamily="34" charset="0"/>
              </a:rPr>
              <a:t>để</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thực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tập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lệnh</a:t>
            </a:r>
            <a:r>
              <a:rPr lang="en-US" altLang="ko-KR" sz="1300" dirty="0">
                <a:solidFill>
                  <a:schemeClr val="tx1"/>
                </a:solidFill>
                <a:latin typeface="SamsungOne-400" panose="020B0503030303020204" pitchFamily="34" charset="0"/>
                <a:ea typeface="SamsungOne-400" panose="020B0503030303020204" pitchFamily="34" charset="0"/>
              </a:rPr>
              <a:t> Python </a:t>
            </a:r>
            <a:r>
              <a:rPr lang="en-US" altLang="ko-KR" sz="1300" dirty="0" err="1">
                <a:solidFill>
                  <a:schemeClr val="tx1"/>
                </a:solidFill>
                <a:latin typeface="SamsungOne-400" panose="020B0503030303020204" pitchFamily="34" charset="0"/>
                <a:ea typeface="SamsungOne-400" panose="020B0503030303020204" pitchFamily="34" charset="0"/>
              </a:rPr>
              <a:t>đã</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tạo</a:t>
            </a:r>
            <a:r>
              <a:rPr lang="en-US" altLang="ko-KR" sz="1300" dirty="0">
                <a:solidFill>
                  <a:schemeClr val="tx1"/>
                </a:solidFill>
                <a:latin typeface="SamsungOne-400" panose="020B0503030303020204" pitchFamily="34" charset="0"/>
                <a:ea typeface="SamsungOne-400" panose="020B0503030303020204" pitchFamily="34" charset="0"/>
              </a:rPr>
              <a:t>.</a:t>
            </a:r>
            <a:endParaRPr lang="vi-VN" altLang="ko-KR" sz="1300" dirty="0">
              <a:solidFill>
                <a:schemeClr val="tx1"/>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duyệt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web.</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Hình ảnh dưới đây là đầu ra.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5" name="그룹 14">
            <a:extLst>
              <a:ext uri="{FF2B5EF4-FFF2-40B4-BE49-F238E27FC236}">
                <a16:creationId xmlns:a16="http://schemas.microsoft.com/office/drawing/2014/main" id="{722362D0-EF34-4455-92BC-984A74E90913}"/>
              </a:ext>
            </a:extLst>
          </p:cNvPr>
          <p:cNvGrpSpPr/>
          <p:nvPr/>
        </p:nvGrpSpPr>
        <p:grpSpPr>
          <a:xfrm>
            <a:off x="558800" y="1828533"/>
            <a:ext cx="3924300" cy="1150775"/>
            <a:chOff x="5329715" y="2627246"/>
            <a:chExt cx="4011251" cy="1142549"/>
          </a:xfrm>
        </p:grpSpPr>
        <p:pic>
          <p:nvPicPr>
            <p:cNvPr id="18" name="그림 17">
              <a:extLst>
                <a:ext uri="{FF2B5EF4-FFF2-40B4-BE49-F238E27FC236}">
                  <a16:creationId xmlns:a16="http://schemas.microsoft.com/office/drawing/2014/main" id="{E0CA654A-4B7F-4495-AF44-68325D6BAA01}"/>
                </a:ext>
              </a:extLst>
            </p:cNvPr>
            <p:cNvPicPr>
              <a:picLocks noChangeAspect="1"/>
            </p:cNvPicPr>
            <p:nvPr/>
          </p:nvPicPr>
          <p:blipFill rotWithShape="1">
            <a:blip r:embed="rId3"/>
            <a:srcRect l="8458" t="52192" r="23936" b="13199"/>
            <a:stretch/>
          </p:blipFill>
          <p:spPr>
            <a:xfrm>
              <a:off x="5329715" y="2627246"/>
              <a:ext cx="4011251" cy="1142549"/>
            </a:xfrm>
            <a:prstGeom prst="rect">
              <a:avLst/>
            </a:prstGeom>
          </p:spPr>
        </p:pic>
        <p:sp>
          <p:nvSpPr>
            <p:cNvPr id="23" name="직사각형 22">
              <a:extLst>
                <a:ext uri="{FF2B5EF4-FFF2-40B4-BE49-F238E27FC236}">
                  <a16:creationId xmlns:a16="http://schemas.microsoft.com/office/drawing/2014/main" id="{1FE850ED-34D6-4DC2-9912-8F482821204F}"/>
                </a:ext>
              </a:extLst>
            </p:cNvPr>
            <p:cNvSpPr/>
            <p:nvPr/>
          </p:nvSpPr>
          <p:spPr>
            <a:xfrm>
              <a:off x="6669684" y="2627247"/>
              <a:ext cx="1365515" cy="1303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 name="그룹 1">
            <a:extLst>
              <a:ext uri="{FF2B5EF4-FFF2-40B4-BE49-F238E27FC236}">
                <a16:creationId xmlns:a16="http://schemas.microsoft.com/office/drawing/2014/main" id="{D1A17BA3-E48F-4C38-9A0C-338B9DB006D2}"/>
              </a:ext>
            </a:extLst>
          </p:cNvPr>
          <p:cNvGrpSpPr/>
          <p:nvPr/>
        </p:nvGrpSpPr>
        <p:grpSpPr>
          <a:xfrm>
            <a:off x="558800" y="3465192"/>
            <a:ext cx="8640763" cy="1359056"/>
            <a:chOff x="558800" y="3352800"/>
            <a:chExt cx="8640763" cy="1359056"/>
          </a:xfrm>
        </p:grpSpPr>
        <p:sp>
          <p:nvSpPr>
            <p:cNvPr id="25" name="Rectangle 12">
              <a:extLst>
                <a:ext uri="{FF2B5EF4-FFF2-40B4-BE49-F238E27FC236}">
                  <a16:creationId xmlns:a16="http://schemas.microsoft.com/office/drawing/2014/main" id="{C750C36D-7F74-4560-87B5-29860F9F0D9F}"/>
                </a:ext>
              </a:extLst>
            </p:cNvPr>
            <p:cNvSpPr/>
            <p:nvPr/>
          </p:nvSpPr>
          <p:spPr>
            <a:xfrm>
              <a:off x="558800" y="3352800"/>
              <a:ext cx="8640763" cy="1357065"/>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4" name="그림 23">
              <a:extLst>
                <a:ext uri="{FF2B5EF4-FFF2-40B4-BE49-F238E27FC236}">
                  <a16:creationId xmlns:a16="http://schemas.microsoft.com/office/drawing/2014/main" id="{80130029-6362-42B1-86DB-E6947A3EB221}"/>
                </a:ext>
              </a:extLst>
            </p:cNvPr>
            <p:cNvPicPr>
              <a:picLocks noChangeAspect="1"/>
            </p:cNvPicPr>
            <p:nvPr/>
          </p:nvPicPr>
          <p:blipFill rotWithShape="1">
            <a:blip r:embed="rId4"/>
            <a:srcRect t="2519" b="67864"/>
            <a:stretch/>
          </p:blipFill>
          <p:spPr>
            <a:xfrm>
              <a:off x="866775" y="3431373"/>
              <a:ext cx="7905750" cy="1280483"/>
            </a:xfrm>
            <a:prstGeom prst="rect">
              <a:avLst/>
            </a:prstGeom>
          </p:spPr>
        </p:pic>
      </p:grpSp>
      <p:pic>
        <p:nvPicPr>
          <p:cNvPr id="13" name="그림 12">
            <a:extLst>
              <a:ext uri="{FF2B5EF4-FFF2-40B4-BE49-F238E27FC236}">
                <a16:creationId xmlns:a16="http://schemas.microsoft.com/office/drawing/2014/main" id="{D6C1271B-9B99-4EDE-AEF9-4AD2B0AD281A}"/>
              </a:ext>
            </a:extLst>
          </p:cNvPr>
          <p:cNvPicPr>
            <a:picLocks noChangeAspect="1"/>
          </p:cNvPicPr>
          <p:nvPr/>
        </p:nvPicPr>
        <p:blipFill rotWithShape="1">
          <a:blip r:embed="rId3"/>
          <a:srcRect l="31258" t="52347" r="45921" b="43719"/>
          <a:stretch/>
        </p:blipFill>
        <p:spPr>
          <a:xfrm>
            <a:off x="1276349" y="2548148"/>
            <a:ext cx="3016305" cy="297810"/>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16" name="그림 15">
            <a:extLst>
              <a:ext uri="{FF2B5EF4-FFF2-40B4-BE49-F238E27FC236}">
                <a16:creationId xmlns:a16="http://schemas.microsoft.com/office/drawing/2014/main" id="{DA6CE9F5-1D35-4D39-8F56-4DD698AAC6E2}"/>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093476" flipH="1" flipV="1">
            <a:off x="2233277" y="2038766"/>
            <a:ext cx="469836" cy="444556"/>
          </a:xfrm>
          <a:prstGeom prst="rect">
            <a:avLst/>
          </a:prstGeom>
        </p:spPr>
      </p:pic>
      <p:sp>
        <p:nvSpPr>
          <p:cNvPr id="17" name="직사각형 16">
            <a:extLst>
              <a:ext uri="{FF2B5EF4-FFF2-40B4-BE49-F238E27FC236}">
                <a16:creationId xmlns:a16="http://schemas.microsoft.com/office/drawing/2014/main" id="{05750438-A45E-493D-80B3-0BF6458281B0}"/>
              </a:ext>
            </a:extLst>
          </p:cNvPr>
          <p:cNvSpPr/>
          <p:nvPr/>
        </p:nvSpPr>
        <p:spPr>
          <a:xfrm>
            <a:off x="580388"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6"/>
              </a:buBlip>
              <a:defRPr/>
            </a:pPr>
            <a:r>
              <a:rPr lang="pt-BR" altLang="ko-KR" sz="1400" dirty="0">
                <a:solidFill>
                  <a:prstClr val="black">
                    <a:lumMod val="85000"/>
                    <a:lumOff val="15000"/>
                  </a:prstClr>
                </a:solidFill>
                <a:latin typeface="SamsungOne-400" panose="020B0503030303020204" pitchFamily="34" charset="0"/>
                <a:ea typeface="SamsungOne-400" panose="020B0503030303020204" pitchFamily="34" charset="0"/>
              </a:rPr>
              <a:t>Xem trang đã tạo trên web</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D00B843C-A532-480F-8FAA-0EE02E6CBE60}"/>
              </a:ext>
            </a:extLst>
          </p:cNvPr>
          <p:cNvGrpSpPr/>
          <p:nvPr/>
        </p:nvGrpSpPr>
        <p:grpSpPr>
          <a:xfrm>
            <a:off x="4664075" y="2299499"/>
            <a:ext cx="3672090" cy="294654"/>
            <a:chOff x="4832437" y="3011330"/>
            <a:chExt cx="3672090" cy="294654"/>
          </a:xfrm>
        </p:grpSpPr>
        <p:sp>
          <p:nvSpPr>
            <p:cNvPr id="20" name="Rectangle 1">
              <a:extLst>
                <a:ext uri="{FF2B5EF4-FFF2-40B4-BE49-F238E27FC236}">
                  <a16:creationId xmlns:a16="http://schemas.microsoft.com/office/drawing/2014/main" id="{3BA96044-DD53-4E6D-8B0C-C9F3DC622DF6}"/>
                </a:ext>
              </a:extLst>
            </p:cNvPr>
            <p:cNvSpPr>
              <a:spLocks noChangeArrowheads="1"/>
            </p:cNvSpPr>
            <p:nvPr/>
          </p:nvSpPr>
          <p:spPr bwMode="auto">
            <a:xfrm>
              <a:off x="4875206" y="3011330"/>
              <a:ext cx="3629321"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python3 html_test.py </a:t>
              </a:r>
            </a:p>
          </p:txBody>
        </p:sp>
        <p:sp>
          <p:nvSpPr>
            <p:cNvPr id="21" name="Rectangle 1">
              <a:extLst>
                <a:ext uri="{FF2B5EF4-FFF2-40B4-BE49-F238E27FC236}">
                  <a16:creationId xmlns:a16="http://schemas.microsoft.com/office/drawing/2014/main" id="{1B7B19FD-8874-43AF-9CE3-5195638E36C3}"/>
                </a:ext>
              </a:extLst>
            </p:cNvPr>
            <p:cNvSpPr>
              <a:spLocks noChangeArrowheads="1"/>
            </p:cNvSpPr>
            <p:nvPr/>
          </p:nvSpPr>
          <p:spPr bwMode="auto">
            <a:xfrm>
              <a:off x="4832437" y="3011330"/>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9216187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B39676E9-7402-4E83-987F-8A80DA2D4BA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cs typeface="iCiel Samsung Sharp Sans Regula" pitchFamily="2" charset="0"/>
              </a:rPr>
              <a:t>GET, POST</a:t>
            </a:r>
          </a:p>
        </p:txBody>
      </p:sp>
      <p:sp>
        <p:nvSpPr>
          <p:cNvPr id="20" name="직사각형 19">
            <a:extLst>
              <a:ext uri="{FF2B5EF4-FFF2-40B4-BE49-F238E27FC236}">
                <a16:creationId xmlns:a16="http://schemas.microsoft.com/office/drawing/2014/main" id="{789003AA-9F65-40ED-8A71-696FD0AF32C5}"/>
              </a:ext>
            </a:extLst>
          </p:cNvPr>
          <p:cNvSpPr/>
          <p:nvPr/>
        </p:nvSpPr>
        <p:spPr>
          <a:xfrm>
            <a:off x="712183" y="2174875"/>
            <a:ext cx="8487380"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Flask, đầu ra động có thể thực hiện được bằng cách nhận các tham số được truyền từ máy khách web.</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hai phương thức để chuyển động các tham số từ máy khách web sang máy chủ web (Flask): GET và POST.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F0A8ADD0-431C-40F6-BE95-D491C5FFDF1B}"/>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trang</a:t>
            </a:r>
            <a:r>
              <a:rPr lang="en-US" altLang="ko-KR" sz="1400" dirty="0">
                <a:solidFill>
                  <a:schemeClr val="tx1"/>
                </a:solidFill>
                <a:latin typeface="SamsungOne-400" panose="020B0503030303020204" pitchFamily="34" charset="0"/>
                <a:ea typeface="SamsungOne-400" panose="020B0503030303020204" pitchFamily="34" charset="0"/>
              </a:rPr>
              <a:t> HTML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nội</a:t>
            </a:r>
            <a:r>
              <a:rPr lang="en-US" altLang="ko-KR" sz="1400" dirty="0">
                <a:solidFill>
                  <a:schemeClr val="tx1"/>
                </a:solidFill>
                <a:latin typeface="SamsungOne-400" panose="020B0503030303020204" pitchFamily="34" charset="0"/>
                <a:ea typeface="SamsungOne-400" panose="020B0503030303020204" pitchFamily="34" charset="0"/>
              </a:rPr>
              <a:t> dung </a:t>
            </a:r>
            <a:r>
              <a:rPr lang="en-US" altLang="ko-KR" sz="1400" dirty="0" err="1">
                <a:solidFill>
                  <a:schemeClr val="tx1"/>
                </a:solidFill>
                <a:latin typeface="SamsungOne-400" panose="020B0503030303020204" pitchFamily="34" charset="0"/>
                <a:ea typeface="SamsungOne-400" panose="020B0503030303020204" pitchFamily="34" charset="0"/>
              </a:rPr>
              <a:t>động</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36" name="직사각형 35">
            <a:extLst>
              <a:ext uri="{FF2B5EF4-FFF2-40B4-BE49-F238E27FC236}">
                <a16:creationId xmlns:a16="http://schemas.microsoft.com/office/drawing/2014/main" id="{7C15DC7F-605F-47D4-8DE3-EB50EAD37B94}"/>
              </a:ext>
            </a:extLst>
          </p:cNvPr>
          <p:cNvSpPr/>
          <p:nvPr/>
        </p:nvSpPr>
        <p:spPr>
          <a:xfrm>
            <a:off x="712183" y="3103243"/>
            <a:ext cx="8487380" cy="25401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F3C8E86E-C850-41BE-9B59-37A098D3A040}"/>
              </a:ext>
            </a:extLst>
          </p:cNvPr>
          <p:cNvGrpSpPr/>
          <p:nvPr/>
        </p:nvGrpSpPr>
        <p:grpSpPr>
          <a:xfrm>
            <a:off x="2980101" y="3438097"/>
            <a:ext cx="3388120" cy="1886576"/>
            <a:chOff x="2980101" y="3441947"/>
            <a:chExt cx="3388120" cy="1886576"/>
          </a:xfrm>
        </p:grpSpPr>
        <p:pic>
          <p:nvPicPr>
            <p:cNvPr id="3" name="그림 2">
              <a:extLst>
                <a:ext uri="{FF2B5EF4-FFF2-40B4-BE49-F238E27FC236}">
                  <a16:creationId xmlns:a16="http://schemas.microsoft.com/office/drawing/2014/main" id="{563544C4-B97A-49B4-A301-729EDA5551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101" y="3489280"/>
              <a:ext cx="702564" cy="702564"/>
            </a:xfrm>
            <a:prstGeom prst="rect">
              <a:avLst/>
            </a:prstGeom>
          </p:spPr>
        </p:pic>
        <p:pic>
          <p:nvPicPr>
            <p:cNvPr id="27" name="그림 26">
              <a:extLst>
                <a:ext uri="{FF2B5EF4-FFF2-40B4-BE49-F238E27FC236}">
                  <a16:creationId xmlns:a16="http://schemas.microsoft.com/office/drawing/2014/main" id="{C155CF8F-E953-4040-92ED-983389ABAD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101" y="4477342"/>
              <a:ext cx="702564" cy="702564"/>
            </a:xfrm>
            <a:prstGeom prst="rect">
              <a:avLst/>
            </a:prstGeom>
          </p:spPr>
        </p:pic>
        <p:grpSp>
          <p:nvGrpSpPr>
            <p:cNvPr id="8" name="그룹 7">
              <a:extLst>
                <a:ext uri="{FF2B5EF4-FFF2-40B4-BE49-F238E27FC236}">
                  <a16:creationId xmlns:a16="http://schemas.microsoft.com/office/drawing/2014/main" id="{79B7610F-FACE-4CBD-95B1-796A1B76EA26}"/>
                </a:ext>
              </a:extLst>
            </p:cNvPr>
            <p:cNvGrpSpPr/>
            <p:nvPr/>
          </p:nvGrpSpPr>
          <p:grpSpPr>
            <a:xfrm>
              <a:off x="5488156" y="3441947"/>
              <a:ext cx="880065" cy="898953"/>
              <a:chOff x="5488156" y="3540142"/>
              <a:chExt cx="880065" cy="898953"/>
            </a:xfrm>
          </p:grpSpPr>
          <p:pic>
            <p:nvPicPr>
              <p:cNvPr id="5" name="그림 4">
                <a:extLst>
                  <a:ext uri="{FF2B5EF4-FFF2-40B4-BE49-F238E27FC236}">
                    <a16:creationId xmlns:a16="http://schemas.microsoft.com/office/drawing/2014/main" id="{D0518C4B-EBCB-403D-97E3-A65683F886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0113" y="3540142"/>
                <a:ext cx="798108" cy="798108"/>
              </a:xfrm>
              <a:prstGeom prst="rect">
                <a:avLst/>
              </a:prstGeom>
            </p:spPr>
          </p:pic>
          <p:pic>
            <p:nvPicPr>
              <p:cNvPr id="7" name="그림 6">
                <a:extLst>
                  <a:ext uri="{FF2B5EF4-FFF2-40B4-BE49-F238E27FC236}">
                    <a16:creationId xmlns:a16="http://schemas.microsoft.com/office/drawing/2014/main" id="{62E11ED3-6B09-4A5B-8B96-7C174E711D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8156" y="4035871"/>
                <a:ext cx="403224" cy="403224"/>
              </a:xfrm>
              <a:prstGeom prst="rect">
                <a:avLst/>
              </a:prstGeom>
            </p:spPr>
          </p:pic>
        </p:grpSp>
        <p:grpSp>
          <p:nvGrpSpPr>
            <p:cNvPr id="28" name="그룹 27">
              <a:extLst>
                <a:ext uri="{FF2B5EF4-FFF2-40B4-BE49-F238E27FC236}">
                  <a16:creationId xmlns:a16="http://schemas.microsoft.com/office/drawing/2014/main" id="{F17E5915-9A96-49A4-87C4-21558D0177F2}"/>
                </a:ext>
              </a:extLst>
            </p:cNvPr>
            <p:cNvGrpSpPr/>
            <p:nvPr/>
          </p:nvGrpSpPr>
          <p:grpSpPr>
            <a:xfrm>
              <a:off x="5488156" y="4429570"/>
              <a:ext cx="880065" cy="898953"/>
              <a:chOff x="5488156" y="3540142"/>
              <a:chExt cx="880065" cy="898953"/>
            </a:xfrm>
          </p:grpSpPr>
          <p:pic>
            <p:nvPicPr>
              <p:cNvPr id="29" name="그림 28">
                <a:extLst>
                  <a:ext uri="{FF2B5EF4-FFF2-40B4-BE49-F238E27FC236}">
                    <a16:creationId xmlns:a16="http://schemas.microsoft.com/office/drawing/2014/main" id="{8F7500AE-9D47-45C8-9CF3-E439F306B9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0113" y="3540142"/>
                <a:ext cx="798108" cy="798108"/>
              </a:xfrm>
              <a:prstGeom prst="rect">
                <a:avLst/>
              </a:prstGeom>
            </p:spPr>
          </p:pic>
          <p:pic>
            <p:nvPicPr>
              <p:cNvPr id="30" name="그림 29">
                <a:extLst>
                  <a:ext uri="{FF2B5EF4-FFF2-40B4-BE49-F238E27FC236}">
                    <a16:creationId xmlns:a16="http://schemas.microsoft.com/office/drawing/2014/main" id="{3CBC18BB-C2B9-451E-ADC3-88D27EECB5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8156" y="4035871"/>
                <a:ext cx="403224" cy="403224"/>
              </a:xfrm>
              <a:prstGeom prst="rect">
                <a:avLst/>
              </a:prstGeom>
            </p:spPr>
          </p:pic>
        </p:grpSp>
        <p:sp>
          <p:nvSpPr>
            <p:cNvPr id="31" name="TextBox 30">
              <a:extLst>
                <a:ext uri="{FF2B5EF4-FFF2-40B4-BE49-F238E27FC236}">
                  <a16:creationId xmlns:a16="http://schemas.microsoft.com/office/drawing/2014/main" id="{4643086C-2575-4334-A4B4-B33B664967F0}"/>
                </a:ext>
              </a:extLst>
            </p:cNvPr>
            <p:cNvSpPr txBox="1"/>
            <p:nvPr/>
          </p:nvSpPr>
          <p:spPr>
            <a:xfrm>
              <a:off x="3839994" y="3524125"/>
              <a:ext cx="1648162" cy="461665"/>
            </a:xfrm>
            <a:prstGeom prst="rect">
              <a:avLst/>
            </a:prstGeom>
            <a:noFill/>
          </p:spPr>
          <p:txBody>
            <a:bodyPr wrap="square">
              <a:spAutoFit/>
            </a:bodyPr>
            <a:lstStyle/>
            <a:p>
              <a:pPr algn="ctr"/>
              <a:r>
                <a:rPr lang="en-US" altLang="ko-KR" sz="1300" b="1" dirty="0">
                  <a:solidFill>
                    <a:srgbClr val="34339A"/>
                  </a:solidFill>
                  <a:latin typeface="SamsungOne-400" panose="020B0503030303020204" pitchFamily="34" charset="0"/>
                </a:rPr>
                <a:t>POST</a:t>
              </a:r>
            </a:p>
            <a:p>
              <a:pPr algn="ctr"/>
              <a:r>
                <a:rPr lang="en-US" altLang="ko-KR" sz="1100" dirty="0">
                  <a:solidFill>
                    <a:schemeClr val="tx1">
                      <a:lumMod val="85000"/>
                      <a:lumOff val="15000"/>
                    </a:schemeClr>
                  </a:solidFill>
                  <a:latin typeface="SamsungOne-400" panose="020B0503030303020204" pitchFamily="34" charset="0"/>
                </a:rPr>
                <a:t>http:/example.php</a:t>
              </a:r>
              <a:endParaRPr lang="ko-KR" altLang="en-US" sz="1100" dirty="0">
                <a:solidFill>
                  <a:schemeClr val="tx1">
                    <a:lumMod val="85000"/>
                    <a:lumOff val="15000"/>
                  </a:schemeClr>
                </a:solidFill>
                <a:latin typeface="SamsungOne-400" panose="020B0503030303020204" pitchFamily="34" charset="0"/>
              </a:endParaRPr>
            </a:p>
          </p:txBody>
        </p:sp>
        <p:sp>
          <p:nvSpPr>
            <p:cNvPr id="11" name="화살표: 오른쪽 10">
              <a:extLst>
                <a:ext uri="{FF2B5EF4-FFF2-40B4-BE49-F238E27FC236}">
                  <a16:creationId xmlns:a16="http://schemas.microsoft.com/office/drawing/2014/main" id="{5A7A6699-E9F7-4972-B94D-6902A422EBE4}"/>
                </a:ext>
              </a:extLst>
            </p:cNvPr>
            <p:cNvSpPr/>
            <p:nvPr/>
          </p:nvSpPr>
          <p:spPr>
            <a:xfrm>
              <a:off x="3983407" y="4066844"/>
              <a:ext cx="1361336" cy="249999"/>
            </a:xfrm>
            <a:prstGeom prst="rightArrow">
              <a:avLst>
                <a:gd name="adj1" fmla="val 50000"/>
                <a:gd name="adj2" fmla="val 126200"/>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B1852220-8D0F-4AE4-8979-9A83A6C4BCF8}"/>
                </a:ext>
              </a:extLst>
            </p:cNvPr>
            <p:cNvSpPr/>
            <p:nvPr/>
          </p:nvSpPr>
          <p:spPr>
            <a:xfrm>
              <a:off x="3983407" y="4905487"/>
              <a:ext cx="1361336" cy="249999"/>
            </a:xfrm>
            <a:prstGeom prst="rightArrow">
              <a:avLst>
                <a:gd name="adj1" fmla="val 50000"/>
                <a:gd name="adj2" fmla="val 126200"/>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919F2021-5C02-4B2D-B8FF-F716972881FC}"/>
                </a:ext>
              </a:extLst>
            </p:cNvPr>
            <p:cNvSpPr txBox="1"/>
            <p:nvPr/>
          </p:nvSpPr>
          <p:spPr>
            <a:xfrm>
              <a:off x="3346450" y="4401416"/>
              <a:ext cx="2635250" cy="461665"/>
            </a:xfrm>
            <a:prstGeom prst="rect">
              <a:avLst/>
            </a:prstGeom>
            <a:noFill/>
          </p:spPr>
          <p:txBody>
            <a:bodyPr wrap="square">
              <a:spAutoFit/>
            </a:bodyPr>
            <a:lstStyle/>
            <a:p>
              <a:pPr algn="ctr"/>
              <a:r>
                <a:rPr lang="en-US" altLang="ko-KR" sz="1300" b="1" dirty="0">
                  <a:solidFill>
                    <a:srgbClr val="34339A"/>
                  </a:solidFill>
                  <a:latin typeface="SamsungOne-400" panose="020B0503030303020204" pitchFamily="34" charset="0"/>
                </a:rPr>
                <a:t>GET</a:t>
              </a:r>
            </a:p>
            <a:p>
              <a:pPr algn="ctr"/>
              <a:r>
                <a:rPr lang="en-US" altLang="ko-KR" sz="1100" dirty="0">
                  <a:solidFill>
                    <a:schemeClr val="tx1">
                      <a:lumMod val="85000"/>
                      <a:lumOff val="15000"/>
                    </a:schemeClr>
                  </a:solidFill>
                  <a:latin typeface="SamsungOne-400" panose="020B0503030303020204" pitchFamily="34" charset="0"/>
                </a:rPr>
                <a:t>http:/example.php?key=value</a:t>
              </a:r>
              <a:endParaRPr lang="ko-KR" altLang="en-US" sz="1300" dirty="0">
                <a:solidFill>
                  <a:schemeClr val="tx1">
                    <a:lumMod val="85000"/>
                    <a:lumOff val="15000"/>
                  </a:schemeClr>
                </a:solidFill>
                <a:latin typeface="SamsungOne-400" panose="020B0503030303020204" pitchFamily="34" charset="0"/>
              </a:endParaRPr>
            </a:p>
          </p:txBody>
        </p:sp>
      </p:grpSp>
      <p:sp>
        <p:nvSpPr>
          <p:cNvPr id="34" name="직사각형 33">
            <a:extLst>
              <a:ext uri="{FF2B5EF4-FFF2-40B4-BE49-F238E27FC236}">
                <a16:creationId xmlns:a16="http://schemas.microsoft.com/office/drawing/2014/main" id="{3857E9F4-3CDA-40B9-B83C-D94DBE4543AA}"/>
              </a:ext>
            </a:extLst>
          </p:cNvPr>
          <p:cNvSpPr/>
          <p:nvPr/>
        </p:nvSpPr>
        <p:spPr>
          <a:xfrm>
            <a:off x="734311" y="3103243"/>
            <a:ext cx="2267918" cy="2356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GET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Yêu cầu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bao </a:t>
            </a:r>
            <a:r>
              <a:rPr lang="en-US" altLang="ko-KR" sz="1300" dirty="0" err="1">
                <a:solidFill>
                  <a:schemeClr val="tx1">
                    <a:lumMod val="85000"/>
                    <a:lumOff val="15000"/>
                  </a:schemeClr>
                </a:solidFill>
                <a:latin typeface="SamsungOne-400" panose="020B0503030303020204" pitchFamily="34" charset="0"/>
              </a:rPr>
              <a:t>gồm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URL</a:t>
            </a:r>
            <a:endParaRPr lang="vi-VN" altLang="ko-KR"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rPr>
              <a:t> bao </a:t>
            </a:r>
            <a:r>
              <a:rPr lang="en-US" altLang="ko-KR" sz="1300" dirty="0" err="1">
                <a:solidFill>
                  <a:schemeClr val="tx1">
                    <a:lumMod val="85000"/>
                    <a:lumOff val="15000"/>
                  </a:schemeClr>
                </a:solidFill>
                <a:latin typeface="SamsungOne-400" panose="020B0503030303020204" pitchFamily="34" charset="0"/>
              </a:rPr>
              <a:t>gồm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tiêu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đề</a:t>
            </a:r>
            <a:endParaRPr lang="vi-VN" altLang="ko-KR"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Dễ</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bảo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mật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URL</a:t>
            </a:r>
            <a:endParaRPr lang="vi-VN" altLang="ko-KR"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nhớ</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đệm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thể</a:t>
            </a:r>
            <a:endParaRPr lang="ko-KR" altLang="en-US" sz="1300" dirty="0">
              <a:solidFill>
                <a:schemeClr val="tx1">
                  <a:lumMod val="85000"/>
                  <a:lumOff val="15000"/>
                </a:schemeClr>
              </a:solidFill>
              <a:latin typeface="SamsungOne-400" panose="020B0503030303020204" pitchFamily="34" charset="0"/>
            </a:endParaRPr>
          </a:p>
        </p:txBody>
      </p:sp>
      <p:sp>
        <p:nvSpPr>
          <p:cNvPr id="35" name="직사각형 34">
            <a:extLst>
              <a:ext uri="{FF2B5EF4-FFF2-40B4-BE49-F238E27FC236}">
                <a16:creationId xmlns:a16="http://schemas.microsoft.com/office/drawing/2014/main" id="{D2A2BC76-F896-4B4B-AA81-06E6F6D97449}"/>
              </a:ext>
            </a:extLst>
          </p:cNvPr>
          <p:cNvSpPr/>
          <p:nvPr/>
        </p:nvSpPr>
        <p:spPr>
          <a:xfrm>
            <a:off x="6680291" y="3152777"/>
            <a:ext cx="2267918" cy="2556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POST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rPr>
              <a:t> URL</a:t>
            </a:r>
            <a:endParaRPr lang="vi-VN" altLang="ko-KR"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Truyền bao gồm cả dữ liệu trong cơ thể</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Dữ liệu không bị lộ trong URL, vì vậy bảo mật cơ bản được cung cấp</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Bộ nhớ đệm</a:t>
            </a:r>
            <a:endParaRPr lang="ko-KR" altLang="en-US"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18393341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4" name="직사각형 13">
            <a:extLst>
              <a:ext uri="{FF2B5EF4-FFF2-40B4-BE49-F238E27FC236}">
                <a16:creationId xmlns:a16="http://schemas.microsoft.com/office/drawing/2014/main" id="{B39676E9-7402-4E83-987F-8A80DA2D4BA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cs typeface="iCiel Samsung Sharp Sans Regula" pitchFamily="2" charset="0"/>
              </a:rPr>
              <a:t>GET</a:t>
            </a:r>
          </a:p>
        </p:txBody>
      </p:sp>
      <p:sp>
        <p:nvSpPr>
          <p:cNvPr id="20" name="직사각형 19">
            <a:extLst>
              <a:ext uri="{FF2B5EF4-FFF2-40B4-BE49-F238E27FC236}">
                <a16:creationId xmlns:a16="http://schemas.microsoft.com/office/drawing/2014/main" id="{789003AA-9F65-40ED-8A71-696FD0AF32C5}"/>
              </a:ext>
            </a:extLst>
          </p:cNvPr>
          <p:cNvSpPr/>
          <p:nvPr/>
        </p:nvSpPr>
        <p:spPr>
          <a:xfrm>
            <a:off x="712183" y="2174875"/>
            <a:ext cx="8487380" cy="165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phương thức GET, bạn có thể đặt tham số trong URL của trình duyệt web và chuyển nó đến máy chủ web hoặc Yêu cầu bằng cách sử dụng phương thức Gửi dưới dạng GET trong thẻ đầu vào HTML.</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Yêu cầu một tham số trong phương thức GET, hãy bắt đầu bằng “?” trong URL của trang máy chủ web và viết nó ở dạng “tên=giá trị”.</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gửi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“&amp;”.</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F0A8ADD0-431C-40F6-BE95-D491C5FFDF1B}"/>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Tham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GET</a:t>
            </a:r>
          </a:p>
        </p:txBody>
      </p:sp>
    </p:spTree>
    <p:extLst>
      <p:ext uri="{BB962C8B-B14F-4D97-AF65-F5344CB8AC3E}">
        <p14:creationId xmlns:p14="http://schemas.microsoft.com/office/powerpoint/2010/main" val="279734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Truyền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hiệu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nối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tiếp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song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song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sz="1800" dirty="0">
                <a:solidFill>
                  <a:schemeClr val="bg1">
                    <a:lumMod val="95000"/>
                  </a:schemeClr>
                </a:solidFill>
                <a:latin typeface="Arial" panose="020B0503030303020204" pitchFamily="34" charset="0"/>
                <a:ea typeface="SamsungOne-400" panose="020B0503030303020204" pitchFamily="34" charset="0"/>
              </a:rPr>
              <a:t>Phương thức truyền dữ liệu của 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1" name="직사각형 10">
            <a:extLst>
              <a:ext uri="{FF2B5EF4-FFF2-40B4-BE49-F238E27FC236}">
                <a16:creationId xmlns:a16="http://schemas.microsoft.com/office/drawing/2014/main" id="{72AB9C56-85AB-408B-9267-4E7D06D70D45}"/>
              </a:ext>
            </a:extLst>
          </p:cNvPr>
          <p:cNvSpPr/>
          <p:nvPr/>
        </p:nvSpPr>
        <p:spPr>
          <a:xfrm>
            <a:off x="707721" y="2484336"/>
            <a:ext cx="8487381" cy="2315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 nối tiếp</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Tốc độ truyền chậm vì phải truyền từng bit một, tuy nhiên chi phí đường truyền giao tiếp cũng rất thấp</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Chủ yếu được sử dụng trong truyền tải thông tin khoảng cách xa </a:t>
            </a: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và cho các điểm giao tiếp như RS-232C và RS-423</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 song song</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So với truyền nối tiếp, truyền song song truyền dữ liệu nhanh hơn nhưng lại cần chi phí cao hơn để xây dựng </a:t>
            </a:r>
            <a:endParaRPr 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đường truyền giao tiếp.</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Ít được sử dụng để kết nối giữa các thiết bị đầu cuối và thường được dùng để kết nối ở tầm gần từ một máy tính đến một thiết bị ngoại vi (như máy in).</a:t>
            </a:r>
          </a:p>
        </p:txBody>
      </p:sp>
      <p:sp>
        <p:nvSpPr>
          <p:cNvPr id="12" name="직사각형 11">
            <a:extLst>
              <a:ext uri="{FF2B5EF4-FFF2-40B4-BE49-F238E27FC236}">
                <a16:creationId xmlns:a16="http://schemas.microsoft.com/office/drawing/2014/main" id="{F24CF973-AF84-4B34-B10A-648E6C7A7227}"/>
              </a:ext>
            </a:extLst>
          </p:cNvPr>
          <p:cNvSpPr/>
          <p:nvPr/>
        </p:nvSpPr>
        <p:spPr>
          <a:xfrm>
            <a:off x="580388" y="1834821"/>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Truyền tín hiệu nối tiếp là phương thức truyền từng bit một theo thứ tự qua một đường truyền giao tiếp.</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Truyền dữ liệu song song truyền nhiều bit cùng một lúc thông qua nhiều đường truyền</a:t>
            </a:r>
          </a:p>
        </p:txBody>
      </p:sp>
    </p:spTree>
    <p:extLst>
      <p:ext uri="{BB962C8B-B14F-4D97-AF65-F5344CB8AC3E}">
        <p14:creationId xmlns:p14="http://schemas.microsoft.com/office/powerpoint/2010/main" val="320291544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BD73A812-D06E-442F-A24D-593625FD429B}"/>
              </a:ext>
            </a:extLst>
          </p:cNvPr>
          <p:cNvSpPr/>
          <p:nvPr/>
        </p:nvSpPr>
        <p:spPr>
          <a:xfrm>
            <a:off x="712184" y="175988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Đó là một phương thức để gửi yêu cầu bằng GET bằng cách nhập tham số vào URL ở dạng cơ bản nhất.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8" name="직사각형 7">
            <a:extLst>
              <a:ext uri="{FF2B5EF4-FFF2-40B4-BE49-F238E27FC236}">
                <a16:creationId xmlns:a16="http://schemas.microsoft.com/office/drawing/2014/main" id="{42199477-6E19-4025-8609-906526B410F9}"/>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GET </a:t>
            </a:r>
            <a:r>
              <a:rPr lang="en-US" altLang="ko-KR" sz="1400" dirty="0" err="1">
                <a:solidFill>
                  <a:schemeClr val="tx1"/>
                </a:solidFill>
                <a:latin typeface="SamsungOne-400" panose="020B0503030303020204" pitchFamily="34" charset="0"/>
                <a:ea typeface="SamsungOne-400" panose="020B0503030303020204" pitchFamily="34" charset="0"/>
              </a:rPr>
              <a:t>cơ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9" name="그림 8">
            <a:extLst>
              <a:ext uri="{FF2B5EF4-FFF2-40B4-BE49-F238E27FC236}">
                <a16:creationId xmlns:a16="http://schemas.microsoft.com/office/drawing/2014/main" id="{E24C127B-DEC7-4B2B-A0DD-3170555DF20D}"/>
              </a:ext>
            </a:extLst>
          </p:cNvPr>
          <p:cNvPicPr>
            <a:picLocks noChangeAspect="1"/>
          </p:cNvPicPr>
          <p:nvPr/>
        </p:nvPicPr>
        <p:blipFill rotWithShape="1">
          <a:blip r:embed="rId4"/>
          <a:srcRect l="26457" t="7569" r="40908" b="62262"/>
          <a:stretch/>
        </p:blipFill>
        <p:spPr>
          <a:xfrm>
            <a:off x="712182" y="2241550"/>
            <a:ext cx="5231418" cy="2644838"/>
          </a:xfrm>
          <a:prstGeom prst="rect">
            <a:avLst/>
          </a:prstGeom>
        </p:spPr>
      </p:pic>
      <p:sp>
        <p:nvSpPr>
          <p:cNvPr id="11" name="직사각형 10">
            <a:extLst>
              <a:ext uri="{FF2B5EF4-FFF2-40B4-BE49-F238E27FC236}">
                <a16:creationId xmlns:a16="http://schemas.microsoft.com/office/drawing/2014/main" id="{5A02B3C4-88D9-4623-A754-5A2650AA8D40}"/>
              </a:ext>
            </a:extLst>
          </p:cNvPr>
          <p:cNvSpPr/>
          <p:nvPr/>
        </p:nvSpPr>
        <p:spPr>
          <a:xfrm>
            <a:off x="5867400" y="2136600"/>
            <a:ext cx="3905250"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5 : Khi một Yêu cầu xuất hiện trong phương thức GET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7 : Nếu phương thức Request là GET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8: “id” trong URL</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9: “mật khẩu” trong URL</a:t>
            </a:r>
            <a:endParaRPr lang="en-US" altLang="ko-KR" sz="1300" dirty="0">
              <a:solidFill>
                <a:schemeClr val="tx1">
                  <a:lumMod val="85000"/>
                  <a:lumOff val="15000"/>
                </a:schemeClr>
              </a:solidFill>
              <a:latin typeface="SamsungOne-400" panose="020B0503030303020204" pitchFamily="34" charset="0"/>
            </a:endParaRPr>
          </a:p>
        </p:txBody>
      </p:sp>
      <p:sp>
        <p:nvSpPr>
          <p:cNvPr id="12" name="직사각형 11">
            <a:extLst>
              <a:ext uri="{FF2B5EF4-FFF2-40B4-BE49-F238E27FC236}">
                <a16:creationId xmlns:a16="http://schemas.microsoft.com/office/drawing/2014/main" id="{BC873B1E-79A7-4391-8311-7EE4BA95DDF7}"/>
              </a:ext>
            </a:extLst>
          </p:cNvPr>
          <p:cNvSpPr/>
          <p:nvPr/>
        </p:nvSpPr>
        <p:spPr>
          <a:xfrm>
            <a:off x="712184" y="5041400"/>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python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65769773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BD73A812-D06E-442F-A24D-593625FD429B}"/>
              </a:ext>
            </a:extLst>
          </p:cNvPr>
          <p:cNvSpPr/>
          <p:nvPr/>
        </p:nvSpPr>
        <p:spPr>
          <a:xfrm>
            <a:off x="712184" y="1759883"/>
            <a:ext cx="8487381"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thức nhập tham số vào URL và gửi chúng là ví dụ cơ bản nhất của phương thức GET.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Tuy nhiên, phương pháp này có nhược điểm là mỗi lần gõ tham số vào thanh địa chỉ, chúng ta sẽ viết một tệp HTML và thực hiện yêu cầu trong cùng một phương thức GET.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Đầu tiên, hãy viết </a:t>
            </a:r>
            <a:r>
              <a:rPr lang="vi-VN" altLang="ko-KR" sz="1300" dirty="0">
                <a:solidFill>
                  <a:srgbClr val="34339A"/>
                </a:solidFill>
                <a:latin typeface="SamsungOne-400" panose="020B0503030303020204" pitchFamily="34" charset="0"/>
                <a:ea typeface="SamsungOne-400" panose="020B0503030303020204" pitchFamily="34" charset="0"/>
              </a:rPr>
              <a:t>method_get.html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trước khi viết tập lệnh Python. File html này là file để thực hiện các chức năng và form tương tự như khi chúng ta đăng nhập từ một trang web.</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8" name="직사각형 7">
            <a:extLst>
              <a:ext uri="{FF2B5EF4-FFF2-40B4-BE49-F238E27FC236}">
                <a16:creationId xmlns:a16="http://schemas.microsoft.com/office/drawing/2014/main" id="{42199477-6E19-4025-8609-906526B410F9}"/>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Tham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GET</a:t>
            </a:r>
          </a:p>
        </p:txBody>
      </p:sp>
    </p:spTree>
    <p:extLst>
      <p:ext uri="{BB962C8B-B14F-4D97-AF65-F5344CB8AC3E}">
        <p14:creationId xmlns:p14="http://schemas.microsoft.com/office/powerpoint/2010/main" val="14665761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BD73A812-D06E-442F-A24D-593625FD429B}"/>
              </a:ext>
            </a:extLst>
          </p:cNvPr>
          <p:cNvSpPr/>
          <p:nvPr/>
        </p:nvSpPr>
        <p:spPr>
          <a:xfrm>
            <a:off x="5286375" y="1759881"/>
            <a:ext cx="3913188" cy="1950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7: Nhận giá trị truyền từ Flask Python Script và xuất ra theo định dạng</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8-14: Tạo khung để nhận id và mật khẩu nhập vào và gửi thông qua nút gửi</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8: Nếu phương thức trong thẻ biểu mẫu là get, Yêu cầu trong phương thức GET. Mã sau hành động = quyết định chức năng nào của Flask Server sẽ gọi khi nhấn nút gửi</a:t>
            </a:r>
            <a:endParaRPr lang="en-US" altLang="ko-KR" sz="1300" dirty="0">
              <a:solidFill>
                <a:schemeClr val="tx1">
                  <a:lumMod val="85000"/>
                  <a:lumOff val="15000"/>
                </a:schemeClr>
              </a:solidFill>
              <a:latin typeface="SamsungOne-400" panose="020B0503030303020204" pitchFamily="34" charset="0"/>
            </a:endParaRPr>
          </a:p>
        </p:txBody>
      </p:sp>
      <p:sp>
        <p:nvSpPr>
          <p:cNvPr id="8" name="직사각형 7">
            <a:extLst>
              <a:ext uri="{FF2B5EF4-FFF2-40B4-BE49-F238E27FC236}">
                <a16:creationId xmlns:a16="http://schemas.microsoft.com/office/drawing/2014/main" id="{42199477-6E19-4025-8609-906526B410F9}"/>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rasp_ex</a:t>
            </a:r>
            <a:r>
              <a:rPr lang="en-US" altLang="ko-KR" sz="1400" dirty="0">
                <a:solidFill>
                  <a:schemeClr val="tx1"/>
                </a:solidFill>
                <a:latin typeface="SamsungOne-400" panose="020B0503030303020204" pitchFamily="34" charset="0"/>
                <a:ea typeface="SamsungOne-400" panose="020B0503030303020204" pitchFamily="34" charset="0"/>
              </a:rPr>
              <a:t>/webapp/templates/method_get.html</a:t>
            </a:r>
          </a:p>
        </p:txBody>
      </p:sp>
      <p:pic>
        <p:nvPicPr>
          <p:cNvPr id="6" name="그림 5">
            <a:extLst>
              <a:ext uri="{FF2B5EF4-FFF2-40B4-BE49-F238E27FC236}">
                <a16:creationId xmlns:a16="http://schemas.microsoft.com/office/drawing/2014/main" id="{ACAA9606-EEAF-416E-A944-70CE85A67D25}"/>
              </a:ext>
            </a:extLst>
          </p:cNvPr>
          <p:cNvPicPr>
            <a:picLocks noChangeAspect="1"/>
          </p:cNvPicPr>
          <p:nvPr/>
        </p:nvPicPr>
        <p:blipFill rotWithShape="1">
          <a:blip r:embed="rId4"/>
          <a:srcRect l="26457" t="7836" r="47160" b="57875"/>
          <a:stretch/>
        </p:blipFill>
        <p:spPr>
          <a:xfrm>
            <a:off x="549275" y="1839354"/>
            <a:ext cx="4735884" cy="3366000"/>
          </a:xfrm>
          <a:prstGeom prst="rect">
            <a:avLst/>
          </a:prstGeom>
        </p:spPr>
      </p:pic>
      <p:sp>
        <p:nvSpPr>
          <p:cNvPr id="9" name="직사각형 8">
            <a:extLst>
              <a:ext uri="{FF2B5EF4-FFF2-40B4-BE49-F238E27FC236}">
                <a16:creationId xmlns:a16="http://schemas.microsoft.com/office/drawing/2014/main" id="{6DC4AAEE-F653-4463-8470-573A42B4B450}"/>
              </a:ext>
            </a:extLst>
          </p:cNvPr>
          <p:cNvSpPr/>
          <p:nvPr/>
        </p:nvSpPr>
        <p:spPr>
          <a:xfrm>
            <a:off x="703263" y="5283323"/>
            <a:ext cx="8496300"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trình duyệt ban đầu Yêu cầu URL </a:t>
            </a:r>
            <a:r>
              <a:rPr lang="vi-VN" altLang="ko-KR" sz="1300" dirty="0">
                <a:solidFill>
                  <a:srgbClr val="34339A"/>
                </a:solidFill>
                <a:latin typeface="SamsungOne-400" panose="020B0503030303020204" pitchFamily="34" charset="0"/>
                <a:ea typeface="SamsungOne-400" panose="020B0503030303020204" pitchFamily="34" charset="0"/>
              </a:rPr>
              <a:t>method_get.html</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không có gì được hiển thị trong {{id}} và {{password}} ở dòng 7 vì không có dữ liệu nào được truyền từ Flask.</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Lưu tệp này ở cùng dạng với ~/rasp_ex/webapp/templates/method_get.html.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013583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8" name="직사각형 7">
            <a:extLst>
              <a:ext uri="{FF2B5EF4-FFF2-40B4-BE49-F238E27FC236}">
                <a16:creationId xmlns:a16="http://schemas.microsoft.com/office/drawing/2014/main" id="{42199477-6E19-4025-8609-906526B410F9}"/>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~/webapp/method_get.py</a:t>
            </a:r>
          </a:p>
        </p:txBody>
      </p:sp>
      <p:sp>
        <p:nvSpPr>
          <p:cNvPr id="9" name="직사각형 8">
            <a:extLst>
              <a:ext uri="{FF2B5EF4-FFF2-40B4-BE49-F238E27FC236}">
                <a16:creationId xmlns:a16="http://schemas.microsoft.com/office/drawing/2014/main" id="{6DC4AAEE-F653-4463-8470-573A42B4B450}"/>
              </a:ext>
            </a:extLst>
          </p:cNvPr>
          <p:cNvSpPr/>
          <p:nvPr/>
        </p:nvSpPr>
        <p:spPr>
          <a:xfrm>
            <a:off x="719217" y="4539425"/>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khi lưu tệp này vào ~/rasp_ex/webapp/method_get.py, hãy thực thi method_get.py bằng lệnh python3.</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BF8EE627-32A2-4A07-BE9C-3418848C86E4}"/>
              </a:ext>
            </a:extLst>
          </p:cNvPr>
          <p:cNvSpPr/>
          <p:nvPr/>
        </p:nvSpPr>
        <p:spPr>
          <a:xfrm>
            <a:off x="712184" y="175988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python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mehtod_get.html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3" name="직사각형 12">
            <a:extLst>
              <a:ext uri="{FF2B5EF4-FFF2-40B4-BE49-F238E27FC236}">
                <a16:creationId xmlns:a16="http://schemas.microsoft.com/office/drawing/2014/main" id="{97166FA5-4C10-4C36-9AEC-7B46BD920C7A}"/>
              </a:ext>
            </a:extLst>
          </p:cNvPr>
          <p:cNvSpPr/>
          <p:nvPr/>
        </p:nvSpPr>
        <p:spPr>
          <a:xfrm>
            <a:off x="4889976" y="2095357"/>
            <a:ext cx="4300668"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5-7: Phương thức kết xuất_get.html</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9: Gọi bằng thẻ &lt;form method=“get” action=“/method_get_act”&gt; trong html</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12-13 : Đọc “id” và “password” Yêu cầu bởi method_get.html</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14: Truyền tham số id và mật khẩu cho method_get.html</a:t>
            </a:r>
            <a:endParaRPr lang="ko-KR" altLang="en-US" sz="1300" dirty="0">
              <a:solidFill>
                <a:schemeClr val="tx1">
                  <a:lumMod val="85000"/>
                  <a:lumOff val="15000"/>
                </a:schemeClr>
              </a:solidFill>
              <a:latin typeface="SamsungOne-400" panose="020B0503030303020204" pitchFamily="34" charset="0"/>
            </a:endParaRPr>
          </a:p>
        </p:txBody>
      </p:sp>
      <p:pic>
        <p:nvPicPr>
          <p:cNvPr id="15" name="그림 14">
            <a:extLst>
              <a:ext uri="{FF2B5EF4-FFF2-40B4-BE49-F238E27FC236}">
                <a16:creationId xmlns:a16="http://schemas.microsoft.com/office/drawing/2014/main" id="{FE665B0A-0196-449A-88BF-92A111D0E57C}"/>
              </a:ext>
            </a:extLst>
          </p:cNvPr>
          <p:cNvPicPr>
            <a:picLocks noChangeAspect="1"/>
          </p:cNvPicPr>
          <p:nvPr/>
        </p:nvPicPr>
        <p:blipFill rotWithShape="1">
          <a:blip r:embed="rId4"/>
          <a:srcRect l="26311" t="7836" r="38510" b="55298"/>
          <a:stretch/>
        </p:blipFill>
        <p:spPr>
          <a:xfrm>
            <a:off x="716726" y="2095359"/>
            <a:ext cx="4173251" cy="2391744"/>
          </a:xfrm>
          <a:prstGeom prst="rect">
            <a:avLst/>
          </a:prstGeom>
        </p:spPr>
      </p:pic>
      <p:grpSp>
        <p:nvGrpSpPr>
          <p:cNvPr id="4" name="그룹 3"/>
          <p:cNvGrpSpPr/>
          <p:nvPr/>
        </p:nvGrpSpPr>
        <p:grpSpPr>
          <a:xfrm>
            <a:off x="716726" y="4927453"/>
            <a:ext cx="7712898" cy="1370267"/>
            <a:chOff x="716726" y="4508353"/>
            <a:chExt cx="7712898" cy="1370267"/>
          </a:xfrm>
        </p:grpSpPr>
        <p:pic>
          <p:nvPicPr>
            <p:cNvPr id="20" name="그림 19">
              <a:extLst>
                <a:ext uri="{FF2B5EF4-FFF2-40B4-BE49-F238E27FC236}">
                  <a16:creationId xmlns:a16="http://schemas.microsoft.com/office/drawing/2014/main" id="{D68DA654-0F29-4170-9250-0FA82176C7CB}"/>
                </a:ext>
              </a:extLst>
            </p:cNvPr>
            <p:cNvPicPr>
              <a:picLocks noChangeAspect="1"/>
            </p:cNvPicPr>
            <p:nvPr/>
          </p:nvPicPr>
          <p:blipFill rotWithShape="1">
            <a:blip r:embed="rId5"/>
            <a:srcRect t="10125" r="19831" b="42195"/>
            <a:stretch/>
          </p:blipFill>
          <p:spPr>
            <a:xfrm>
              <a:off x="716726" y="4508353"/>
              <a:ext cx="4140838" cy="1370267"/>
            </a:xfrm>
            <a:prstGeom prst="rect">
              <a:avLst/>
            </a:prstGeom>
          </p:spPr>
        </p:pic>
        <p:pic>
          <p:nvPicPr>
            <p:cNvPr id="21" name="그림 20">
              <a:extLst>
                <a:ext uri="{FF2B5EF4-FFF2-40B4-BE49-F238E27FC236}">
                  <a16:creationId xmlns:a16="http://schemas.microsoft.com/office/drawing/2014/main" id="{39DB937C-FB61-47CC-B91A-17B7C8A69AE5}"/>
                </a:ext>
              </a:extLst>
            </p:cNvPr>
            <p:cNvPicPr>
              <a:picLocks noChangeAspect="1"/>
            </p:cNvPicPr>
            <p:nvPr/>
          </p:nvPicPr>
          <p:blipFill>
            <a:blip r:embed="rId6"/>
            <a:stretch>
              <a:fillRect/>
            </a:stretch>
          </p:blipFill>
          <p:spPr>
            <a:xfrm>
              <a:off x="722881" y="4824549"/>
              <a:ext cx="3155266" cy="113850"/>
            </a:xfrm>
            <a:prstGeom prst="rect">
              <a:avLst/>
            </a:prstGeom>
          </p:spPr>
        </p:pic>
        <p:pic>
          <p:nvPicPr>
            <p:cNvPr id="22" name="그림 21">
              <a:extLst>
                <a:ext uri="{FF2B5EF4-FFF2-40B4-BE49-F238E27FC236}">
                  <a16:creationId xmlns:a16="http://schemas.microsoft.com/office/drawing/2014/main" id="{6DDC7235-34B1-41F5-948D-1FE118ACEDB1}"/>
                </a:ext>
              </a:extLst>
            </p:cNvPr>
            <p:cNvPicPr>
              <a:picLocks noChangeAspect="1"/>
            </p:cNvPicPr>
            <p:nvPr/>
          </p:nvPicPr>
          <p:blipFill>
            <a:blip r:embed="rId7"/>
            <a:stretch>
              <a:fillRect/>
            </a:stretch>
          </p:blipFill>
          <p:spPr>
            <a:xfrm>
              <a:off x="719217" y="4627371"/>
              <a:ext cx="1736796" cy="93475"/>
            </a:xfrm>
            <a:prstGeom prst="rect">
              <a:avLst/>
            </a:prstGeom>
          </p:spPr>
        </p:pic>
        <p:sp>
          <p:nvSpPr>
            <p:cNvPr id="17" name="직사각형 16">
              <a:extLst>
                <a:ext uri="{FF2B5EF4-FFF2-40B4-BE49-F238E27FC236}">
                  <a16:creationId xmlns:a16="http://schemas.microsoft.com/office/drawing/2014/main" id="{947E5E0C-C295-4851-B41A-61833661D5BB}"/>
                </a:ext>
              </a:extLst>
            </p:cNvPr>
            <p:cNvSpPr/>
            <p:nvPr/>
          </p:nvSpPr>
          <p:spPr>
            <a:xfrm>
              <a:off x="2331808" y="4607835"/>
              <a:ext cx="177085" cy="113851"/>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8" name="직사각형 17">
              <a:extLst>
                <a:ext uri="{FF2B5EF4-FFF2-40B4-BE49-F238E27FC236}">
                  <a16:creationId xmlns:a16="http://schemas.microsoft.com/office/drawing/2014/main" id="{436575C3-22D9-4429-A3BD-FA7C1A8EA382}"/>
                </a:ext>
              </a:extLst>
            </p:cNvPr>
            <p:cNvSpPr/>
            <p:nvPr/>
          </p:nvSpPr>
          <p:spPr>
            <a:xfrm>
              <a:off x="2467938" y="4817385"/>
              <a:ext cx="1441524" cy="113851"/>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27" name="그림 26">
              <a:extLst>
                <a:ext uri="{FF2B5EF4-FFF2-40B4-BE49-F238E27FC236}">
                  <a16:creationId xmlns:a16="http://schemas.microsoft.com/office/drawing/2014/main" id="{05ACFF18-3219-4EE3-A9B2-72C6F6D57DF3}"/>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706275" flipH="1" flipV="1">
              <a:off x="2825572" y="4996427"/>
              <a:ext cx="399525" cy="378028"/>
            </a:xfrm>
            <a:prstGeom prst="rect">
              <a:avLst/>
            </a:prstGeom>
          </p:spPr>
        </p:pic>
        <p:grpSp>
          <p:nvGrpSpPr>
            <p:cNvPr id="3" name="그룹 2">
              <a:extLst>
                <a:ext uri="{FF2B5EF4-FFF2-40B4-BE49-F238E27FC236}">
                  <a16:creationId xmlns:a16="http://schemas.microsoft.com/office/drawing/2014/main" id="{1C51CB4E-1E48-47E3-966D-5EEB50D80701}"/>
                </a:ext>
              </a:extLst>
            </p:cNvPr>
            <p:cNvGrpSpPr/>
            <p:nvPr/>
          </p:nvGrpSpPr>
          <p:grpSpPr>
            <a:xfrm>
              <a:off x="3357012" y="5038998"/>
              <a:ext cx="5072612" cy="568084"/>
              <a:chOff x="3357012" y="5080241"/>
              <a:chExt cx="5072612" cy="568084"/>
            </a:xfrm>
          </p:grpSpPr>
          <p:pic>
            <p:nvPicPr>
              <p:cNvPr id="26" name="그림 25">
                <a:extLst>
                  <a:ext uri="{FF2B5EF4-FFF2-40B4-BE49-F238E27FC236}">
                    <a16:creationId xmlns:a16="http://schemas.microsoft.com/office/drawing/2014/main" id="{C776E1E0-C82E-4070-8B79-93138C08A134}"/>
                  </a:ext>
                </a:extLst>
              </p:cNvPr>
              <p:cNvPicPr>
                <a:picLocks noChangeAspect="1"/>
              </p:cNvPicPr>
              <p:nvPr/>
            </p:nvPicPr>
            <p:blipFill rotWithShape="1">
              <a:blip r:embed="rId5"/>
              <a:srcRect l="-91" t="14167" r="44775" b="74720"/>
              <a:stretch/>
            </p:blipFill>
            <p:spPr>
              <a:xfrm>
                <a:off x="3357012" y="5080241"/>
                <a:ext cx="5053563" cy="564725"/>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2" name="직사각형 1">
                <a:extLst>
                  <a:ext uri="{FF2B5EF4-FFF2-40B4-BE49-F238E27FC236}">
                    <a16:creationId xmlns:a16="http://schemas.microsoft.com/office/drawing/2014/main" id="{DD126D67-784E-4FD1-9887-CD380CA8AB89}"/>
                  </a:ext>
                </a:extLst>
              </p:cNvPr>
              <p:cNvSpPr/>
              <p:nvPr/>
            </p:nvSpPr>
            <p:spPr>
              <a:xfrm>
                <a:off x="5772150" y="5080241"/>
                <a:ext cx="342900" cy="177559"/>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FB475B5-16A5-4DE4-9295-3116F616089F}"/>
                  </a:ext>
                </a:extLst>
              </p:cNvPr>
              <p:cNvSpPr/>
              <p:nvPr/>
            </p:nvSpPr>
            <p:spPr>
              <a:xfrm>
                <a:off x="5772149" y="5452476"/>
                <a:ext cx="2657475" cy="195849"/>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grpSp>
        <p:nvGrpSpPr>
          <p:cNvPr id="28" name="그룹 27">
            <a:extLst>
              <a:ext uri="{FF2B5EF4-FFF2-40B4-BE49-F238E27FC236}">
                <a16:creationId xmlns:a16="http://schemas.microsoft.com/office/drawing/2014/main" id="{2CCAEB97-F2DF-4C00-A148-2E0401ED2E36}"/>
              </a:ext>
            </a:extLst>
          </p:cNvPr>
          <p:cNvGrpSpPr/>
          <p:nvPr/>
        </p:nvGrpSpPr>
        <p:grpSpPr>
          <a:xfrm>
            <a:off x="5264841" y="3983642"/>
            <a:ext cx="3672090" cy="294654"/>
            <a:chOff x="5089424" y="5783565"/>
            <a:chExt cx="3672090" cy="294654"/>
          </a:xfrm>
        </p:grpSpPr>
        <p:sp>
          <p:nvSpPr>
            <p:cNvPr id="29" name="Rectangle 1">
              <a:extLst>
                <a:ext uri="{FF2B5EF4-FFF2-40B4-BE49-F238E27FC236}">
                  <a16:creationId xmlns:a16="http://schemas.microsoft.com/office/drawing/2014/main" id="{F26233DB-F30A-4DE2-A874-A8394DED0452}"/>
                </a:ext>
              </a:extLst>
            </p:cNvPr>
            <p:cNvSpPr>
              <a:spLocks noChangeArrowheads="1"/>
            </p:cNvSpPr>
            <p:nvPr/>
          </p:nvSpPr>
          <p:spPr bwMode="auto">
            <a:xfrm>
              <a:off x="5132193" y="5783565"/>
              <a:ext cx="3629321"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python3 method_get.py</a:t>
              </a:r>
            </a:p>
          </p:txBody>
        </p:sp>
        <p:sp>
          <p:nvSpPr>
            <p:cNvPr id="30" name="Rectangle 1">
              <a:extLst>
                <a:ext uri="{FF2B5EF4-FFF2-40B4-BE49-F238E27FC236}">
                  <a16:creationId xmlns:a16="http://schemas.microsoft.com/office/drawing/2014/main" id="{D5B12816-AE16-4274-9F07-504332826F84}"/>
                </a:ext>
              </a:extLst>
            </p:cNvPr>
            <p:cNvSpPr>
              <a:spLocks noChangeArrowheads="1"/>
            </p:cNvSpPr>
            <p:nvPr/>
          </p:nvSpPr>
          <p:spPr bwMode="auto">
            <a:xfrm>
              <a:off x="5089424" y="5783565"/>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492102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8" name="직사각형 7">
            <a:extLst>
              <a:ext uri="{FF2B5EF4-FFF2-40B4-BE49-F238E27FC236}">
                <a16:creationId xmlns:a16="http://schemas.microsoft.com/office/drawing/2014/main" id="{42199477-6E19-4025-8609-906526B410F9}"/>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màn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BF8EE627-32A2-4A07-BE9C-3418848C86E4}"/>
              </a:ext>
            </a:extLst>
          </p:cNvPr>
          <p:cNvSpPr/>
          <p:nvPr/>
        </p:nvSpPr>
        <p:spPr>
          <a:xfrm>
            <a:off x="4664075" y="1759881"/>
            <a:ext cx="4535488"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duyệt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web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chỉ</a:t>
            </a:r>
            <a:r>
              <a:rPr lang="en-US" altLang="ko-KR" sz="1300" dirty="0">
                <a:solidFill>
                  <a:srgbClr val="34339A"/>
                </a:solidFill>
                <a:latin typeface="SamsungOne-400" panose="020B0503030303020204" pitchFamily="34" charset="0"/>
                <a:ea typeface="SamsungOne-400" panose="020B0503030303020204" pitchFamily="34" charset="0"/>
              </a:rPr>
              <a:t> IP /</a:t>
            </a:r>
            <a:r>
              <a:rPr lang="en-US" altLang="ko-KR" sz="1300" dirty="0" err="1">
                <a:solidFill>
                  <a:srgbClr val="34339A"/>
                </a:solidFill>
                <a:latin typeface="SamsungOne-400" panose="020B0503030303020204" pitchFamily="34" charset="0"/>
                <a:ea typeface="SamsungOne-400" panose="020B0503030303020204" pitchFamily="34" charset="0"/>
              </a:rPr>
              <a:t>method_get</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thấy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Hiện tại chưa nhận được ID hoặc Password, id và password trống như hình bên trái.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6" name="직사각형 45">
            <a:extLst>
              <a:ext uri="{FF2B5EF4-FFF2-40B4-BE49-F238E27FC236}">
                <a16:creationId xmlns:a16="http://schemas.microsoft.com/office/drawing/2014/main" id="{A0043468-AC9E-4052-8079-FB80E4FF4890}"/>
              </a:ext>
            </a:extLst>
          </p:cNvPr>
          <p:cNvSpPr/>
          <p:nvPr/>
        </p:nvSpPr>
        <p:spPr>
          <a:xfrm>
            <a:off x="4664075" y="3489748"/>
            <a:ext cx="4535488"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khẩu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gửi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6D2BAA6E-3201-4E58-B5DB-8924AC394BF3}"/>
              </a:ext>
            </a:extLst>
          </p:cNvPr>
          <p:cNvSpPr/>
          <p:nvPr/>
        </p:nvSpPr>
        <p:spPr>
          <a:xfrm>
            <a:off x="4664075" y="4834610"/>
            <a:ext cx="4535488"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Bạn có thể thấy nội dung ID và MẬT KHẨU đã được thay đổi trên màn hình của trang web.</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D692A9EF-4952-457C-89F6-BACF12A553C4}"/>
              </a:ext>
            </a:extLst>
          </p:cNvPr>
          <p:cNvGrpSpPr/>
          <p:nvPr/>
        </p:nvGrpSpPr>
        <p:grpSpPr>
          <a:xfrm>
            <a:off x="558801" y="1830944"/>
            <a:ext cx="6883164" cy="4186307"/>
            <a:chOff x="558801" y="1830944"/>
            <a:chExt cx="6883164" cy="4186307"/>
          </a:xfrm>
        </p:grpSpPr>
        <p:sp>
          <p:nvSpPr>
            <p:cNvPr id="36" name="Rectangle 12">
              <a:extLst>
                <a:ext uri="{FF2B5EF4-FFF2-40B4-BE49-F238E27FC236}">
                  <a16:creationId xmlns:a16="http://schemas.microsoft.com/office/drawing/2014/main" id="{121C3E26-3B1F-4602-A648-8A371FAB830C}"/>
                </a:ext>
              </a:extLst>
            </p:cNvPr>
            <p:cNvSpPr/>
            <p:nvPr/>
          </p:nvSpPr>
          <p:spPr>
            <a:xfrm>
              <a:off x="558801" y="1830944"/>
              <a:ext cx="3924300" cy="4093606"/>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8" name="그림 27">
              <a:extLst>
                <a:ext uri="{FF2B5EF4-FFF2-40B4-BE49-F238E27FC236}">
                  <a16:creationId xmlns:a16="http://schemas.microsoft.com/office/drawing/2014/main" id="{25706C2F-A48F-48E3-9A57-4845EDA2DE00}"/>
                </a:ext>
              </a:extLst>
            </p:cNvPr>
            <p:cNvPicPr>
              <a:picLocks noChangeAspect="1"/>
            </p:cNvPicPr>
            <p:nvPr/>
          </p:nvPicPr>
          <p:blipFill rotWithShape="1">
            <a:blip r:embed="rId4"/>
            <a:srcRect t="1988" r="77686" b="83791"/>
            <a:stretch/>
          </p:blipFill>
          <p:spPr>
            <a:xfrm>
              <a:off x="696542" y="1939381"/>
              <a:ext cx="3648825" cy="1271740"/>
            </a:xfrm>
            <a:prstGeom prst="rect">
              <a:avLst/>
            </a:prstGeom>
            <a:ln>
              <a:solidFill>
                <a:schemeClr val="tx1">
                  <a:lumMod val="50000"/>
                  <a:lumOff val="50000"/>
                </a:schemeClr>
              </a:solidFill>
            </a:ln>
          </p:spPr>
        </p:pic>
        <p:pic>
          <p:nvPicPr>
            <p:cNvPr id="29" name="그림 28">
              <a:extLst>
                <a:ext uri="{FF2B5EF4-FFF2-40B4-BE49-F238E27FC236}">
                  <a16:creationId xmlns:a16="http://schemas.microsoft.com/office/drawing/2014/main" id="{9A363B5F-EE80-42C1-B2F2-1C6A630582D4}"/>
                </a:ext>
              </a:extLst>
            </p:cNvPr>
            <p:cNvPicPr>
              <a:picLocks noChangeAspect="1"/>
            </p:cNvPicPr>
            <p:nvPr/>
          </p:nvPicPr>
          <p:blipFill rotWithShape="1">
            <a:blip r:embed="rId5"/>
            <a:srcRect t="2388" r="76134" b="83896"/>
            <a:stretch/>
          </p:blipFill>
          <p:spPr>
            <a:xfrm>
              <a:off x="696541" y="3462067"/>
              <a:ext cx="3648825" cy="1146773"/>
            </a:xfrm>
            <a:prstGeom prst="rect">
              <a:avLst/>
            </a:prstGeom>
            <a:ln>
              <a:solidFill>
                <a:schemeClr val="tx1">
                  <a:lumMod val="50000"/>
                  <a:lumOff val="50000"/>
                </a:schemeClr>
              </a:solidFill>
            </a:ln>
          </p:spPr>
        </p:pic>
        <p:pic>
          <p:nvPicPr>
            <p:cNvPr id="30" name="그림 29">
              <a:extLst>
                <a:ext uri="{FF2B5EF4-FFF2-40B4-BE49-F238E27FC236}">
                  <a16:creationId xmlns:a16="http://schemas.microsoft.com/office/drawing/2014/main" id="{ECD5F0E3-F1C4-411D-9A9E-63072CD844AC}"/>
                </a:ext>
              </a:extLst>
            </p:cNvPr>
            <p:cNvPicPr>
              <a:picLocks noChangeAspect="1"/>
            </p:cNvPicPr>
            <p:nvPr/>
          </p:nvPicPr>
          <p:blipFill rotWithShape="1">
            <a:blip r:embed="rId6"/>
            <a:srcRect t="2652" r="70345" b="82789"/>
            <a:stretch/>
          </p:blipFill>
          <p:spPr>
            <a:xfrm>
              <a:off x="696540" y="4836430"/>
              <a:ext cx="3648825" cy="979688"/>
            </a:xfrm>
            <a:prstGeom prst="rect">
              <a:avLst/>
            </a:prstGeom>
            <a:ln>
              <a:solidFill>
                <a:schemeClr val="tx1">
                  <a:lumMod val="50000"/>
                  <a:lumOff val="50000"/>
                </a:schemeClr>
              </a:solidFill>
            </a:ln>
          </p:spPr>
        </p:pic>
        <p:sp>
          <p:nvSpPr>
            <p:cNvPr id="31" name="직사각형 30">
              <a:extLst>
                <a:ext uri="{FF2B5EF4-FFF2-40B4-BE49-F238E27FC236}">
                  <a16:creationId xmlns:a16="http://schemas.microsoft.com/office/drawing/2014/main" id="{329742AC-9F6D-4FC3-8145-483ADE7C837F}"/>
                </a:ext>
              </a:extLst>
            </p:cNvPr>
            <p:cNvSpPr/>
            <p:nvPr/>
          </p:nvSpPr>
          <p:spPr>
            <a:xfrm>
              <a:off x="2343867" y="2016016"/>
              <a:ext cx="1090275" cy="150955"/>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직사각형 31">
              <a:extLst>
                <a:ext uri="{FF2B5EF4-FFF2-40B4-BE49-F238E27FC236}">
                  <a16:creationId xmlns:a16="http://schemas.microsoft.com/office/drawing/2014/main" id="{72581027-C30C-4A37-82E0-19F302FE3201}"/>
                </a:ext>
              </a:extLst>
            </p:cNvPr>
            <p:cNvSpPr/>
            <p:nvPr/>
          </p:nvSpPr>
          <p:spPr>
            <a:xfrm>
              <a:off x="696540" y="3959975"/>
              <a:ext cx="1647327" cy="332736"/>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직사각형 32">
              <a:extLst>
                <a:ext uri="{FF2B5EF4-FFF2-40B4-BE49-F238E27FC236}">
                  <a16:creationId xmlns:a16="http://schemas.microsoft.com/office/drawing/2014/main" id="{5051019D-E960-4709-8EF1-9A86EF973C44}"/>
                </a:ext>
              </a:extLst>
            </p:cNvPr>
            <p:cNvSpPr/>
            <p:nvPr/>
          </p:nvSpPr>
          <p:spPr>
            <a:xfrm>
              <a:off x="696540" y="4341333"/>
              <a:ext cx="432552" cy="178968"/>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4" name="직사각형 33">
              <a:extLst>
                <a:ext uri="{FF2B5EF4-FFF2-40B4-BE49-F238E27FC236}">
                  <a16:creationId xmlns:a16="http://schemas.microsoft.com/office/drawing/2014/main" id="{A13171BB-4AB9-49E8-BAAA-F022975887EA}"/>
                </a:ext>
              </a:extLst>
            </p:cNvPr>
            <p:cNvSpPr/>
            <p:nvPr/>
          </p:nvSpPr>
          <p:spPr>
            <a:xfrm>
              <a:off x="1904965" y="4839607"/>
              <a:ext cx="2434050" cy="180068"/>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5" name="직사각형 34">
              <a:extLst>
                <a:ext uri="{FF2B5EF4-FFF2-40B4-BE49-F238E27FC236}">
                  <a16:creationId xmlns:a16="http://schemas.microsoft.com/office/drawing/2014/main" id="{13068623-BDE5-4A3D-881E-C3C1BD244839}"/>
                </a:ext>
              </a:extLst>
            </p:cNvPr>
            <p:cNvSpPr/>
            <p:nvPr/>
          </p:nvSpPr>
          <p:spPr>
            <a:xfrm>
              <a:off x="696540" y="5024210"/>
              <a:ext cx="1512052" cy="165075"/>
            </a:xfrm>
            <a:prstGeom prst="rect">
              <a:avLst/>
            </a:prstGeom>
            <a:solidFill>
              <a:srgbClr val="FFC000">
                <a:alpha val="30000"/>
              </a:srgb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37" name="그림 36">
              <a:extLst>
                <a:ext uri="{FF2B5EF4-FFF2-40B4-BE49-F238E27FC236}">
                  <a16:creationId xmlns:a16="http://schemas.microsoft.com/office/drawing/2014/main" id="{EA01A59F-6EC7-4C0A-BD61-428F0AA4FA32}"/>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flipV="1">
              <a:off x="2529831" y="2255082"/>
              <a:ext cx="407507" cy="385581"/>
            </a:xfrm>
            <a:prstGeom prst="rect">
              <a:avLst/>
            </a:prstGeom>
          </p:spPr>
        </p:pic>
        <p:pic>
          <p:nvPicPr>
            <p:cNvPr id="38" name="그림 37">
              <a:extLst>
                <a:ext uri="{FF2B5EF4-FFF2-40B4-BE49-F238E27FC236}">
                  <a16:creationId xmlns:a16="http://schemas.microsoft.com/office/drawing/2014/main" id="{C0B911EE-FEDD-48FC-8CCE-1A51BA85F55D}"/>
                </a:ext>
              </a:extLst>
            </p:cNvPr>
            <p:cNvPicPr>
              <a:picLocks noChangeAspect="1"/>
            </p:cNvPicPr>
            <p:nvPr/>
          </p:nvPicPr>
          <p:blipFill rotWithShape="1">
            <a:blip r:embed="rId4"/>
            <a:srcRect l="9884" t="2984" r="83764" b="95602"/>
            <a:stretch/>
          </p:blipFill>
          <p:spPr>
            <a:xfrm>
              <a:off x="2419350" y="2695575"/>
              <a:ext cx="1876425" cy="228600"/>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39" name="그림 38">
              <a:extLst>
                <a:ext uri="{FF2B5EF4-FFF2-40B4-BE49-F238E27FC236}">
                  <a16:creationId xmlns:a16="http://schemas.microsoft.com/office/drawing/2014/main" id="{A4665EFC-7E10-4E8A-A471-184F580C86F7}"/>
                </a:ext>
              </a:extLst>
            </p:cNvPr>
            <p:cNvPicPr>
              <a:picLocks noChangeAspect="1"/>
            </p:cNvPicPr>
            <p:nvPr/>
          </p:nvPicPr>
          <p:blipFill rotWithShape="1">
            <a:blip r:embed="rId5"/>
            <a:srcRect t="8105" r="89821" b="84573"/>
            <a:stretch/>
          </p:blipFill>
          <p:spPr>
            <a:xfrm>
              <a:off x="2586378" y="3881235"/>
              <a:ext cx="2099180" cy="825660"/>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42" name="그림 41">
              <a:extLst>
                <a:ext uri="{FF2B5EF4-FFF2-40B4-BE49-F238E27FC236}">
                  <a16:creationId xmlns:a16="http://schemas.microsoft.com/office/drawing/2014/main" id="{796F63A4-C33D-4CD8-B450-5097C2CC09C9}"/>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2203379" flipV="1">
              <a:off x="2062172" y="3764658"/>
              <a:ext cx="447251" cy="412933"/>
            </a:xfrm>
            <a:prstGeom prst="rect">
              <a:avLst/>
            </a:prstGeom>
          </p:spPr>
        </p:pic>
        <p:pic>
          <p:nvPicPr>
            <p:cNvPr id="43" name="그림 42">
              <a:extLst>
                <a:ext uri="{FF2B5EF4-FFF2-40B4-BE49-F238E27FC236}">
                  <a16:creationId xmlns:a16="http://schemas.microsoft.com/office/drawing/2014/main" id="{0F991D87-E1B5-47FB-AF99-2AD1673D31DE}"/>
                </a:ext>
              </a:extLst>
            </p:cNvPr>
            <p:cNvPicPr>
              <a:picLocks noChangeAspect="1"/>
            </p:cNvPicPr>
            <p:nvPr/>
          </p:nvPicPr>
          <p:blipFill rotWithShape="1">
            <a:blip r:embed="rId6"/>
            <a:srcRect l="9986" t="3043" r="71567" b="95606"/>
            <a:stretch/>
          </p:blipFill>
          <p:spPr>
            <a:xfrm>
              <a:off x="2034664" y="5468005"/>
              <a:ext cx="5407301" cy="216592"/>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44" name="그림 43">
              <a:extLst>
                <a:ext uri="{FF2B5EF4-FFF2-40B4-BE49-F238E27FC236}">
                  <a16:creationId xmlns:a16="http://schemas.microsoft.com/office/drawing/2014/main" id="{52C94447-5F62-430A-86A1-6BDE30269C4A}"/>
                </a:ext>
              </a:extLst>
            </p:cNvPr>
            <p:cNvPicPr>
              <a:picLocks noChangeAspect="1"/>
            </p:cNvPicPr>
            <p:nvPr/>
          </p:nvPicPr>
          <p:blipFill rotWithShape="1">
            <a:blip r:embed="rId6"/>
            <a:srcRect t="5533" r="87376" b="92296"/>
            <a:stretch/>
          </p:blipFill>
          <p:spPr>
            <a:xfrm>
              <a:off x="917147" y="5800725"/>
              <a:ext cx="2302303" cy="21652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45" name="그림 44">
              <a:extLst>
                <a:ext uri="{FF2B5EF4-FFF2-40B4-BE49-F238E27FC236}">
                  <a16:creationId xmlns:a16="http://schemas.microsoft.com/office/drawing/2014/main" id="{6B60F711-EB80-4CB6-ACA7-226DBEAC31EE}"/>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flipV="1">
              <a:off x="1169922" y="5232619"/>
              <a:ext cx="469836" cy="444556"/>
            </a:xfrm>
            <a:prstGeom prst="rect">
              <a:avLst/>
            </a:prstGeom>
          </p:spPr>
        </p:pic>
        <p:sp>
          <p:nvSpPr>
            <p:cNvPr id="2" name="타원 1">
              <a:extLst>
                <a:ext uri="{FF2B5EF4-FFF2-40B4-BE49-F238E27FC236}">
                  <a16:creationId xmlns:a16="http://schemas.microsoft.com/office/drawing/2014/main" id="{6CA2047C-B08D-4743-8004-E5B33DA2E8FD}"/>
                </a:ext>
              </a:extLst>
            </p:cNvPr>
            <p:cNvSpPr/>
            <p:nvPr/>
          </p:nvSpPr>
          <p:spPr>
            <a:xfrm>
              <a:off x="2225677" y="2543176"/>
              <a:ext cx="252252" cy="252252"/>
            </a:xfrm>
            <a:prstGeom prst="ellipse">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cs typeface="iCiel Samsung Sharp Sans Regula" pitchFamily="2" charset="0"/>
                </a:rPr>
                <a:t>1</a:t>
              </a:r>
              <a:endParaRPr lang="ko-KR" altLang="en-US" sz="1400" dirty="0">
                <a:solidFill>
                  <a:schemeClr val="bg1"/>
                </a:solidFill>
                <a:latin typeface="SamsungOne-700" panose="020B0803030303020204" pitchFamily="34" charset="0"/>
                <a:cs typeface="iCiel Samsung Sharp Sans Regula" pitchFamily="2" charset="0"/>
              </a:endParaRPr>
            </a:p>
          </p:txBody>
        </p:sp>
        <p:sp>
          <p:nvSpPr>
            <p:cNvPr id="27" name="타원 26">
              <a:extLst>
                <a:ext uri="{FF2B5EF4-FFF2-40B4-BE49-F238E27FC236}">
                  <a16:creationId xmlns:a16="http://schemas.microsoft.com/office/drawing/2014/main" id="{DDEE2395-1399-4EE2-A7A3-709D6F1135C7}"/>
                </a:ext>
              </a:extLst>
            </p:cNvPr>
            <p:cNvSpPr/>
            <p:nvPr/>
          </p:nvSpPr>
          <p:spPr>
            <a:xfrm>
              <a:off x="2483980" y="3734039"/>
              <a:ext cx="252252" cy="252252"/>
            </a:xfrm>
            <a:prstGeom prst="ellipse">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cs typeface="iCiel Samsung Sharp Sans Regula" pitchFamily="2" charset="0"/>
                </a:rPr>
                <a:t>2</a:t>
              </a:r>
              <a:endParaRPr lang="ko-KR" altLang="en-US" sz="1400" dirty="0">
                <a:solidFill>
                  <a:schemeClr val="bg1"/>
                </a:solidFill>
                <a:latin typeface="SamsungOne-700" panose="020B0803030303020204" pitchFamily="34" charset="0"/>
                <a:cs typeface="iCiel Samsung Sharp Sans Regula" pitchFamily="2" charset="0"/>
              </a:endParaRPr>
            </a:p>
          </p:txBody>
        </p:sp>
        <p:pic>
          <p:nvPicPr>
            <p:cNvPr id="40" name="그림 39">
              <a:extLst>
                <a:ext uri="{FF2B5EF4-FFF2-40B4-BE49-F238E27FC236}">
                  <a16:creationId xmlns:a16="http://schemas.microsoft.com/office/drawing/2014/main" id="{9B4D4349-B5EB-4979-BE01-5FB71CDEAD0D}"/>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flipV="1">
              <a:off x="2705134" y="5014382"/>
              <a:ext cx="407507" cy="385581"/>
            </a:xfrm>
            <a:prstGeom prst="rect">
              <a:avLst/>
            </a:prstGeom>
          </p:spPr>
        </p:pic>
        <p:sp>
          <p:nvSpPr>
            <p:cNvPr id="41" name="타원 40">
              <a:extLst>
                <a:ext uri="{FF2B5EF4-FFF2-40B4-BE49-F238E27FC236}">
                  <a16:creationId xmlns:a16="http://schemas.microsoft.com/office/drawing/2014/main" id="{4A37AC96-7CE1-43CA-9502-EF3C9CC2ADA3}"/>
                </a:ext>
              </a:extLst>
            </p:cNvPr>
            <p:cNvSpPr/>
            <p:nvPr/>
          </p:nvSpPr>
          <p:spPr>
            <a:xfrm>
              <a:off x="1816046" y="5264585"/>
              <a:ext cx="252252" cy="252252"/>
            </a:xfrm>
            <a:prstGeom prst="ellipse">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cs typeface="iCiel Samsung Sharp Sans Regula" pitchFamily="2" charset="0"/>
                </a:rPr>
                <a:t>3</a:t>
              </a:r>
              <a:endParaRPr lang="ko-KR" altLang="en-US" sz="1400" dirty="0">
                <a:solidFill>
                  <a:schemeClr val="bg1"/>
                </a:solidFill>
                <a:latin typeface="SamsungOne-700" panose="020B0803030303020204" pitchFamily="34" charset="0"/>
                <a:cs typeface="iCiel Samsung Sharp Sans Regula" pitchFamily="2" charset="0"/>
              </a:endParaRPr>
            </a:p>
          </p:txBody>
        </p:sp>
      </p:grpSp>
    </p:spTree>
    <p:extLst>
      <p:ext uri="{BB962C8B-B14F-4D97-AF65-F5344CB8AC3E}">
        <p14:creationId xmlns:p14="http://schemas.microsoft.com/office/powerpoint/2010/main" val="619064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6" name="직사각형 25">
            <a:extLst>
              <a:ext uri="{FF2B5EF4-FFF2-40B4-BE49-F238E27FC236}">
                <a16:creationId xmlns:a16="http://schemas.microsoft.com/office/drawing/2014/main" id="{26CDB32A-0A74-42BF-B620-0D5EB328510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cs typeface="iCiel Samsung Sharp Sans Regula" pitchFamily="2" charset="0"/>
              </a:rPr>
              <a:t>Thứ</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tự</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các</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cuộc</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gọi</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giữa</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trình</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duyệt</a:t>
            </a:r>
            <a:r>
              <a:rPr lang="en-US" altLang="ko-KR" sz="2400" dirty="0">
                <a:solidFill>
                  <a:schemeClr val="tx1">
                    <a:lumMod val="95000"/>
                    <a:lumOff val="5000"/>
                  </a:schemeClr>
                </a:solidFill>
                <a:latin typeface="iCiel Samsung Sharp Sans Regula" pitchFamily="2" charset="0"/>
                <a:cs typeface="iCiel Samsung Sharp Sans Regula" pitchFamily="2" charset="0"/>
              </a:rPr>
              <a:t> web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máy</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chủ</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bình</a:t>
            </a:r>
            <a:endParaRPr lang="en-US" altLang="ko-KR" sz="2400" dirty="0">
              <a:solidFill>
                <a:schemeClr val="tx1">
                  <a:lumMod val="95000"/>
                  <a:lumOff val="5000"/>
                </a:schemeClr>
              </a:solidFill>
              <a:latin typeface="iCiel Samsung Sharp Sans Regula" pitchFamily="2" charset="0"/>
              <a:cs typeface="iCiel Samsung Sharp Sans Regula" pitchFamily="2" charset="0"/>
            </a:endParaRPr>
          </a:p>
        </p:txBody>
      </p:sp>
      <p:grpSp>
        <p:nvGrpSpPr>
          <p:cNvPr id="4" name="그룹 3">
            <a:extLst>
              <a:ext uri="{FF2B5EF4-FFF2-40B4-BE49-F238E27FC236}">
                <a16:creationId xmlns:a16="http://schemas.microsoft.com/office/drawing/2014/main" id="{032C33BD-7DCA-44D6-AB22-44E99D9DEE76}"/>
              </a:ext>
            </a:extLst>
          </p:cNvPr>
          <p:cNvGrpSpPr/>
          <p:nvPr/>
        </p:nvGrpSpPr>
        <p:grpSpPr>
          <a:xfrm>
            <a:off x="566739" y="1911332"/>
            <a:ext cx="8547100" cy="4308492"/>
            <a:chOff x="652464" y="1958957"/>
            <a:chExt cx="8547100" cy="4308492"/>
          </a:xfrm>
        </p:grpSpPr>
        <p:grpSp>
          <p:nvGrpSpPr>
            <p:cNvPr id="2" name="그룹 1">
              <a:extLst>
                <a:ext uri="{FF2B5EF4-FFF2-40B4-BE49-F238E27FC236}">
                  <a16:creationId xmlns:a16="http://schemas.microsoft.com/office/drawing/2014/main" id="{089FA17B-1BC9-4204-BDA2-725F1272DF49}"/>
                </a:ext>
              </a:extLst>
            </p:cNvPr>
            <p:cNvGrpSpPr/>
            <p:nvPr/>
          </p:nvGrpSpPr>
          <p:grpSpPr>
            <a:xfrm>
              <a:off x="652464" y="2057402"/>
              <a:ext cx="2001734" cy="762111"/>
              <a:chOff x="414339" y="1952627"/>
              <a:chExt cx="2001734" cy="762111"/>
            </a:xfrm>
          </p:grpSpPr>
          <p:sp>
            <p:nvSpPr>
              <p:cNvPr id="62" name="TextBox 61">
                <a:extLst>
                  <a:ext uri="{FF2B5EF4-FFF2-40B4-BE49-F238E27FC236}">
                    <a16:creationId xmlns:a16="http://schemas.microsoft.com/office/drawing/2014/main" id="{163DB700-8E89-4687-AC44-C5ED9134B75A}"/>
                  </a:ext>
                </a:extLst>
              </p:cNvPr>
              <p:cNvSpPr txBox="1"/>
              <p:nvPr/>
            </p:nvSpPr>
            <p:spPr>
              <a:xfrm>
                <a:off x="414339" y="1952627"/>
                <a:ext cx="2001734" cy="762111"/>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en-US" altLang="ko-KR" sz="1400" dirty="0" err="1">
                    <a:solidFill>
                      <a:schemeClr val="bg1"/>
                    </a:solidFill>
                  </a:rPr>
                  <a:t>Trình</a:t>
                </a:r>
                <a:r>
                  <a:rPr lang="en-US" altLang="ko-KR" sz="1400" dirty="0">
                    <a:solidFill>
                      <a:schemeClr val="bg1"/>
                    </a:solidFill>
                  </a:rPr>
                  <a:t> </a:t>
                </a:r>
                <a:r>
                  <a:rPr lang="en-US" altLang="ko-KR" sz="1400" dirty="0" err="1">
                    <a:solidFill>
                      <a:schemeClr val="bg1"/>
                    </a:solidFill>
                  </a:rPr>
                  <a:t>duyệt</a:t>
                </a:r>
                <a:r>
                  <a:rPr lang="en-US" altLang="ko-KR" sz="1400" dirty="0">
                    <a:solidFill>
                      <a:schemeClr val="bg1"/>
                    </a:solidFill>
                  </a:rPr>
                  <a:t> Internet</a:t>
                </a:r>
                <a:endParaRPr lang="fi-FI" altLang="ko-KR" sz="1400" dirty="0">
                  <a:solidFill>
                    <a:schemeClr val="bg1"/>
                  </a:solidFill>
                  <a:ea typeface="SamsungOne-700" panose="020B0803030303020204" pitchFamily="34" charset="0"/>
                </a:endParaRPr>
              </a:p>
            </p:txBody>
          </p:sp>
          <p:sp>
            <p:nvSpPr>
              <p:cNvPr id="63" name="TextBox 62">
                <a:extLst>
                  <a:ext uri="{FF2B5EF4-FFF2-40B4-BE49-F238E27FC236}">
                    <a16:creationId xmlns:a16="http://schemas.microsoft.com/office/drawing/2014/main" id="{356CA876-EBBC-48BB-A21F-1B4382F72C6D}"/>
                  </a:ext>
                </a:extLst>
              </p:cNvPr>
              <p:cNvSpPr txBox="1"/>
              <p:nvPr/>
            </p:nvSpPr>
            <p:spPr>
              <a:xfrm>
                <a:off x="497531" y="2290520"/>
                <a:ext cx="1835348" cy="3410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a:latin typeface="SamsungOne-400" panose="020B0503030303020204" pitchFamily="34" charset="0"/>
                    <a:ea typeface="SamsungOne-400" panose="020B0503030303020204" pitchFamily="34" charset="0"/>
                  </a:rPr>
                  <a:t>method_get.py</a:t>
                </a:r>
                <a:endParaRPr lang="fi-FI" altLang="ko-KR" dirty="0">
                  <a:latin typeface="SamsungOne-400" panose="020B0503030303020204" pitchFamily="34" charset="0"/>
                  <a:ea typeface="SamsungOne-400" panose="020B0503030303020204" pitchFamily="34" charset="0"/>
                </a:endParaRPr>
              </a:p>
            </p:txBody>
          </p:sp>
        </p:grpSp>
        <p:sp>
          <p:nvSpPr>
            <p:cNvPr id="64" name="TextBox 63">
              <a:extLst>
                <a:ext uri="{FF2B5EF4-FFF2-40B4-BE49-F238E27FC236}">
                  <a16:creationId xmlns:a16="http://schemas.microsoft.com/office/drawing/2014/main" id="{DFBACC7D-3E7E-492C-8AF4-563653790FE0}"/>
                </a:ext>
              </a:extLst>
            </p:cNvPr>
            <p:cNvSpPr txBox="1"/>
            <p:nvPr/>
          </p:nvSpPr>
          <p:spPr>
            <a:xfrm>
              <a:off x="3938414" y="1958957"/>
              <a:ext cx="5261150" cy="936644"/>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scene3d>
                <a:camera prst="orthographicFront"/>
                <a:lightRig rig="threePt" dir="t"/>
              </a:scene3d>
              <a:sp3d>
                <a:bevelB w="0" h="1270"/>
              </a:sp3d>
            </a:bodyPr>
            <a:lstStyle>
              <a:defPPr>
                <a:defRPr lang="en-US"/>
              </a:defPPr>
              <a:lvl1pPr algn="ctr">
                <a:defRPr sz="1400">
                  <a:solidFill>
                    <a:schemeClr val="bg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300" dirty="0"/>
                <a:t>method_get.py</a:t>
              </a:r>
            </a:p>
          </p:txBody>
        </p:sp>
        <p:sp>
          <p:nvSpPr>
            <p:cNvPr id="65" name="TextBox 64">
              <a:extLst>
                <a:ext uri="{FF2B5EF4-FFF2-40B4-BE49-F238E27FC236}">
                  <a16:creationId xmlns:a16="http://schemas.microsoft.com/office/drawing/2014/main" id="{D68742CE-538B-4062-B364-78B3EC1BAC43}"/>
                </a:ext>
              </a:extLst>
            </p:cNvPr>
            <p:cNvSpPr txBox="1"/>
            <p:nvPr/>
          </p:nvSpPr>
          <p:spPr>
            <a:xfrm>
              <a:off x="4057650" y="2238376"/>
              <a:ext cx="5057775" cy="59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algn="l" defTabSz="228600"/>
              <a:r>
                <a:rPr lang="en-US" altLang="ko-KR" dirty="0">
                  <a:latin typeface="SamsungOne-400" panose="020B0503030303020204" pitchFamily="34" charset="0"/>
                  <a:ea typeface="SamsungOne-400" panose="020B0503030303020204" pitchFamily="34" charset="0"/>
                </a:rPr>
                <a:t>@app.route('/method_get', methods=['GET'])</a:t>
              </a:r>
            </a:p>
            <a:p>
              <a:pPr algn="l" defTabSz="228600"/>
              <a:r>
                <a:rPr lang="en-US" altLang="ko-KR" dirty="0">
                  <a:latin typeface="SamsungOne-400" panose="020B0503030303020204" pitchFamily="34" charset="0"/>
                  <a:ea typeface="SamsungOne-400" panose="020B0503030303020204" pitchFamily="34" charset="0"/>
                </a:rPr>
                <a:t>def </a:t>
              </a:r>
              <a:r>
                <a:rPr lang="en-US" altLang="ko-KR" dirty="0" err="1">
                  <a:latin typeface="SamsungOne-400" panose="020B0503030303020204" pitchFamily="34" charset="0"/>
                  <a:ea typeface="SamsungOne-400" panose="020B0503030303020204" pitchFamily="34" charset="0"/>
                </a:rPr>
                <a:t>method_get</a:t>
              </a:r>
              <a:r>
                <a:rPr lang="en-US" altLang="ko-KR" dirty="0">
                  <a:latin typeface="SamsungOne-400" panose="020B0503030303020204" pitchFamily="34" charset="0"/>
                  <a:ea typeface="SamsungOne-400" panose="020B0503030303020204" pitchFamily="34" charset="0"/>
                </a:rPr>
                <a:t>(): </a:t>
              </a:r>
            </a:p>
            <a:p>
              <a:pPr algn="l" defTabSz="228600"/>
              <a:r>
                <a:rPr lang="en-US" altLang="ko-KR" dirty="0">
                  <a:latin typeface="SamsungOne-400" panose="020B0503030303020204" pitchFamily="34" charset="0"/>
                  <a:ea typeface="SamsungOne-400" panose="020B0503030303020204" pitchFamily="34" charset="0"/>
                </a:rPr>
                <a:t>	return </a:t>
              </a:r>
              <a:r>
                <a:rPr lang="en-US" altLang="ko-KR" dirty="0" err="1">
                  <a:latin typeface="SamsungOne-400" panose="020B0503030303020204" pitchFamily="34" charset="0"/>
                  <a:ea typeface="SamsungOne-400" panose="020B0503030303020204" pitchFamily="34" charset="0"/>
                </a:rPr>
                <a:t>render_template</a:t>
              </a:r>
              <a:r>
                <a:rPr lang="en-US" altLang="ko-KR" dirty="0">
                  <a:latin typeface="SamsungOne-400" panose="020B0503030303020204" pitchFamily="34" charset="0"/>
                  <a:ea typeface="SamsungOne-400" panose="020B0503030303020204" pitchFamily="34" charset="0"/>
                </a:rPr>
                <a:t>('method_get.html')</a:t>
              </a:r>
              <a:endParaRPr lang="fi-FI" altLang="ko-KR" dirty="0">
                <a:latin typeface="SamsungOne-400" panose="020B0503030303020204" pitchFamily="34" charset="0"/>
                <a:ea typeface="SamsungOne-400" panose="020B0503030303020204" pitchFamily="34" charset="0"/>
              </a:endParaRPr>
            </a:p>
          </p:txBody>
        </p:sp>
        <p:sp>
          <p:nvSpPr>
            <p:cNvPr id="66" name="TextBox 65">
              <a:extLst>
                <a:ext uri="{FF2B5EF4-FFF2-40B4-BE49-F238E27FC236}">
                  <a16:creationId xmlns:a16="http://schemas.microsoft.com/office/drawing/2014/main" id="{859C3B70-E249-4233-BB9D-DF8E05B97BB3}"/>
                </a:ext>
              </a:extLst>
            </p:cNvPr>
            <p:cNvSpPr txBox="1"/>
            <p:nvPr/>
          </p:nvSpPr>
          <p:spPr>
            <a:xfrm>
              <a:off x="3938414" y="2996915"/>
              <a:ext cx="5261150" cy="1660809"/>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scene3d>
                <a:camera prst="orthographicFront"/>
                <a:lightRig rig="threePt" dir="t"/>
              </a:scene3d>
              <a:sp3d>
                <a:bevelB w="0" h="1270"/>
              </a:sp3d>
            </a:bodyPr>
            <a:lstStyle>
              <a:defPPr>
                <a:defRPr lang="en-US"/>
              </a:defPPr>
              <a:lvl1pPr algn="ctr">
                <a:defRPr sz="1400">
                  <a:solidFill>
                    <a:schemeClr val="bg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dirty="0"/>
                <a:t>method_get.html Rendering</a:t>
              </a:r>
            </a:p>
            <a:p>
              <a:endParaRPr lang="fi-FI" altLang="ko-KR" dirty="0"/>
            </a:p>
            <a:p>
              <a:endParaRPr lang="fi-FI" altLang="ko-KR" dirty="0"/>
            </a:p>
            <a:p>
              <a:endParaRPr lang="fi-FI" altLang="ko-KR" dirty="0"/>
            </a:p>
            <a:p>
              <a:endParaRPr lang="fi-FI" altLang="ko-KR" dirty="0"/>
            </a:p>
            <a:p>
              <a:r>
                <a:rPr lang="ko-KR" altLang="en-US" dirty="0" err="1"/>
                <a:t>ㅍ</a:t>
              </a:r>
              <a:endParaRPr lang="fi-FI" altLang="ko-KR" dirty="0"/>
            </a:p>
          </p:txBody>
        </p:sp>
        <p:sp>
          <p:nvSpPr>
            <p:cNvPr id="67" name="TextBox 66">
              <a:extLst>
                <a:ext uri="{FF2B5EF4-FFF2-40B4-BE49-F238E27FC236}">
                  <a16:creationId xmlns:a16="http://schemas.microsoft.com/office/drawing/2014/main" id="{443A15D9-2451-4C94-A358-B975243B05F2}"/>
                </a:ext>
              </a:extLst>
            </p:cNvPr>
            <p:cNvSpPr txBox="1"/>
            <p:nvPr/>
          </p:nvSpPr>
          <p:spPr>
            <a:xfrm>
              <a:off x="4057650" y="3276600"/>
              <a:ext cx="5057775" cy="1314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algn="l" defTabSz="228600"/>
              <a:r>
                <a:rPr lang="en-US" altLang="ko-KR" dirty="0">
                  <a:solidFill>
                    <a:schemeClr val="accent1">
                      <a:lumMod val="75000"/>
                    </a:schemeClr>
                  </a:solidFill>
                  <a:latin typeface="SamsungOne-400" panose="020B0503030303020204" pitchFamily="34" charset="0"/>
                  <a:ea typeface="SamsungOne-400" panose="020B0503030303020204" pitchFamily="34" charset="0"/>
                </a:rPr>
                <a:t>&lt;form method="get" action="/</a:t>
              </a:r>
              <a:r>
                <a:rPr lang="en-US" altLang="ko-KR" dirty="0" err="1">
                  <a:solidFill>
                    <a:schemeClr val="accent1">
                      <a:lumMod val="75000"/>
                    </a:schemeClr>
                  </a:solidFill>
                  <a:latin typeface="SamsungOne-400" panose="020B0503030303020204" pitchFamily="34" charset="0"/>
                  <a:ea typeface="SamsungOne-400" panose="020B0503030303020204" pitchFamily="34" charset="0"/>
                </a:rPr>
                <a:t>method_get_act</a:t>
              </a:r>
              <a:r>
                <a:rPr lang="en-US" altLang="ko-KR" dirty="0">
                  <a:solidFill>
                    <a:schemeClr val="accent1">
                      <a:lumMod val="75000"/>
                    </a:schemeClr>
                  </a:solidFill>
                  <a:latin typeface="SamsungOne-400" panose="020B0503030303020204" pitchFamily="34" charset="0"/>
                  <a:ea typeface="SamsungOne-400" panose="020B0503030303020204" pitchFamily="34" charset="0"/>
                </a:rPr>
                <a:t>"&gt;</a:t>
              </a:r>
            </a:p>
            <a:p>
              <a:pPr algn="l" defTabSz="228600"/>
              <a:r>
                <a:rPr lang="en-US" altLang="ko-KR" dirty="0">
                  <a:solidFill>
                    <a:srgbClr val="FF0000"/>
                  </a:solidFill>
                  <a:latin typeface="SamsungOne-400" panose="020B0503030303020204" pitchFamily="34" charset="0"/>
                  <a:ea typeface="SamsungOne-400" panose="020B0503030303020204" pitchFamily="34" charset="0"/>
                </a:rPr>
                <a:t>	&lt;label id="Label1"&gt;id&lt;/label</a:t>
              </a:r>
            </a:p>
            <a:p>
              <a:pPr algn="l" defTabSz="228600"/>
              <a:r>
                <a:rPr lang="en-US" altLang="ko-KR" dirty="0">
                  <a:solidFill>
                    <a:srgbClr val="FF0000"/>
                  </a:solidFill>
                  <a:latin typeface="SamsungOne-400" panose="020B0503030303020204" pitchFamily="34" charset="0"/>
                  <a:ea typeface="SamsungOne-400" panose="020B0503030303020204" pitchFamily="34" charset="0"/>
                </a:rPr>
                <a:t>	&lt;input name="id" type="text" /&gt;</a:t>
              </a:r>
            </a:p>
            <a:p>
              <a:pPr algn="l" defTabSz="228600"/>
              <a:r>
                <a:rPr lang="en-US" altLang="ko-KR" dirty="0">
                  <a:solidFill>
                    <a:srgbClr val="FF0000"/>
                  </a:solidFill>
                  <a:latin typeface="SamsungOne-400" panose="020B0503030303020204" pitchFamily="34" charset="0"/>
                  <a:ea typeface="SamsungOne-400" panose="020B0503030303020204" pitchFamily="34" charset="0"/>
                </a:rPr>
                <a:t>	&lt;label id="Label1"&gt;&lt;</a:t>
              </a:r>
              <a:r>
                <a:rPr lang="en-US" altLang="ko-KR" dirty="0" err="1">
                  <a:solidFill>
                    <a:srgbClr val="FF0000"/>
                  </a:solidFill>
                  <a:latin typeface="SamsungOne-400" panose="020B0503030303020204" pitchFamily="34" charset="0"/>
                  <a:ea typeface="SamsungOne-400" panose="020B0503030303020204" pitchFamily="34" charset="0"/>
                </a:rPr>
                <a:t>br</a:t>
              </a:r>
              <a:r>
                <a:rPr lang="en-US" altLang="ko-KR" dirty="0">
                  <a:solidFill>
                    <a:srgbClr val="FF0000"/>
                  </a:solidFill>
                  <a:latin typeface="SamsungOne-400" panose="020B0503030303020204" pitchFamily="34" charset="0"/>
                  <a:ea typeface="SamsungOne-400" panose="020B0503030303020204" pitchFamily="34" charset="0"/>
                </a:rPr>
                <a:t> /&gt;password &lt;/label&gt;</a:t>
              </a:r>
            </a:p>
            <a:p>
              <a:pPr algn="l" defTabSz="228600"/>
              <a:r>
                <a:rPr lang="en-US" altLang="ko-KR" dirty="0">
                  <a:solidFill>
                    <a:srgbClr val="FF0000"/>
                  </a:solidFill>
                  <a:latin typeface="SamsungOne-400" panose="020B0503030303020204" pitchFamily="34" charset="0"/>
                  <a:ea typeface="SamsungOne-400" panose="020B0503030303020204" pitchFamily="34" charset="0"/>
                </a:rPr>
                <a:t>	&lt;input name="password" type="text" /&gt;&lt;</a:t>
              </a:r>
              <a:r>
                <a:rPr lang="en-US" altLang="ko-KR" dirty="0" err="1">
                  <a:solidFill>
                    <a:srgbClr val="FF0000"/>
                  </a:solidFill>
                  <a:latin typeface="SamsungOne-400" panose="020B0503030303020204" pitchFamily="34" charset="0"/>
                  <a:ea typeface="SamsungOne-400" panose="020B0503030303020204" pitchFamily="34" charset="0"/>
                </a:rPr>
                <a:t>br</a:t>
              </a:r>
              <a:r>
                <a:rPr lang="en-US" altLang="ko-KR" dirty="0">
                  <a:solidFill>
                    <a:srgbClr val="FF0000"/>
                  </a:solidFill>
                  <a:latin typeface="SamsungOne-400" panose="020B0503030303020204" pitchFamily="34" charset="0"/>
                  <a:ea typeface="SamsungOne-400" panose="020B0503030303020204" pitchFamily="34" charset="0"/>
                </a:rPr>
                <a:t> /&gt;&lt;</a:t>
              </a:r>
              <a:r>
                <a:rPr lang="en-US" altLang="ko-KR" dirty="0" err="1">
                  <a:solidFill>
                    <a:srgbClr val="FF0000"/>
                  </a:solidFill>
                  <a:latin typeface="SamsungOne-400" panose="020B0503030303020204" pitchFamily="34" charset="0"/>
                  <a:ea typeface="SamsungOne-400" panose="020B0503030303020204" pitchFamily="34" charset="0"/>
                </a:rPr>
                <a:t>br</a:t>
              </a:r>
              <a:r>
                <a:rPr lang="en-US" altLang="ko-KR" dirty="0">
                  <a:solidFill>
                    <a:srgbClr val="FF0000"/>
                  </a:solidFill>
                  <a:latin typeface="SamsungOne-400" panose="020B0503030303020204" pitchFamily="34" charset="0"/>
                  <a:ea typeface="SamsungOne-400" panose="020B0503030303020204" pitchFamily="34" charset="0"/>
                </a:rPr>
                <a:t> /&gt;</a:t>
              </a:r>
            </a:p>
            <a:p>
              <a:pPr algn="l" defTabSz="228600"/>
              <a:r>
                <a:rPr lang="en-US" altLang="ko-KR" dirty="0">
                  <a:solidFill>
                    <a:srgbClr val="FF0000"/>
                  </a:solidFill>
                  <a:latin typeface="SamsungOne-400" panose="020B0503030303020204" pitchFamily="34" charset="0"/>
                  <a:ea typeface="SamsungOne-400" panose="020B0503030303020204" pitchFamily="34" charset="0"/>
                </a:rPr>
                <a:t>	&lt;input name="Submit1" type="submit“ value="submit" /&gt;</a:t>
              </a:r>
            </a:p>
            <a:p>
              <a:pPr algn="l" defTabSz="228600"/>
              <a:r>
                <a:rPr lang="en-US" altLang="ko-KR" dirty="0">
                  <a:solidFill>
                    <a:schemeClr val="accent1">
                      <a:lumMod val="75000"/>
                    </a:schemeClr>
                  </a:solidFill>
                  <a:latin typeface="SamsungOne-400" panose="020B0503030303020204" pitchFamily="34" charset="0"/>
                  <a:ea typeface="SamsungOne-400" panose="020B0503030303020204" pitchFamily="34" charset="0"/>
                </a:rPr>
                <a:t>&lt;/form&gt;</a:t>
              </a:r>
              <a:endParaRPr lang="fi-FI" altLang="ko-KR" dirty="0">
                <a:solidFill>
                  <a:schemeClr val="accent1">
                    <a:lumMod val="75000"/>
                  </a:schemeClr>
                </a:solidFill>
                <a:latin typeface="SamsungOne-400" panose="020B0503030303020204" pitchFamily="34" charset="0"/>
                <a:ea typeface="SamsungOne-400" panose="020B0503030303020204" pitchFamily="34" charset="0"/>
              </a:endParaRPr>
            </a:p>
          </p:txBody>
        </p:sp>
        <p:sp>
          <p:nvSpPr>
            <p:cNvPr id="68" name="TextBox 67">
              <a:extLst>
                <a:ext uri="{FF2B5EF4-FFF2-40B4-BE49-F238E27FC236}">
                  <a16:creationId xmlns:a16="http://schemas.microsoft.com/office/drawing/2014/main" id="{E6A80A7F-6C15-4606-8655-12621C522B70}"/>
                </a:ext>
              </a:extLst>
            </p:cNvPr>
            <p:cNvSpPr txBox="1"/>
            <p:nvPr/>
          </p:nvSpPr>
          <p:spPr>
            <a:xfrm>
              <a:off x="3938414" y="4729338"/>
              <a:ext cx="5261150" cy="1538111"/>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scene3d>
                <a:camera prst="orthographicFront"/>
                <a:lightRig rig="threePt" dir="t"/>
              </a:scene3d>
              <a:sp3d>
                <a:bevelB w="0" h="1270"/>
              </a:sp3d>
            </a:bodyPr>
            <a:lstStyle>
              <a:defPPr>
                <a:defRPr lang="en-US"/>
              </a:defPPr>
              <a:lvl1pPr algn="ctr">
                <a:defRPr sz="1400">
                  <a:solidFill>
                    <a:schemeClr val="bg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a:t>method_get.py</a:t>
              </a:r>
              <a:endParaRPr lang="fi-FI" altLang="ko-KR" dirty="0"/>
            </a:p>
          </p:txBody>
        </p:sp>
        <p:sp>
          <p:nvSpPr>
            <p:cNvPr id="69" name="TextBox 68">
              <a:extLst>
                <a:ext uri="{FF2B5EF4-FFF2-40B4-BE49-F238E27FC236}">
                  <a16:creationId xmlns:a16="http://schemas.microsoft.com/office/drawing/2014/main" id="{D0533D17-4723-4886-92D0-693728A424D3}"/>
                </a:ext>
              </a:extLst>
            </p:cNvPr>
            <p:cNvSpPr txBox="1"/>
            <p:nvPr/>
          </p:nvSpPr>
          <p:spPr>
            <a:xfrm>
              <a:off x="4057650" y="5012485"/>
              <a:ext cx="5057775" cy="1169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algn="l" defTabSz="228600"/>
              <a:r>
                <a:rPr lang="en-US" altLang="ko-KR" dirty="0">
                  <a:latin typeface="SamsungOne-400" panose="020B0503030303020204" pitchFamily="34" charset="0"/>
                  <a:ea typeface="SamsungOne-400" panose="020B0503030303020204" pitchFamily="34" charset="0"/>
                </a:rPr>
                <a:t>def </a:t>
              </a:r>
              <a:r>
                <a:rPr lang="en-US" altLang="ko-KR" dirty="0" err="1">
                  <a:latin typeface="SamsungOne-400" panose="020B0503030303020204" pitchFamily="34" charset="0"/>
                  <a:ea typeface="SamsungOne-400" panose="020B0503030303020204" pitchFamily="34" charset="0"/>
                </a:rPr>
                <a:t>method_get_act</a:t>
              </a:r>
              <a:r>
                <a:rPr lang="en-US" altLang="ko-KR" dirty="0">
                  <a:latin typeface="SamsungOne-400" panose="020B0503030303020204" pitchFamily="34" charset="0"/>
                  <a:ea typeface="SamsungOne-400" panose="020B0503030303020204" pitchFamily="34" charset="0"/>
                </a:rPr>
                <a:t>(): </a:t>
              </a:r>
            </a:p>
            <a:p>
              <a:pPr algn="l" defTabSz="228600"/>
              <a:r>
                <a:rPr lang="en-US" altLang="ko-KR" dirty="0">
                  <a:latin typeface="SamsungOne-400" panose="020B0503030303020204" pitchFamily="34" charset="0"/>
                  <a:ea typeface="SamsungOne-400" panose="020B0503030303020204" pitchFamily="34" charset="0"/>
                </a:rPr>
                <a:t>	if </a:t>
              </a:r>
              <a:r>
                <a:rPr lang="en-US" altLang="ko-KR" dirty="0" err="1">
                  <a:latin typeface="SamsungOne-400" panose="020B0503030303020204" pitchFamily="34" charset="0"/>
                  <a:ea typeface="SamsungOne-400" panose="020B0503030303020204" pitchFamily="34" charset="0"/>
                </a:rPr>
                <a:t>Yêu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cầu.method</a:t>
              </a:r>
              <a:r>
                <a:rPr lang="en-US" altLang="ko-KR" dirty="0">
                  <a:latin typeface="SamsungOne-400" panose="020B0503030303020204" pitchFamily="34" charset="0"/>
                  <a:ea typeface="SamsungOne-400" panose="020B0503030303020204" pitchFamily="34" charset="0"/>
                </a:rPr>
                <a:t> == 'GET': </a:t>
              </a:r>
            </a:p>
            <a:p>
              <a:pPr algn="l" defTabSz="228600"/>
              <a:r>
                <a:rPr lang="en-US" altLang="ko-KR" dirty="0">
                  <a:latin typeface="SamsungOne-400" panose="020B0503030303020204" pitchFamily="34" charset="0"/>
                  <a:ea typeface="SamsungOne-400" panose="020B0503030303020204" pitchFamily="34" charset="0"/>
                </a:rPr>
                <a:t>		id = </a:t>
              </a:r>
              <a:r>
                <a:rPr lang="en-US" altLang="ko-KR" dirty="0" err="1">
                  <a:latin typeface="SamsungOne-400" panose="020B0503030303020204" pitchFamily="34" charset="0"/>
                  <a:ea typeface="SamsungOne-400" panose="020B0503030303020204" pitchFamily="34" charset="0"/>
                </a:rPr>
                <a:t>Yêu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cầu.args</a:t>
              </a:r>
              <a:r>
                <a:rPr lang="en-US" altLang="ko-KR" dirty="0">
                  <a:latin typeface="SamsungOne-400" panose="020B0503030303020204" pitchFamily="34" charset="0"/>
                  <a:ea typeface="SamsungOne-400" panose="020B0503030303020204" pitchFamily="34" charset="0"/>
                </a:rPr>
                <a:t>["id"]</a:t>
              </a:r>
            </a:p>
            <a:p>
              <a:pPr algn="l" defTabSz="228600"/>
              <a:r>
                <a:rPr lang="en-US" altLang="ko-KR" dirty="0">
                  <a:latin typeface="SamsungOne-400" panose="020B0503030303020204" pitchFamily="34" charset="0"/>
                  <a:ea typeface="SamsungOne-400" panose="020B0503030303020204" pitchFamily="34" charset="0"/>
                </a:rPr>
                <a:t>		password = </a:t>
              </a:r>
              <a:r>
                <a:rPr lang="en-US" altLang="ko-KR" dirty="0" err="1">
                  <a:latin typeface="SamsungOne-400" panose="020B0503030303020204" pitchFamily="34" charset="0"/>
                  <a:ea typeface="SamsungOne-400" panose="020B0503030303020204" pitchFamily="34" charset="0"/>
                </a:rPr>
                <a:t>Yêu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cầu.args.get</a:t>
              </a:r>
              <a:r>
                <a:rPr lang="en-US" altLang="ko-KR" dirty="0">
                  <a:latin typeface="SamsungOne-400" panose="020B0503030303020204" pitchFamily="34" charset="0"/>
                  <a:ea typeface="SamsungOne-400" panose="020B0503030303020204" pitchFamily="34" charset="0"/>
                </a:rPr>
                <a:t>("password")</a:t>
              </a:r>
            </a:p>
            <a:p>
              <a:pPr algn="l" defTabSz="228600"/>
              <a:r>
                <a:rPr lang="en-US" altLang="ko-KR" dirty="0">
                  <a:latin typeface="SamsungOne-400" panose="020B0503030303020204" pitchFamily="34" charset="0"/>
                  <a:ea typeface="SamsungOne-400" panose="020B0503030303020204" pitchFamily="34" charset="0"/>
                </a:rPr>
                <a:t>		</a:t>
              </a:r>
              <a:r>
                <a:rPr lang="en-US" altLang="ko-KR" dirty="0">
                  <a:solidFill>
                    <a:srgbClr val="FF0000"/>
                  </a:solidFill>
                  <a:latin typeface="SamsungOne-400" panose="020B0503030303020204" pitchFamily="34" charset="0"/>
                  <a:ea typeface="SamsungOne-400" panose="020B0503030303020204" pitchFamily="34" charset="0"/>
                </a:rPr>
                <a:t>return </a:t>
              </a:r>
              <a:r>
                <a:rPr lang="en-US" altLang="ko-KR" dirty="0" err="1">
                  <a:solidFill>
                    <a:srgbClr val="FF0000"/>
                  </a:solidFill>
                  <a:latin typeface="SamsungOne-400" panose="020B0503030303020204" pitchFamily="34" charset="0"/>
                  <a:ea typeface="SamsungOne-400" panose="020B0503030303020204" pitchFamily="34" charset="0"/>
                </a:rPr>
                <a:t>render_template</a:t>
              </a:r>
              <a:r>
                <a:rPr lang="en-US" altLang="ko-KR" dirty="0">
                  <a:solidFill>
                    <a:srgbClr val="FF0000"/>
                  </a:solidFill>
                  <a:latin typeface="SamsungOne-400" panose="020B0503030303020204" pitchFamily="34" charset="0"/>
                  <a:ea typeface="SamsungOne-400" panose="020B0503030303020204" pitchFamily="34" charset="0"/>
                </a:rPr>
                <a:t>('method_get.html', id=id, 						       password=password)</a:t>
              </a:r>
              <a:endParaRPr lang="fi-FI" altLang="ko-KR" dirty="0">
                <a:solidFill>
                  <a:srgbClr val="FF0000"/>
                </a:solidFill>
                <a:latin typeface="SamsungOne-400" panose="020B0503030303020204" pitchFamily="34" charset="0"/>
                <a:ea typeface="SamsungOne-400" panose="020B0503030303020204" pitchFamily="34" charset="0"/>
              </a:endParaRPr>
            </a:p>
          </p:txBody>
        </p:sp>
        <p:cxnSp>
          <p:nvCxnSpPr>
            <p:cNvPr id="70" name="직선 화살표 연결선 69">
              <a:extLst>
                <a:ext uri="{FF2B5EF4-FFF2-40B4-BE49-F238E27FC236}">
                  <a16:creationId xmlns:a16="http://schemas.microsoft.com/office/drawing/2014/main" id="{29576C1D-D79A-40D7-9429-7D96CB79FB96}"/>
                </a:ext>
              </a:extLst>
            </p:cNvPr>
            <p:cNvCxnSpPr>
              <a:cxnSpLocks/>
            </p:cNvCxnSpPr>
            <p:nvPr/>
          </p:nvCxnSpPr>
          <p:spPr>
            <a:xfrm>
              <a:off x="2670997" y="2493388"/>
              <a:ext cx="1255379" cy="0"/>
            </a:xfrm>
            <a:prstGeom prst="straightConnector1">
              <a:avLst/>
            </a:prstGeom>
            <a:ln w="28575">
              <a:solidFill>
                <a:srgbClr val="34339A"/>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연결선: 꺾임 70">
              <a:extLst>
                <a:ext uri="{FF2B5EF4-FFF2-40B4-BE49-F238E27FC236}">
                  <a16:creationId xmlns:a16="http://schemas.microsoft.com/office/drawing/2014/main" id="{2C29D4F0-608A-46B8-8122-09BEF7A8791C}"/>
                </a:ext>
              </a:extLst>
            </p:cNvPr>
            <p:cNvCxnSpPr>
              <a:cxnSpLocks/>
            </p:cNvCxnSpPr>
            <p:nvPr/>
          </p:nvCxnSpPr>
          <p:spPr>
            <a:xfrm flipH="1">
              <a:off x="4124786" y="3366331"/>
              <a:ext cx="15538" cy="2116568"/>
            </a:xfrm>
            <a:prstGeom prst="bentConnector3">
              <a:avLst>
                <a:gd name="adj1" fmla="val 3897638"/>
              </a:avLst>
            </a:prstGeom>
            <a:ln w="28575">
              <a:solidFill>
                <a:srgbClr val="34339A"/>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연결선: 꺾임 71">
              <a:extLst>
                <a:ext uri="{FF2B5EF4-FFF2-40B4-BE49-F238E27FC236}">
                  <a16:creationId xmlns:a16="http://schemas.microsoft.com/office/drawing/2014/main" id="{CC25F9EE-0B82-49FD-9AB9-346D5AE4FE2E}"/>
                </a:ext>
              </a:extLst>
            </p:cNvPr>
            <p:cNvCxnSpPr>
              <a:cxnSpLocks/>
            </p:cNvCxnSpPr>
            <p:nvPr/>
          </p:nvCxnSpPr>
          <p:spPr>
            <a:xfrm flipH="1" flipV="1">
              <a:off x="4304802" y="3552066"/>
              <a:ext cx="15538" cy="2328225"/>
            </a:xfrm>
            <a:prstGeom prst="bentConnector3">
              <a:avLst>
                <a:gd name="adj1" fmla="val 9623622"/>
              </a:avLst>
            </a:prstGeom>
            <a:ln w="28575">
              <a:solidFill>
                <a:srgbClr val="34339A"/>
              </a:solidFill>
              <a:tailEnd type="triangle"/>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C078A260-7157-4E87-BCCF-4E470817C554}"/>
                </a:ext>
              </a:extLst>
            </p:cNvPr>
            <p:cNvSpPr/>
            <p:nvPr/>
          </p:nvSpPr>
          <p:spPr>
            <a:xfrm>
              <a:off x="3118049" y="2360393"/>
              <a:ext cx="288000" cy="288000"/>
            </a:xfrm>
            <a:prstGeom prst="ellipse">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altLang="ko-KR" sz="1400" dirty="0">
                  <a:solidFill>
                    <a:schemeClr val="bg1"/>
                  </a:solidFill>
                  <a:latin typeface="SamsungOne-700" panose="020B0803030303020204" pitchFamily="34" charset="0"/>
                  <a:ea typeface="SamsungOne-700" panose="020B0803030303020204" pitchFamily="34" charset="0"/>
                  <a:cs typeface="iCiel Samsung Sharp Sans Regula" pitchFamily="2" charset="0"/>
                </a:rPr>
                <a:t>1</a:t>
              </a:r>
            </a:p>
          </p:txBody>
        </p:sp>
        <p:sp>
          <p:nvSpPr>
            <p:cNvPr id="20" name="타원 19">
              <a:extLst>
                <a:ext uri="{FF2B5EF4-FFF2-40B4-BE49-F238E27FC236}">
                  <a16:creationId xmlns:a16="http://schemas.microsoft.com/office/drawing/2014/main" id="{9BAB691F-F3F2-4DD8-9926-DEFEDF33ECFE}"/>
                </a:ext>
              </a:extLst>
            </p:cNvPr>
            <p:cNvSpPr/>
            <p:nvPr/>
          </p:nvSpPr>
          <p:spPr>
            <a:xfrm>
              <a:off x="3382838" y="4220612"/>
              <a:ext cx="288000" cy="288000"/>
            </a:xfrm>
            <a:prstGeom prst="ellipse">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altLang="ko-KR" sz="1400" dirty="0">
                  <a:solidFill>
                    <a:schemeClr val="bg1"/>
                  </a:solidFill>
                  <a:latin typeface="SamsungOne-700" panose="020B0803030303020204" pitchFamily="34" charset="0"/>
                  <a:ea typeface="SamsungOne-700" panose="020B0803030303020204" pitchFamily="34" charset="0"/>
                  <a:cs typeface="iCiel Samsung Sharp Sans Regula" pitchFamily="2" charset="0"/>
                </a:rPr>
                <a:t>2</a:t>
              </a:r>
            </a:p>
          </p:txBody>
        </p:sp>
        <p:sp>
          <p:nvSpPr>
            <p:cNvPr id="21" name="타원 20">
              <a:extLst>
                <a:ext uri="{FF2B5EF4-FFF2-40B4-BE49-F238E27FC236}">
                  <a16:creationId xmlns:a16="http://schemas.microsoft.com/office/drawing/2014/main" id="{A46151BF-C37C-49BB-BF9D-FE1BE960421F}"/>
                </a:ext>
              </a:extLst>
            </p:cNvPr>
            <p:cNvSpPr/>
            <p:nvPr/>
          </p:nvSpPr>
          <p:spPr>
            <a:xfrm>
              <a:off x="2670997" y="4424615"/>
              <a:ext cx="288000" cy="288000"/>
            </a:xfrm>
            <a:prstGeom prst="ellipse">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altLang="ko-KR" sz="1400" dirty="0">
                  <a:solidFill>
                    <a:schemeClr val="bg1"/>
                  </a:solidFill>
                  <a:latin typeface="SamsungOne-700" panose="020B0803030303020204" pitchFamily="34" charset="0"/>
                  <a:ea typeface="SamsungOne-700" panose="020B0803030303020204" pitchFamily="34" charset="0"/>
                  <a:cs typeface="iCiel Samsung Sharp Sans Regula" pitchFamily="2" charset="0"/>
                </a:rPr>
                <a:t>3</a:t>
              </a:r>
            </a:p>
          </p:txBody>
        </p:sp>
      </p:grpSp>
    </p:spTree>
    <p:extLst>
      <p:ext uri="{BB962C8B-B14F-4D97-AF65-F5344CB8AC3E}">
        <p14:creationId xmlns:p14="http://schemas.microsoft.com/office/powerpoint/2010/main" val="8449441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26" name="직사각형 25">
            <a:extLst>
              <a:ext uri="{FF2B5EF4-FFF2-40B4-BE49-F238E27FC236}">
                <a16:creationId xmlns:a16="http://schemas.microsoft.com/office/drawing/2014/main" id="{26CDB32A-0A74-42BF-B620-0D5EB328510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cs typeface="iCiel Samsung Sharp Sans Regula" pitchFamily="2" charset="0"/>
              </a:rPr>
              <a:t>POST</a:t>
            </a:r>
          </a:p>
        </p:txBody>
      </p:sp>
      <p:sp>
        <p:nvSpPr>
          <p:cNvPr id="76" name="직사각형 75">
            <a:extLst>
              <a:ext uri="{FF2B5EF4-FFF2-40B4-BE49-F238E27FC236}">
                <a16:creationId xmlns:a16="http://schemas.microsoft.com/office/drawing/2014/main" id="{8A9C7466-0174-4449-809D-00A8DD3A42E8}"/>
              </a:ext>
            </a:extLst>
          </p:cNvPr>
          <p:cNvSpPr/>
          <p:nvPr/>
        </p:nvSpPr>
        <p:spPr>
          <a:xfrm>
            <a:off x="712183" y="2174875"/>
            <a:ext cx="8487380"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giống như phương thức GET, phương thức POST không thực hiện Yêu cầu thông qua các tham số tới URL.</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thức POST phải được gọi với thuộc tính method=“post” trong thẻ HTML “&lt;form method=“post” action=“/method_get_act”&gt;”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lấy id và mật khẩu đã nhập bằng phương thức POST Yêu cầu.</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77" name="직사각형 76">
            <a:extLst>
              <a:ext uri="{FF2B5EF4-FFF2-40B4-BE49-F238E27FC236}">
                <a16:creationId xmlns:a16="http://schemas.microsoft.com/office/drawing/2014/main" id="{964619B3-F2EB-44BF-8FE8-E438D7400F08}"/>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Tham số phương thức POST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790450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4EBBF6E3-13C3-4F70-8D9C-4694BCA40B2C}"/>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~/webapp/templates/method_post.html</a:t>
            </a:r>
          </a:p>
        </p:txBody>
      </p:sp>
      <p:sp>
        <p:nvSpPr>
          <p:cNvPr id="8" name="직사각형 7">
            <a:extLst>
              <a:ext uri="{FF2B5EF4-FFF2-40B4-BE49-F238E27FC236}">
                <a16:creationId xmlns:a16="http://schemas.microsoft.com/office/drawing/2014/main" id="{1D8F5A8A-8E93-416B-95D3-81A02CC0D998}"/>
              </a:ext>
            </a:extLst>
          </p:cNvPr>
          <p:cNvSpPr/>
          <p:nvPr/>
        </p:nvSpPr>
        <p:spPr>
          <a:xfrm>
            <a:off x="712184" y="175988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Mã HTML để kiểm tra phương thức đăng bài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81BDFE10-EB3B-4030-8810-A6694DF0BBD0}"/>
              </a:ext>
            </a:extLst>
          </p:cNvPr>
          <p:cNvSpPr/>
          <p:nvPr/>
        </p:nvSpPr>
        <p:spPr>
          <a:xfrm>
            <a:off x="5143500" y="2136600"/>
            <a:ext cx="4324502" cy="1950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7: Nhận giá trị truyền từ Flask Python Script và xuất ra theo định dạng</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8-14: Tạo khung nhận id và mật khẩu nhập vào và gửi thông qua nút gửi</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8: Nếu phương thức là post trong thẻ form thì Yêu cầu được thực hiện trong phương thức POST. Mã sau hành động = quyết định chức năng nào của Flask Server sẽ gọi khi nhấn nút gửi.</a:t>
            </a:r>
            <a:endParaRPr lang="en-US" altLang="ko-KR" sz="1300" dirty="0">
              <a:solidFill>
                <a:schemeClr val="tx1">
                  <a:lumMod val="85000"/>
                  <a:lumOff val="15000"/>
                </a:schemeClr>
              </a:solidFill>
              <a:latin typeface="SamsungOne-400" panose="020B0503030303020204" pitchFamily="34" charset="0"/>
            </a:endParaRPr>
          </a:p>
        </p:txBody>
      </p:sp>
      <p:pic>
        <p:nvPicPr>
          <p:cNvPr id="11" name="그림 10">
            <a:extLst>
              <a:ext uri="{FF2B5EF4-FFF2-40B4-BE49-F238E27FC236}">
                <a16:creationId xmlns:a16="http://schemas.microsoft.com/office/drawing/2014/main" id="{C50CA75E-246C-4705-ACC6-30159C98F4AB}"/>
              </a:ext>
            </a:extLst>
          </p:cNvPr>
          <p:cNvPicPr>
            <a:picLocks noChangeAspect="1"/>
          </p:cNvPicPr>
          <p:nvPr/>
        </p:nvPicPr>
        <p:blipFill rotWithShape="1">
          <a:blip r:embed="rId4"/>
          <a:srcRect l="27038" t="7570" r="46215" b="58008"/>
          <a:stretch/>
        </p:blipFill>
        <p:spPr>
          <a:xfrm>
            <a:off x="703263" y="2148934"/>
            <a:ext cx="4471364" cy="3146965"/>
          </a:xfrm>
          <a:prstGeom prst="rect">
            <a:avLst/>
          </a:prstGeom>
        </p:spPr>
      </p:pic>
      <p:sp>
        <p:nvSpPr>
          <p:cNvPr id="12" name="직사각형 11">
            <a:extLst>
              <a:ext uri="{FF2B5EF4-FFF2-40B4-BE49-F238E27FC236}">
                <a16:creationId xmlns:a16="http://schemas.microsoft.com/office/drawing/2014/main" id="{440FE2C7-1C28-4E81-9010-7AC8C8B9CD0B}"/>
              </a:ext>
            </a:extLst>
          </p:cNvPr>
          <p:cNvSpPr/>
          <p:nvPr/>
        </p:nvSpPr>
        <p:spPr>
          <a:xfrm>
            <a:off x="712184" y="5362815"/>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Lưu tệp này ở cùng dạng với ~/rasp_ex/webapp/templates/method_post.html.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834217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4EBBF6E3-13C3-4F70-8D9C-4694BCA40B2C}"/>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~/rasp_ex/webapp/method_post.py</a:t>
            </a:r>
          </a:p>
        </p:txBody>
      </p:sp>
      <p:sp>
        <p:nvSpPr>
          <p:cNvPr id="8" name="직사각형 7">
            <a:extLst>
              <a:ext uri="{FF2B5EF4-FFF2-40B4-BE49-F238E27FC236}">
                <a16:creationId xmlns:a16="http://schemas.microsoft.com/office/drawing/2014/main" id="{1D8F5A8A-8E93-416B-95D3-81A02CC0D998}"/>
              </a:ext>
            </a:extLst>
          </p:cNvPr>
          <p:cNvSpPr/>
          <p:nvPr/>
        </p:nvSpPr>
        <p:spPr>
          <a:xfrm>
            <a:off x="712184" y="175988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Tập lệnh Python để kiểm tra phương thức POST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81BDFE10-EB3B-4030-8810-A6694DF0BBD0}"/>
              </a:ext>
            </a:extLst>
          </p:cNvPr>
          <p:cNvSpPr/>
          <p:nvPr/>
        </p:nvSpPr>
        <p:spPr>
          <a:xfrm>
            <a:off x="5876924" y="2136602"/>
            <a:ext cx="3514725" cy="3053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 Truyền tham số id và mật khẩu cho method_post.html</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5-7: Phương thức kết xuất_post.html</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9: Được gọi bởi thẻ &lt;form method=“get” action=“/method_post_act”&gt; trong html</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12-13: Đọc “id” và “password” Yêu cầu trong method_post.html. Không giống như phương thức GET, bạn có thể đọc các tham số bằng cách đọc giá trị thẻ HTML FORM bằng cách sử dụng biểu mẫu tương tự như Yêu cầu.form[“”]</a:t>
            </a:r>
            <a:endParaRPr lang="en-US" altLang="ko-KR" sz="1300" dirty="0">
              <a:solidFill>
                <a:schemeClr val="tx1">
                  <a:lumMod val="85000"/>
                  <a:lumOff val="15000"/>
                </a:schemeClr>
              </a:solidFill>
              <a:latin typeface="SamsungOne-400" panose="020B0503030303020204" pitchFamily="34" charset="0"/>
            </a:endParaRPr>
          </a:p>
        </p:txBody>
      </p:sp>
      <p:pic>
        <p:nvPicPr>
          <p:cNvPr id="13" name="그림 12">
            <a:extLst>
              <a:ext uri="{FF2B5EF4-FFF2-40B4-BE49-F238E27FC236}">
                <a16:creationId xmlns:a16="http://schemas.microsoft.com/office/drawing/2014/main" id="{5AB71CAD-5129-4F46-838C-D420C0B47809}"/>
              </a:ext>
            </a:extLst>
          </p:cNvPr>
          <p:cNvPicPr>
            <a:picLocks noChangeAspect="1"/>
          </p:cNvPicPr>
          <p:nvPr/>
        </p:nvPicPr>
        <p:blipFill rotWithShape="1">
          <a:blip r:embed="rId4"/>
          <a:srcRect l="26530" t="7968" r="38510" b="54286"/>
          <a:stretch/>
        </p:blipFill>
        <p:spPr>
          <a:xfrm>
            <a:off x="703263" y="2166083"/>
            <a:ext cx="5220192" cy="3082192"/>
          </a:xfrm>
          <a:prstGeom prst="rect">
            <a:avLst/>
          </a:prstGeom>
        </p:spPr>
      </p:pic>
    </p:spTree>
    <p:extLst>
      <p:ext uri="{BB962C8B-B14F-4D97-AF65-F5344CB8AC3E}">
        <p14:creationId xmlns:p14="http://schemas.microsoft.com/office/powerpoint/2010/main" val="10820859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4EBBF6E3-13C3-4F70-8D9C-4694BCA40B2C}"/>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~/rasp_ex/webapp/method_post.py</a:t>
            </a:r>
          </a:p>
        </p:txBody>
      </p:sp>
      <p:sp>
        <p:nvSpPr>
          <p:cNvPr id="8" name="직사각형 7">
            <a:extLst>
              <a:ext uri="{FF2B5EF4-FFF2-40B4-BE49-F238E27FC236}">
                <a16:creationId xmlns:a16="http://schemas.microsoft.com/office/drawing/2014/main" id="{1D8F5A8A-8E93-416B-95D3-81A02CC0D998}"/>
              </a:ext>
            </a:extLst>
          </p:cNvPr>
          <p:cNvSpPr/>
          <p:nvPr/>
        </p:nvSpPr>
        <p:spPr>
          <a:xfrm>
            <a:off x="712182" y="1759883"/>
            <a:ext cx="8943882"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khi lưu tệp này vào vị trí ~/rasp_ex/webapp/method_post.py, hãy thực thi method_get.py bằng lệnh python3.</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4" name="그림 13">
            <a:extLst>
              <a:ext uri="{FF2B5EF4-FFF2-40B4-BE49-F238E27FC236}">
                <a16:creationId xmlns:a16="http://schemas.microsoft.com/office/drawing/2014/main" id="{AE93661B-8291-4C98-B1F1-EABBDCD227A6}"/>
              </a:ext>
            </a:extLst>
          </p:cNvPr>
          <p:cNvPicPr>
            <a:picLocks noChangeAspect="1"/>
          </p:cNvPicPr>
          <p:nvPr/>
        </p:nvPicPr>
        <p:blipFill rotWithShape="1">
          <a:blip r:embed="rId4"/>
          <a:srcRect t="13757" r="22670" b="27312"/>
          <a:stretch/>
        </p:blipFill>
        <p:spPr>
          <a:xfrm>
            <a:off x="712182" y="2547542"/>
            <a:ext cx="6754812" cy="2864168"/>
          </a:xfrm>
          <a:prstGeom prst="rect">
            <a:avLst/>
          </a:prstGeom>
        </p:spPr>
      </p:pic>
      <p:grpSp>
        <p:nvGrpSpPr>
          <p:cNvPr id="9" name="그룹 8">
            <a:extLst>
              <a:ext uri="{FF2B5EF4-FFF2-40B4-BE49-F238E27FC236}">
                <a16:creationId xmlns:a16="http://schemas.microsoft.com/office/drawing/2014/main" id="{19C3D5F0-FAFD-4FA0-BB11-F7FB293002E1}"/>
              </a:ext>
            </a:extLst>
          </p:cNvPr>
          <p:cNvGrpSpPr/>
          <p:nvPr/>
        </p:nvGrpSpPr>
        <p:grpSpPr>
          <a:xfrm>
            <a:off x="889273" y="2119540"/>
            <a:ext cx="3672090" cy="294654"/>
            <a:chOff x="917848" y="2243365"/>
            <a:chExt cx="3672090" cy="294654"/>
          </a:xfrm>
        </p:grpSpPr>
        <p:sp>
          <p:nvSpPr>
            <p:cNvPr id="11" name="Rectangle 1">
              <a:extLst>
                <a:ext uri="{FF2B5EF4-FFF2-40B4-BE49-F238E27FC236}">
                  <a16:creationId xmlns:a16="http://schemas.microsoft.com/office/drawing/2014/main" id="{DA5E04B7-2A93-4F73-9816-E5040DEDEBB3}"/>
                </a:ext>
              </a:extLst>
            </p:cNvPr>
            <p:cNvSpPr>
              <a:spLocks noChangeArrowheads="1"/>
            </p:cNvSpPr>
            <p:nvPr/>
          </p:nvSpPr>
          <p:spPr bwMode="auto">
            <a:xfrm>
              <a:off x="960617" y="2243365"/>
              <a:ext cx="3629321"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python3 method_post.py</a:t>
              </a:r>
            </a:p>
          </p:txBody>
        </p:sp>
        <p:sp>
          <p:nvSpPr>
            <p:cNvPr id="12" name="Rectangle 1">
              <a:extLst>
                <a:ext uri="{FF2B5EF4-FFF2-40B4-BE49-F238E27FC236}">
                  <a16:creationId xmlns:a16="http://schemas.microsoft.com/office/drawing/2014/main" id="{8EDE66CB-E259-483D-813F-831AFDE067A3}"/>
                </a:ext>
              </a:extLst>
            </p:cNvPr>
            <p:cNvSpPr>
              <a:spLocks noChangeArrowheads="1"/>
            </p:cNvSpPr>
            <p:nvPr/>
          </p:nvSpPr>
          <p:spPr bwMode="auto">
            <a:xfrm>
              <a:off x="917848" y="2243365"/>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26959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Truyền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đồng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bộ</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bất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đồng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bộ</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sz="1800" dirty="0">
                <a:solidFill>
                  <a:schemeClr val="bg1">
                    <a:lumMod val="95000"/>
                  </a:schemeClr>
                </a:solidFill>
                <a:latin typeface="Arial" panose="020B0503030303020204" pitchFamily="34" charset="0"/>
                <a:ea typeface="SamsungOne-400" panose="020B0503030303020204" pitchFamily="34" charset="0"/>
              </a:rPr>
              <a:t>Phương thức truyền dữ liệu của 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1" name="직사각형 10">
            <a:extLst>
              <a:ext uri="{FF2B5EF4-FFF2-40B4-BE49-F238E27FC236}">
                <a16:creationId xmlns:a16="http://schemas.microsoft.com/office/drawing/2014/main" id="{72AB9C56-85AB-408B-9267-4E7D06D70D45}"/>
              </a:ext>
            </a:extLst>
          </p:cNvPr>
          <p:cNvSpPr/>
          <p:nvPr/>
        </p:nvSpPr>
        <p:spPr>
          <a:xfrm>
            <a:off x="712182" y="2393948"/>
            <a:ext cx="8487381" cy="1591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 bất đồng bộ</a:t>
            </a:r>
          </a:p>
          <a:p>
            <a:pPr marL="355600" lvl="1" indent="-179388">
              <a:spcAft>
                <a:spcPts val="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Trong phương pháp truyền dữ liệu bất đồng bộ, tín hiệu dữ liệu được phân biệt bằng bit bắt đầu, dữ liệu và bit kết thúc</a:t>
            </a:r>
          </a:p>
          <a:p>
            <a:pPr marL="444500" lvl="2" indent="-87313">
              <a:spcAft>
                <a:spcPts val="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Bên truyền và bên nhận sử dụng các xung đồng hồ hệ thống độc lập nhưng chúng đều đồng bộ ở các bit bắt đầu và </a:t>
            </a:r>
            <a:endParaRPr lang="en-US"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357187" lvl="2">
              <a:spcAft>
                <a:spcPts val="600"/>
              </a:spcAft>
              <a:buClr>
                <a:srgbClr val="193EB0"/>
              </a:buClr>
            </a:pPr>
            <a:r>
              <a:rPr 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kết thúc để nhận diện dữ liệu.</a:t>
            </a:r>
          </a:p>
          <a:p>
            <a:pPr marL="355600" lvl="1" indent="-179388">
              <a:spcAft>
                <a:spcPts val="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 bất đồng bộ có chi phí truyền tải thấp vì cấu trúc của các thiết bị truy cập đơn giản.</a:t>
            </a:r>
          </a:p>
          <a:p>
            <a:pPr marL="355600" lvl="1" indent="-179388">
              <a:spcAft>
                <a:spcPts val="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Dữ liệu càng dài sẽ càng làm tăng nguy cơ xuất hiện các lỗi do cộng dồn chênh lệch xung đồng hồ hệ thống. </a:t>
            </a:r>
          </a:p>
        </p:txBody>
      </p:sp>
      <p:grpSp>
        <p:nvGrpSpPr>
          <p:cNvPr id="9" name="그룹 8">
            <a:extLst>
              <a:ext uri="{FF2B5EF4-FFF2-40B4-BE49-F238E27FC236}">
                <a16:creationId xmlns:a16="http://schemas.microsoft.com/office/drawing/2014/main" id="{39AD2B2A-9435-4BE7-A0F6-CF9FA9DF6B72}"/>
              </a:ext>
            </a:extLst>
          </p:cNvPr>
          <p:cNvGrpSpPr/>
          <p:nvPr/>
        </p:nvGrpSpPr>
        <p:grpSpPr>
          <a:xfrm>
            <a:off x="2084388" y="4499836"/>
            <a:ext cx="5734050" cy="1759902"/>
            <a:chOff x="3012954" y="4846676"/>
            <a:chExt cx="4380564" cy="1344489"/>
          </a:xfrm>
        </p:grpSpPr>
        <p:pic>
          <p:nvPicPr>
            <p:cNvPr id="10" name="Picture 2">
              <a:extLst>
                <a:ext uri="{FF2B5EF4-FFF2-40B4-BE49-F238E27FC236}">
                  <a16:creationId xmlns:a16="http://schemas.microsoft.com/office/drawing/2014/main" id="{03C82806-6098-4B64-BACF-3F92CD7477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15" b="12853"/>
            <a:stretch/>
          </p:blipFill>
          <p:spPr bwMode="auto">
            <a:xfrm>
              <a:off x="6714614" y="4863677"/>
              <a:ext cx="678904" cy="132748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a:extLst>
                <a:ext uri="{FF2B5EF4-FFF2-40B4-BE49-F238E27FC236}">
                  <a16:creationId xmlns:a16="http://schemas.microsoft.com/office/drawing/2014/main" id="{03AC48F2-0332-40BA-9FF6-0786322EA4F1}"/>
                </a:ext>
              </a:extLst>
            </p:cNvPr>
            <p:cNvSpPr txBox="1"/>
            <p:nvPr/>
          </p:nvSpPr>
          <p:spPr>
            <a:xfrm>
              <a:off x="3849039" y="5577283"/>
              <a:ext cx="841563" cy="235128"/>
            </a:xfrm>
            <a:prstGeom prst="rect">
              <a:avLst/>
            </a:prstGeom>
          </p:spPr>
          <p:txBody>
            <a:bodyPr wrap="none">
              <a:spAutoFit/>
            </a:bodyPr>
            <a:lstStyle>
              <a:defPPr>
                <a:defRPr lang="ko-KR"/>
              </a:defPPr>
              <a:lvl1pPr>
                <a:defRPr sz="1200">
                  <a:latin typeface="SamsungOne-400" panose="020B0503030303020204" pitchFamily="34" charset="0"/>
                  <a:ea typeface="SamsungOne-400" panose="020B0503030303020204" pitchFamily="34" charset="0"/>
                </a:defRPr>
              </a:lvl1pPr>
            </a:lstStyle>
            <a:p>
              <a:pPr algn="ctr"/>
              <a:r>
                <a:rPr lang="en-US" altLang="ko-KR" sz="1400" dirty="0">
                  <a:latin typeface="SamsungOne-400" panose="020B0503030303020204" charset="0"/>
                  <a:ea typeface="SamsungOne-400" panose="020B0503030303020204" charset="0"/>
                </a:rPr>
                <a:t>Bit </a:t>
              </a:r>
              <a:r>
                <a:rPr lang="en-US" altLang="ko-KR" sz="1400" dirty="0" err="1">
                  <a:latin typeface="SamsungOne-400" panose="020B0503030303020204" charset="0"/>
                  <a:ea typeface="SamsungOne-400" panose="020B0503030303020204" charset="0"/>
                </a:rPr>
                <a:t>kết</a:t>
              </a:r>
              <a:r>
                <a:rPr lang="en-US" altLang="ko-KR" sz="1400" dirty="0">
                  <a:latin typeface="SamsungOne-400" panose="020B0503030303020204" charset="0"/>
                  <a:ea typeface="SamsungOne-400" panose="020B0503030303020204" charset="0"/>
                </a:rPr>
                <a:t> </a:t>
              </a:r>
              <a:r>
                <a:rPr lang="en-US" altLang="ko-KR" sz="1400" dirty="0" err="1">
                  <a:latin typeface="SamsungOne-400" panose="020B0503030303020204" charset="0"/>
                  <a:ea typeface="SamsungOne-400" panose="020B0503030303020204" charset="0"/>
                </a:rPr>
                <a:t>thúc</a:t>
              </a:r>
              <a:endParaRPr lang="ko-KR" altLang="en-US" sz="1400" dirty="0">
                <a:latin typeface="SamsungOne-400" panose="020B0503030303020204" charset="0"/>
              </a:endParaRPr>
            </a:p>
          </p:txBody>
        </p:sp>
        <p:sp>
          <p:nvSpPr>
            <p:cNvPr id="13" name="TextBox 12">
              <a:extLst>
                <a:ext uri="{FF2B5EF4-FFF2-40B4-BE49-F238E27FC236}">
                  <a16:creationId xmlns:a16="http://schemas.microsoft.com/office/drawing/2014/main" id="{9CEEAB05-BAFD-465C-AA64-E2D9B21A4F99}"/>
                </a:ext>
              </a:extLst>
            </p:cNvPr>
            <p:cNvSpPr txBox="1"/>
            <p:nvPr/>
          </p:nvSpPr>
          <p:spPr>
            <a:xfrm>
              <a:off x="5410287" y="5584191"/>
              <a:ext cx="799926" cy="235128"/>
            </a:xfrm>
            <a:prstGeom prst="rect">
              <a:avLst/>
            </a:prstGeom>
          </p:spPr>
          <p:txBody>
            <a:bodyPr wrap="none">
              <a:spAutoFit/>
            </a:bodyPr>
            <a:lstStyle>
              <a:defPPr>
                <a:defRPr lang="ko-KR"/>
              </a:defPPr>
              <a:lvl1pPr>
                <a:defRPr sz="1200">
                  <a:latin typeface="SamsungOne-400" panose="020B0503030303020204" pitchFamily="34" charset="0"/>
                  <a:ea typeface="SamsungOne-400" panose="020B0503030303020204" pitchFamily="34" charset="0"/>
                </a:defRPr>
              </a:lvl1pPr>
            </a:lstStyle>
            <a:p>
              <a:pPr algn="ctr"/>
              <a:r>
                <a:rPr lang="en-US" altLang="ko-KR" sz="1400" dirty="0">
                  <a:latin typeface="SamsungOne-400" panose="020B0503030303020204" charset="0"/>
                  <a:ea typeface="SamsungOne-400" panose="020B0503030303020204" charset="0"/>
                </a:rPr>
                <a:t>Bit bắt </a:t>
              </a:r>
              <a:r>
                <a:rPr lang="en-US" altLang="ko-KR" sz="1400" dirty="0" err="1">
                  <a:latin typeface="SamsungOne-400" panose="020B0503030303020204" charset="0"/>
                  <a:ea typeface="SamsungOne-400" panose="020B0503030303020204" charset="0"/>
                </a:rPr>
                <a:t>đầu</a:t>
              </a:r>
              <a:endParaRPr lang="ko-KR" altLang="en-US" sz="1400" dirty="0">
                <a:latin typeface="SamsungOne-400" panose="020B0503030303020204" charset="0"/>
              </a:endParaRPr>
            </a:p>
          </p:txBody>
        </p:sp>
        <p:pic>
          <p:nvPicPr>
            <p:cNvPr id="14" name="Picture 2">
              <a:extLst>
                <a:ext uri="{FF2B5EF4-FFF2-40B4-BE49-F238E27FC236}">
                  <a16:creationId xmlns:a16="http://schemas.microsoft.com/office/drawing/2014/main" id="{ED75D7F7-4030-45C8-923D-93F11955E6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4815" b="12853"/>
            <a:stretch/>
          </p:blipFill>
          <p:spPr bwMode="auto">
            <a:xfrm>
              <a:off x="3012954" y="4846676"/>
              <a:ext cx="678904" cy="132748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직선 연결선 14">
              <a:extLst>
                <a:ext uri="{FF2B5EF4-FFF2-40B4-BE49-F238E27FC236}">
                  <a16:creationId xmlns:a16="http://schemas.microsoft.com/office/drawing/2014/main" id="{799B1151-E3FF-4075-B973-7E24B072CFAF}"/>
                </a:ext>
              </a:extLst>
            </p:cNvPr>
            <p:cNvCxnSpPr>
              <a:cxnSpLocks/>
            </p:cNvCxnSpPr>
            <p:nvPr/>
          </p:nvCxnSpPr>
          <p:spPr>
            <a:xfrm>
              <a:off x="3779520" y="5242560"/>
              <a:ext cx="193717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D11483A4-6D8F-4627-8F33-F61F14287EFF}"/>
                </a:ext>
              </a:extLst>
            </p:cNvPr>
            <p:cNvCxnSpPr>
              <a:cxnSpLocks/>
            </p:cNvCxnSpPr>
            <p:nvPr/>
          </p:nvCxnSpPr>
          <p:spPr>
            <a:xfrm>
              <a:off x="5903384" y="5242560"/>
              <a:ext cx="54446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460B6D91-4D57-4E0D-8D4A-6BF0520141F0}"/>
                </a:ext>
              </a:extLst>
            </p:cNvPr>
            <p:cNvCxnSpPr>
              <a:cxnSpLocks/>
            </p:cNvCxnSpPr>
            <p:nvPr/>
          </p:nvCxnSpPr>
          <p:spPr>
            <a:xfrm>
              <a:off x="4186921" y="5522889"/>
              <a:ext cx="15297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1F2996B9-9922-41B8-8979-C6550C3B5E43}"/>
                </a:ext>
              </a:extLst>
            </p:cNvPr>
            <p:cNvCxnSpPr/>
            <p:nvPr/>
          </p:nvCxnSpPr>
          <p:spPr>
            <a:xfrm>
              <a:off x="4184650"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020555EE-023F-4A9D-A51C-9D560556900A}"/>
                </a:ext>
              </a:extLst>
            </p:cNvPr>
            <p:cNvCxnSpPr/>
            <p:nvPr/>
          </p:nvCxnSpPr>
          <p:spPr>
            <a:xfrm>
              <a:off x="4354989"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13B88218-0F63-42C0-A616-1C3EDF57872A}"/>
                </a:ext>
              </a:extLst>
            </p:cNvPr>
            <p:cNvCxnSpPr/>
            <p:nvPr/>
          </p:nvCxnSpPr>
          <p:spPr>
            <a:xfrm>
              <a:off x="4525328"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5708E7D-6C02-4E81-A4B8-8C27A0345328}"/>
                </a:ext>
              </a:extLst>
            </p:cNvPr>
            <p:cNvCxnSpPr/>
            <p:nvPr/>
          </p:nvCxnSpPr>
          <p:spPr>
            <a:xfrm>
              <a:off x="4695667"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831703F8-A4B3-4BE4-B160-4DE1B7879B18}"/>
                </a:ext>
              </a:extLst>
            </p:cNvPr>
            <p:cNvCxnSpPr/>
            <p:nvPr/>
          </p:nvCxnSpPr>
          <p:spPr>
            <a:xfrm>
              <a:off x="4866006"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F92D8D5-FD41-4EDD-AC1A-DB93AE6F538C}"/>
                </a:ext>
              </a:extLst>
            </p:cNvPr>
            <p:cNvCxnSpPr/>
            <p:nvPr/>
          </p:nvCxnSpPr>
          <p:spPr>
            <a:xfrm>
              <a:off x="5036345"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42A48F4F-7A12-480F-9B8A-F3542D49A12C}"/>
                </a:ext>
              </a:extLst>
            </p:cNvPr>
            <p:cNvCxnSpPr/>
            <p:nvPr/>
          </p:nvCxnSpPr>
          <p:spPr>
            <a:xfrm>
              <a:off x="5206684"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E43F90B8-9E39-4B98-AD56-0918DC9A408A}"/>
                </a:ext>
              </a:extLst>
            </p:cNvPr>
            <p:cNvCxnSpPr/>
            <p:nvPr/>
          </p:nvCxnSpPr>
          <p:spPr>
            <a:xfrm>
              <a:off x="5377023"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B200653-0A60-4DA5-A71B-80403ACA8218}"/>
                </a:ext>
              </a:extLst>
            </p:cNvPr>
            <p:cNvCxnSpPr/>
            <p:nvPr/>
          </p:nvCxnSpPr>
          <p:spPr>
            <a:xfrm>
              <a:off x="5547360"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BCFC4C2A-6F3E-4737-8C89-EA57718AD59E}"/>
                </a:ext>
              </a:extLst>
            </p:cNvPr>
            <p:cNvCxnSpPr/>
            <p:nvPr/>
          </p:nvCxnSpPr>
          <p:spPr>
            <a:xfrm>
              <a:off x="5716694"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D73DFADA-CB83-4589-BA11-5885CD07F77A}"/>
                </a:ext>
              </a:extLst>
            </p:cNvPr>
            <p:cNvCxnSpPr>
              <a:cxnSpLocks/>
            </p:cNvCxnSpPr>
            <p:nvPr/>
          </p:nvCxnSpPr>
          <p:spPr>
            <a:xfrm>
              <a:off x="5716694" y="5522889"/>
              <a:ext cx="195156" cy="0"/>
            </a:xfrm>
            <a:prstGeom prst="line">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32CD4CE5-9338-477B-9A74-C145EC5AA12C}"/>
                </a:ext>
              </a:extLst>
            </p:cNvPr>
            <p:cNvCxnSpPr>
              <a:cxnSpLocks/>
            </p:cNvCxnSpPr>
            <p:nvPr/>
          </p:nvCxnSpPr>
          <p:spPr>
            <a:xfrm>
              <a:off x="4184650" y="5242560"/>
              <a:ext cx="170339" cy="0"/>
            </a:xfrm>
            <a:prstGeom prst="line">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E5CF2641-9040-4CE4-90EA-F69BB74C6CA0}"/>
                </a:ext>
              </a:extLst>
            </p:cNvPr>
            <p:cNvCxnSpPr/>
            <p:nvPr/>
          </p:nvCxnSpPr>
          <p:spPr>
            <a:xfrm>
              <a:off x="5913545" y="5242560"/>
              <a:ext cx="0" cy="2803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아래쪽 화살표 37">
              <a:extLst>
                <a:ext uri="{FF2B5EF4-FFF2-40B4-BE49-F238E27FC236}">
                  <a16:creationId xmlns:a16="http://schemas.microsoft.com/office/drawing/2014/main" id="{60C0E7DF-511C-4CAF-91FB-57690AAAD153}"/>
                </a:ext>
              </a:extLst>
            </p:cNvPr>
            <p:cNvSpPr/>
            <p:nvPr/>
          </p:nvSpPr>
          <p:spPr>
            <a:xfrm rot="16200000" flipH="1">
              <a:off x="5014110" y="4505997"/>
              <a:ext cx="229651" cy="2874154"/>
            </a:xfrm>
            <a:prstGeom prst="downArrow">
              <a:avLst>
                <a:gd name="adj1" fmla="val 52347"/>
                <a:gd name="adj2" fmla="val 44306"/>
              </a:avLst>
            </a:prstGeom>
            <a:gradFill>
              <a:gsLst>
                <a:gs pos="62000">
                  <a:schemeClr val="bg1">
                    <a:lumMod val="85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37" name="직사각형 36">
            <a:extLst>
              <a:ext uri="{FF2B5EF4-FFF2-40B4-BE49-F238E27FC236}">
                <a16:creationId xmlns:a16="http://schemas.microsoft.com/office/drawing/2014/main" id="{591CDB50-F639-4074-ACF1-DAE0C3E0DBFD}"/>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Truyền dữ liệu bất đồng bộ là phương pháp truyền dữ liệu theo từng ký tự khi dữ liệu được gửi từ bên truyền đến bên nhận mà không cần làm việc cùng một nhịp.</a:t>
            </a:r>
          </a:p>
        </p:txBody>
      </p:sp>
    </p:spTree>
    <p:extLst>
      <p:ext uri="{BB962C8B-B14F-4D97-AF65-F5344CB8AC3E}">
        <p14:creationId xmlns:p14="http://schemas.microsoft.com/office/powerpoint/2010/main" val="341586380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4EBBF6E3-13C3-4F70-8D9C-4694BCA40B2C}"/>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màn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29" name="직사각형 28">
            <a:extLst>
              <a:ext uri="{FF2B5EF4-FFF2-40B4-BE49-F238E27FC236}">
                <a16:creationId xmlns:a16="http://schemas.microsoft.com/office/drawing/2014/main" id="{D1902012-57DE-4674-8371-5ABF4154261B}"/>
              </a:ext>
            </a:extLst>
          </p:cNvPr>
          <p:cNvSpPr/>
          <p:nvPr/>
        </p:nvSpPr>
        <p:spPr>
          <a:xfrm>
            <a:off x="4664075" y="3171983"/>
            <a:ext cx="4535488"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khẩu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gửi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0" name="직사각형 29">
            <a:extLst>
              <a:ext uri="{FF2B5EF4-FFF2-40B4-BE49-F238E27FC236}">
                <a16:creationId xmlns:a16="http://schemas.microsoft.com/office/drawing/2014/main" id="{1EAFAD2C-1726-462D-B21C-5C7E43920B86}"/>
              </a:ext>
            </a:extLst>
          </p:cNvPr>
          <p:cNvSpPr/>
          <p:nvPr/>
        </p:nvSpPr>
        <p:spPr>
          <a:xfrm>
            <a:off x="4664075" y="3631009"/>
            <a:ext cx="4535488" cy="2151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thấy rằng ID và MẬT KHẨU được chỉ định khi bạn nhập.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Ở đây, </a:t>
            </a:r>
            <a:r>
              <a:rPr lang="vi-VN" altLang="ko-KR" sz="1300" b="1" dirty="0">
                <a:solidFill>
                  <a:srgbClr val="34339A"/>
                </a:solidFill>
                <a:latin typeface="SamsungOne-400" panose="020B0503030303020204" pitchFamily="34" charset="0"/>
                <a:ea typeface="SamsungOne-400" panose="020B0503030303020204" pitchFamily="34" charset="0"/>
              </a:rPr>
              <a:t>điểm khác biệt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so với GET là trong POST, ID và mật khẩu đã gửi không được hiển thị dưới dạng tham số Yêu cầu trong URL.</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tạo Yêu cầu bằng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phương thức GET để truyền tham số đơn giản và sử dụng phương thức POST để truyền mật khẩu cần được bảo mật hoặc lượng dữ liệu lớn đến máy chủ web.</a:t>
            </a:r>
            <a:endParaRPr lang="ko-KR" altLang="en-US"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A4E66D58-BDD7-434D-961C-B191A08AD86F}"/>
              </a:ext>
            </a:extLst>
          </p:cNvPr>
          <p:cNvSpPr/>
          <p:nvPr/>
        </p:nvSpPr>
        <p:spPr>
          <a:xfrm>
            <a:off x="4664075" y="1759881"/>
            <a:ext cx="4535488"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kết nối thông qua trình duyệt web với địa chỉ IP/method_post của Raspberry Pi, bạn có thể thấy màn hình hiển thị bên trái.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lúc đầu id và mật khẩu trống vì không nhận được id hoặc mật khẩu.</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CE7DA05B-BCBD-4643-ABF2-ED65B60B5A51}"/>
              </a:ext>
            </a:extLst>
          </p:cNvPr>
          <p:cNvGrpSpPr/>
          <p:nvPr/>
        </p:nvGrpSpPr>
        <p:grpSpPr>
          <a:xfrm>
            <a:off x="558800" y="1841727"/>
            <a:ext cx="3924300" cy="4093606"/>
            <a:chOff x="558800" y="1841727"/>
            <a:chExt cx="3924300" cy="4093606"/>
          </a:xfrm>
        </p:grpSpPr>
        <p:sp>
          <p:nvSpPr>
            <p:cNvPr id="9" name="Rectangle 12">
              <a:extLst>
                <a:ext uri="{FF2B5EF4-FFF2-40B4-BE49-F238E27FC236}">
                  <a16:creationId xmlns:a16="http://schemas.microsoft.com/office/drawing/2014/main" id="{45672A01-E30D-48C5-93EA-675D455A4238}"/>
                </a:ext>
              </a:extLst>
            </p:cNvPr>
            <p:cNvSpPr/>
            <p:nvPr/>
          </p:nvSpPr>
          <p:spPr>
            <a:xfrm>
              <a:off x="558800" y="1841727"/>
              <a:ext cx="3924300" cy="4093606"/>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35" name="그림 34">
              <a:extLst>
                <a:ext uri="{FF2B5EF4-FFF2-40B4-BE49-F238E27FC236}">
                  <a16:creationId xmlns:a16="http://schemas.microsoft.com/office/drawing/2014/main" id="{D1E42725-5F69-4AF5-A107-CD53D4AE1791}"/>
                </a:ext>
              </a:extLst>
            </p:cNvPr>
            <p:cNvPicPr>
              <a:picLocks noChangeAspect="1"/>
            </p:cNvPicPr>
            <p:nvPr/>
          </p:nvPicPr>
          <p:blipFill rotWithShape="1">
            <a:blip r:embed="rId4"/>
            <a:srcRect t="2386" r="77541" b="82789"/>
            <a:stretch/>
          </p:blipFill>
          <p:spPr>
            <a:xfrm>
              <a:off x="696537" y="1939379"/>
              <a:ext cx="3648826" cy="1232604"/>
            </a:xfrm>
            <a:prstGeom prst="rect">
              <a:avLst/>
            </a:prstGeom>
            <a:ln>
              <a:solidFill>
                <a:schemeClr val="tx1">
                  <a:lumMod val="50000"/>
                  <a:lumOff val="50000"/>
                </a:schemeClr>
              </a:solidFill>
            </a:ln>
          </p:spPr>
        </p:pic>
        <p:pic>
          <p:nvPicPr>
            <p:cNvPr id="36" name="그림 35">
              <a:extLst>
                <a:ext uri="{FF2B5EF4-FFF2-40B4-BE49-F238E27FC236}">
                  <a16:creationId xmlns:a16="http://schemas.microsoft.com/office/drawing/2014/main" id="{6111C841-7493-4297-8C12-7432AAF19659}"/>
                </a:ext>
              </a:extLst>
            </p:cNvPr>
            <p:cNvPicPr>
              <a:picLocks noChangeAspect="1"/>
            </p:cNvPicPr>
            <p:nvPr/>
          </p:nvPicPr>
          <p:blipFill rotWithShape="1">
            <a:blip r:embed="rId5"/>
            <a:srcRect t="2785" r="77614" b="84058"/>
            <a:stretch/>
          </p:blipFill>
          <p:spPr>
            <a:xfrm>
              <a:off x="696537" y="4504823"/>
              <a:ext cx="3648826" cy="1097524"/>
            </a:xfrm>
            <a:prstGeom prst="rect">
              <a:avLst/>
            </a:prstGeom>
            <a:ln>
              <a:solidFill>
                <a:schemeClr val="tx1">
                  <a:lumMod val="50000"/>
                  <a:lumOff val="50000"/>
                </a:schemeClr>
              </a:solidFill>
            </a:ln>
          </p:spPr>
        </p:pic>
        <p:pic>
          <p:nvPicPr>
            <p:cNvPr id="37" name="그림 36">
              <a:extLst>
                <a:ext uri="{FF2B5EF4-FFF2-40B4-BE49-F238E27FC236}">
                  <a16:creationId xmlns:a16="http://schemas.microsoft.com/office/drawing/2014/main" id="{E1022FC6-2BE6-4BC1-B485-20D3853B3C46}"/>
                </a:ext>
              </a:extLst>
            </p:cNvPr>
            <p:cNvPicPr>
              <a:picLocks noChangeAspect="1"/>
            </p:cNvPicPr>
            <p:nvPr/>
          </p:nvPicPr>
          <p:blipFill rotWithShape="1">
            <a:blip r:embed="rId6"/>
            <a:srcRect t="2519" r="81102" b="83917"/>
            <a:stretch/>
          </p:blipFill>
          <p:spPr>
            <a:xfrm>
              <a:off x="696537" y="3098310"/>
              <a:ext cx="3648826" cy="1340244"/>
            </a:xfrm>
            <a:prstGeom prst="rect">
              <a:avLst/>
            </a:prstGeom>
            <a:ln>
              <a:solidFill>
                <a:schemeClr val="tx1">
                  <a:lumMod val="50000"/>
                  <a:lumOff val="50000"/>
                </a:schemeClr>
              </a:solidFill>
            </a:ln>
          </p:spPr>
        </p:pic>
        <p:sp>
          <p:nvSpPr>
            <p:cNvPr id="38" name="직사각형 37">
              <a:extLst>
                <a:ext uri="{FF2B5EF4-FFF2-40B4-BE49-F238E27FC236}">
                  <a16:creationId xmlns:a16="http://schemas.microsoft.com/office/drawing/2014/main" id="{F2006ED8-007C-4305-BFAE-8C487D896FA0}"/>
                </a:ext>
              </a:extLst>
            </p:cNvPr>
            <p:cNvSpPr/>
            <p:nvPr/>
          </p:nvSpPr>
          <p:spPr>
            <a:xfrm>
              <a:off x="2320812" y="1939378"/>
              <a:ext cx="1060563" cy="213271"/>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직사각형 39">
              <a:extLst>
                <a:ext uri="{FF2B5EF4-FFF2-40B4-BE49-F238E27FC236}">
                  <a16:creationId xmlns:a16="http://schemas.microsoft.com/office/drawing/2014/main" id="{3CD595D2-E1B7-4C98-9EF5-DBAD4D9FC6EE}"/>
                </a:ext>
              </a:extLst>
            </p:cNvPr>
            <p:cNvSpPr/>
            <p:nvPr/>
          </p:nvSpPr>
          <p:spPr>
            <a:xfrm>
              <a:off x="733575" y="3715833"/>
              <a:ext cx="1867986" cy="359077"/>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111C581C-7770-4024-86BF-DA3641CEAE31}"/>
                </a:ext>
              </a:extLst>
            </p:cNvPr>
            <p:cNvSpPr/>
            <p:nvPr/>
          </p:nvSpPr>
          <p:spPr>
            <a:xfrm>
              <a:off x="736213" y="4136482"/>
              <a:ext cx="459032" cy="184723"/>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A8D23F56-9425-4388-B062-F7CA3D8F86AF}"/>
                </a:ext>
              </a:extLst>
            </p:cNvPr>
            <p:cNvSpPr/>
            <p:nvPr/>
          </p:nvSpPr>
          <p:spPr>
            <a:xfrm>
              <a:off x="2300319" y="4505471"/>
              <a:ext cx="1242981" cy="203689"/>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B2A6C0CD-A679-4672-A736-666946E9442C}"/>
                </a:ext>
              </a:extLst>
            </p:cNvPr>
            <p:cNvSpPr/>
            <p:nvPr/>
          </p:nvSpPr>
          <p:spPr>
            <a:xfrm>
              <a:off x="677855" y="4739963"/>
              <a:ext cx="2109250" cy="184723"/>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a:extLst>
                <a:ext uri="{FF2B5EF4-FFF2-40B4-BE49-F238E27FC236}">
                  <a16:creationId xmlns:a16="http://schemas.microsoft.com/office/drawing/2014/main" id="{C6E15954-32B6-481E-835F-E69AC5F4C790}"/>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flipV="1">
              <a:off x="2555682" y="2193811"/>
              <a:ext cx="359715" cy="340360"/>
            </a:xfrm>
            <a:prstGeom prst="rect">
              <a:avLst/>
            </a:prstGeom>
          </p:spPr>
        </p:pic>
        <p:pic>
          <p:nvPicPr>
            <p:cNvPr id="44" name="그림 43">
              <a:extLst>
                <a:ext uri="{FF2B5EF4-FFF2-40B4-BE49-F238E27FC236}">
                  <a16:creationId xmlns:a16="http://schemas.microsoft.com/office/drawing/2014/main" id="{1219AEFA-C515-4D6A-B031-6179417783E2}"/>
                </a:ext>
              </a:extLst>
            </p:cNvPr>
            <p:cNvPicPr>
              <a:picLocks noChangeAspect="1"/>
            </p:cNvPicPr>
            <p:nvPr/>
          </p:nvPicPr>
          <p:blipFill rotWithShape="1">
            <a:blip r:embed="rId4"/>
            <a:srcRect l="10009" t="2884" r="83433" b="95403"/>
            <a:stretch/>
          </p:blipFill>
          <p:spPr>
            <a:xfrm>
              <a:off x="2409825" y="2605088"/>
              <a:ext cx="1647825" cy="22027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45" name="그림 44">
              <a:extLst>
                <a:ext uri="{FF2B5EF4-FFF2-40B4-BE49-F238E27FC236}">
                  <a16:creationId xmlns:a16="http://schemas.microsoft.com/office/drawing/2014/main" id="{927DD1F6-0B2D-46CE-A410-4840A7869D0D}"/>
                </a:ext>
              </a:extLst>
            </p:cNvPr>
            <p:cNvPicPr>
              <a:picLocks noChangeAspect="1"/>
            </p:cNvPicPr>
            <p:nvPr/>
          </p:nvPicPr>
          <p:blipFill rotWithShape="1">
            <a:blip r:embed="rId5"/>
            <a:srcRect l="9968" t="2916" r="82635" b="95502"/>
            <a:stretch/>
          </p:blipFill>
          <p:spPr>
            <a:xfrm>
              <a:off x="2241320" y="5116200"/>
              <a:ext cx="2172912" cy="23769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32" name="그림 31">
              <a:extLst>
                <a:ext uri="{FF2B5EF4-FFF2-40B4-BE49-F238E27FC236}">
                  <a16:creationId xmlns:a16="http://schemas.microsoft.com/office/drawing/2014/main" id="{F96F09C9-C813-4041-9BBD-A8BA44811614}"/>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flipV="1">
              <a:off x="2968504" y="4716212"/>
              <a:ext cx="359715" cy="340360"/>
            </a:xfrm>
            <a:prstGeom prst="rect">
              <a:avLst/>
            </a:prstGeom>
          </p:spPr>
        </p:pic>
      </p:grpSp>
      <p:sp>
        <p:nvSpPr>
          <p:cNvPr id="2" name="포인트가 6개인 별 1"/>
          <p:cNvSpPr/>
          <p:nvPr/>
        </p:nvSpPr>
        <p:spPr>
          <a:xfrm>
            <a:off x="3600074" y="4504823"/>
            <a:ext cx="161925" cy="184723"/>
          </a:xfrm>
          <a:prstGeom prst="star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07289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32" name="직사각형 31">
            <a:extLst>
              <a:ext uri="{FF2B5EF4-FFF2-40B4-BE49-F238E27FC236}">
                <a16:creationId xmlns:a16="http://schemas.microsoft.com/office/drawing/2014/main" id="{84317F7E-F3C0-4785-8D89-7E67AFFDDA74}"/>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cs typeface="iCiel Samsung Sharp Sans Regula" pitchFamily="2" charset="0"/>
              </a:rPr>
              <a:t>Web GPIO Control</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
        <p:nvSpPr>
          <p:cNvPr id="46" name="직사각형 45">
            <a:extLst>
              <a:ext uri="{FF2B5EF4-FFF2-40B4-BE49-F238E27FC236}">
                <a16:creationId xmlns:a16="http://schemas.microsoft.com/office/drawing/2014/main" id="{947BF6F4-429F-4C50-B97B-0E639E7519DF}"/>
              </a:ext>
            </a:extLst>
          </p:cNvPr>
          <p:cNvSpPr/>
          <p:nvPr/>
        </p:nvSpPr>
        <p:spPr>
          <a:xfrm>
            <a:off x="3758594" y="2174875"/>
            <a:ext cx="5122863" cy="165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tạo các nút LED ON và LED OFF trong trang HTML để điều khiển đèn LED được kết nối với Raspberry Pi.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Đầu tiên, tạo và lưu tệp ~/rasp_ex/webapp/led_control.py</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dòng 15-25: led_control_act hàm điều khiển led. Bật/tắt led theo biến led với Yêu cầu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bật đèn LED, nếu không thì tắt.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EC6E426A-537F-4C0C-A65A-DADADCF224E4}"/>
              </a:ext>
            </a:extLst>
          </p:cNvPr>
          <p:cNvSpPr/>
          <p:nvPr/>
        </p:nvSpPr>
        <p:spPr>
          <a:xfrm>
            <a:off x="580390" y="186849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r>
              <a:rPr lang="en-US" altLang="ko-KR" sz="1400" dirty="0">
                <a:solidFill>
                  <a:schemeClr val="tx1"/>
                </a:solidFill>
                <a:latin typeface="SamsungOne-400" panose="020B0503030303020204" pitchFamily="34" charset="0"/>
                <a:ea typeface="SamsungOne-400" panose="020B0503030303020204" pitchFamily="34" charset="0"/>
              </a:rPr>
              <a:t> BẬT/TẮT </a:t>
            </a:r>
            <a:r>
              <a:rPr lang="en-US" altLang="ko-KR" sz="1400" dirty="0" err="1">
                <a:solidFill>
                  <a:schemeClr val="tx1"/>
                </a:solidFill>
                <a:latin typeface="SamsungOne-400" panose="020B0503030303020204" pitchFamily="34" charset="0"/>
                <a:ea typeface="SamsungOne-400" panose="020B0503030303020204" pitchFamily="34" charset="0"/>
              </a:rPr>
              <a:t>đèn</a:t>
            </a:r>
            <a:r>
              <a:rPr lang="en-US" altLang="ko-KR" sz="1400" dirty="0">
                <a:solidFill>
                  <a:schemeClr val="tx1"/>
                </a:solidFill>
                <a:latin typeface="SamsungOne-400" panose="020B0503030303020204" pitchFamily="34" charset="0"/>
                <a:ea typeface="SamsungOne-400" panose="020B0503030303020204" pitchFamily="34" charset="0"/>
              </a:rPr>
              <a:t> LED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qua Web</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50" name="직사각형 49">
            <a:extLst>
              <a:ext uri="{FF2B5EF4-FFF2-40B4-BE49-F238E27FC236}">
                <a16:creationId xmlns:a16="http://schemas.microsoft.com/office/drawing/2014/main" id="{CC5246E8-33DE-4F01-AECF-1F963CCE56C8}"/>
              </a:ext>
            </a:extLst>
          </p:cNvPr>
          <p:cNvSpPr/>
          <p:nvPr/>
        </p:nvSpPr>
        <p:spPr>
          <a:xfrm>
            <a:off x="3689357" y="5953125"/>
            <a:ext cx="5510208"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FF0000"/>
                </a:solidFill>
                <a:latin typeface="SamsungOne-400" panose="020B0503030303020204" pitchFamily="34" charset="0"/>
                <a:ea typeface="SamsungOne-400" panose="020B0503030303020204" pitchFamily="34" charset="0"/>
              </a:rPr>
              <a:t>ret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html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duyệt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web)</a:t>
            </a:r>
          </a:p>
        </p:txBody>
      </p:sp>
      <p:grpSp>
        <p:nvGrpSpPr>
          <p:cNvPr id="14" name="그룹 1">
            <a:extLst>
              <a:ext uri="{FF2B5EF4-FFF2-40B4-BE49-F238E27FC236}">
                <a16:creationId xmlns:a16="http://schemas.microsoft.com/office/drawing/2014/main" id="{BAA47412-97D4-6949-B01D-763E7A528CC2}"/>
              </a:ext>
            </a:extLst>
          </p:cNvPr>
          <p:cNvGrpSpPr/>
          <p:nvPr/>
        </p:nvGrpSpPr>
        <p:grpSpPr>
          <a:xfrm>
            <a:off x="570865" y="2241553"/>
            <a:ext cx="7182487" cy="3711572"/>
            <a:chOff x="570863" y="2241551"/>
            <a:chExt cx="7182487" cy="3711572"/>
          </a:xfrm>
        </p:grpSpPr>
        <p:pic>
          <p:nvPicPr>
            <p:cNvPr id="15" name="그림 47">
              <a:extLst>
                <a:ext uri="{FF2B5EF4-FFF2-40B4-BE49-F238E27FC236}">
                  <a16:creationId xmlns:a16="http://schemas.microsoft.com/office/drawing/2014/main" id="{F093EA54-3726-6C43-9B22-2E7CDFC5E41A}"/>
                </a:ext>
              </a:extLst>
            </p:cNvPr>
            <p:cNvPicPr>
              <a:picLocks noChangeAspect="1"/>
            </p:cNvPicPr>
            <p:nvPr/>
          </p:nvPicPr>
          <p:blipFill rotWithShape="1">
            <a:blip r:embed="rId4"/>
            <a:srcRect l="27256" t="7836" r="45997" b="31894"/>
            <a:stretch/>
          </p:blipFill>
          <p:spPr>
            <a:xfrm>
              <a:off x="570863" y="2241551"/>
              <a:ext cx="3011935" cy="3711572"/>
            </a:xfrm>
            <a:prstGeom prst="rect">
              <a:avLst/>
            </a:prstGeom>
          </p:spPr>
        </p:pic>
        <p:sp>
          <p:nvSpPr>
            <p:cNvPr id="16" name="직사각형 50">
              <a:extLst>
                <a:ext uri="{FF2B5EF4-FFF2-40B4-BE49-F238E27FC236}">
                  <a16:creationId xmlns:a16="http://schemas.microsoft.com/office/drawing/2014/main" id="{7F172F8A-AE7E-BE46-A68E-9FEA0800850F}"/>
                </a:ext>
              </a:extLst>
            </p:cNvPr>
            <p:cNvSpPr/>
            <p:nvPr/>
          </p:nvSpPr>
          <p:spPr>
            <a:xfrm>
              <a:off x="570864" y="3676299"/>
              <a:ext cx="3011934" cy="1854225"/>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48">
              <a:extLst>
                <a:ext uri="{FF2B5EF4-FFF2-40B4-BE49-F238E27FC236}">
                  <a16:creationId xmlns:a16="http://schemas.microsoft.com/office/drawing/2014/main" id="{3936FD5F-E8FC-344B-90EA-C15A3B9B3A56}"/>
                </a:ext>
              </a:extLst>
            </p:cNvPr>
            <p:cNvPicPr>
              <a:picLocks noChangeAspect="1"/>
            </p:cNvPicPr>
            <p:nvPr/>
          </p:nvPicPr>
          <p:blipFill rotWithShape="1">
            <a:blip r:embed="rId4"/>
            <a:srcRect l="27256" t="36954" r="45997" b="38359"/>
            <a:stretch/>
          </p:blipFill>
          <p:spPr>
            <a:xfrm>
              <a:off x="3730672" y="3857704"/>
              <a:ext cx="4022678" cy="203043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18" name="그림 51">
              <a:extLst>
                <a:ext uri="{FF2B5EF4-FFF2-40B4-BE49-F238E27FC236}">
                  <a16:creationId xmlns:a16="http://schemas.microsoft.com/office/drawing/2014/main" id="{A96BA5FE-2833-9242-B62D-FB76F1F848BB}"/>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1709360" flipV="1">
              <a:off x="3420926" y="4108035"/>
              <a:ext cx="485056" cy="444556"/>
            </a:xfrm>
            <a:prstGeom prst="rect">
              <a:avLst/>
            </a:prstGeom>
          </p:spPr>
        </p:pic>
      </p:grpSp>
    </p:spTree>
    <p:extLst>
      <p:ext uri="{BB962C8B-B14F-4D97-AF65-F5344CB8AC3E}">
        <p14:creationId xmlns:p14="http://schemas.microsoft.com/office/powerpoint/2010/main" val="10797201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46" name="직사각형 45">
            <a:extLst>
              <a:ext uri="{FF2B5EF4-FFF2-40B4-BE49-F238E27FC236}">
                <a16:creationId xmlns:a16="http://schemas.microsoft.com/office/drawing/2014/main" id="{947BF6F4-429F-4C50-B97B-0E639E7519DF}"/>
              </a:ext>
            </a:extLst>
          </p:cNvPr>
          <p:cNvSpPr/>
          <p:nvPr/>
        </p:nvSpPr>
        <p:spPr>
          <a:xfrm>
            <a:off x="3782933" y="1975674"/>
            <a:ext cx="5655596" cy="2458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Viết và lưu tệp ~/rasp_ex/webapp/template/led_control.html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24-30: Định nghĩa của nút để vận hành đèn LED</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26, 29: Truyền số nguyên tương ứng dưới dạng tham số Yêu cầu là Yêu cầu.arg[“led”] trong hàm led_control_act() của led_control.py</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32: Hiển thị trạng thái của đèn LED bằng ret khi trạng thái của led_control.py được phân phối dưới dạng ret</a:t>
            </a:r>
            <a:endParaRPr lang="en-US" altLang="ko-KR"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52" name="그림 51">
            <a:extLst>
              <a:ext uri="{FF2B5EF4-FFF2-40B4-BE49-F238E27FC236}">
                <a16:creationId xmlns:a16="http://schemas.microsoft.com/office/drawing/2014/main" id="{F8BB5660-EF77-4747-A3BC-ADA339262221}"/>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78533" flipH="1" flipV="1">
            <a:off x="2576008" y="5275513"/>
            <a:ext cx="469836" cy="444556"/>
          </a:xfrm>
          <a:prstGeom prst="rect">
            <a:avLst/>
          </a:prstGeom>
        </p:spPr>
      </p:pic>
      <p:sp>
        <p:nvSpPr>
          <p:cNvPr id="12" name="직사각형 11">
            <a:extLst>
              <a:ext uri="{FF2B5EF4-FFF2-40B4-BE49-F238E27FC236}">
                <a16:creationId xmlns:a16="http://schemas.microsoft.com/office/drawing/2014/main" id="{C5FE1517-E24B-49AF-850F-EA9EFD9F2B11}"/>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r>
              <a:rPr lang="en-US" altLang="ko-KR" sz="1400" dirty="0">
                <a:solidFill>
                  <a:schemeClr val="tx1"/>
                </a:solidFill>
                <a:latin typeface="SamsungOne-400" panose="020B0503030303020204" pitchFamily="34" charset="0"/>
                <a:ea typeface="SamsungOne-400" panose="020B0503030303020204" pitchFamily="34" charset="0"/>
              </a:rPr>
              <a:t> BẬT/TẮT </a:t>
            </a:r>
            <a:r>
              <a:rPr lang="en-US" altLang="ko-KR" sz="1400" dirty="0" err="1">
                <a:solidFill>
                  <a:schemeClr val="tx1"/>
                </a:solidFill>
                <a:latin typeface="SamsungOne-400" panose="020B0503030303020204" pitchFamily="34" charset="0"/>
                <a:ea typeface="SamsungOne-400" panose="020B0503030303020204" pitchFamily="34" charset="0"/>
              </a:rPr>
              <a:t>đèn</a:t>
            </a:r>
            <a:r>
              <a:rPr lang="en-US" altLang="ko-KR" sz="1400" dirty="0">
                <a:solidFill>
                  <a:schemeClr val="tx1"/>
                </a:solidFill>
                <a:latin typeface="SamsungOne-400" panose="020B0503030303020204" pitchFamily="34" charset="0"/>
                <a:ea typeface="SamsungOne-400" panose="020B0503030303020204" pitchFamily="34" charset="0"/>
              </a:rPr>
              <a:t> LED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qua Web</a:t>
            </a:r>
            <a:endParaRPr lang="ko-KR" altLang="en-US" sz="1400" dirty="0">
              <a:solidFill>
                <a:schemeClr val="tx1"/>
              </a:solidFill>
              <a:latin typeface="SamsungOne-400" panose="020B0503030303020204" pitchFamily="34" charset="0"/>
              <a:ea typeface="SamsungOne-400" panose="020B0503030303020204" pitchFamily="34" charset="0"/>
            </a:endParaRPr>
          </a:p>
        </p:txBody>
      </p:sp>
      <p:grpSp>
        <p:nvGrpSpPr>
          <p:cNvPr id="22" name="그룹 1">
            <a:extLst>
              <a:ext uri="{FF2B5EF4-FFF2-40B4-BE49-F238E27FC236}">
                <a16:creationId xmlns:a16="http://schemas.microsoft.com/office/drawing/2014/main" id="{9F9AF5B9-091B-BE44-A555-CB688A830333}"/>
              </a:ext>
            </a:extLst>
          </p:cNvPr>
          <p:cNvGrpSpPr/>
          <p:nvPr/>
        </p:nvGrpSpPr>
        <p:grpSpPr>
          <a:xfrm>
            <a:off x="558800" y="1885950"/>
            <a:ext cx="8785224" cy="4305300"/>
            <a:chOff x="558800" y="1952625"/>
            <a:chExt cx="8785224" cy="4305300"/>
          </a:xfrm>
        </p:grpSpPr>
        <p:pic>
          <p:nvPicPr>
            <p:cNvPr id="23" name="그림 12">
              <a:extLst>
                <a:ext uri="{FF2B5EF4-FFF2-40B4-BE49-F238E27FC236}">
                  <a16:creationId xmlns:a16="http://schemas.microsoft.com/office/drawing/2014/main" id="{0925CFEC-2BF4-DB46-9F6F-058845875E55}"/>
                </a:ext>
              </a:extLst>
            </p:cNvPr>
            <p:cNvPicPr>
              <a:picLocks noChangeAspect="1"/>
            </p:cNvPicPr>
            <p:nvPr/>
          </p:nvPicPr>
          <p:blipFill rotWithShape="1">
            <a:blip r:embed="rId5"/>
            <a:srcRect l="27111" t="7703" r="43017" b="17072"/>
            <a:stretch/>
          </p:blipFill>
          <p:spPr>
            <a:xfrm>
              <a:off x="558801" y="1952625"/>
              <a:ext cx="3126286" cy="4305300"/>
            </a:xfrm>
            <a:prstGeom prst="rect">
              <a:avLst/>
            </a:prstGeom>
          </p:spPr>
        </p:pic>
        <p:sp>
          <p:nvSpPr>
            <p:cNvPr id="24" name="직사각형 50">
              <a:extLst>
                <a:ext uri="{FF2B5EF4-FFF2-40B4-BE49-F238E27FC236}">
                  <a16:creationId xmlns:a16="http://schemas.microsoft.com/office/drawing/2014/main" id="{09A2F3F2-9727-1A4C-A41A-4F9F6319F784}"/>
                </a:ext>
              </a:extLst>
            </p:cNvPr>
            <p:cNvSpPr/>
            <p:nvPr/>
          </p:nvSpPr>
          <p:spPr>
            <a:xfrm>
              <a:off x="558800" y="4738941"/>
              <a:ext cx="3126286" cy="1166469"/>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5" name="그림 13">
              <a:extLst>
                <a:ext uri="{FF2B5EF4-FFF2-40B4-BE49-F238E27FC236}">
                  <a16:creationId xmlns:a16="http://schemas.microsoft.com/office/drawing/2014/main" id="{92DBAC6D-8A04-4C4F-88FB-0AF1792F80D1}"/>
                </a:ext>
              </a:extLst>
            </p:cNvPr>
            <p:cNvPicPr>
              <a:picLocks noChangeAspect="1"/>
            </p:cNvPicPr>
            <p:nvPr/>
          </p:nvPicPr>
          <p:blipFill rotWithShape="1">
            <a:blip r:embed="rId5"/>
            <a:srcRect l="27111" t="57032" r="43017" b="23522"/>
            <a:stretch/>
          </p:blipFill>
          <p:spPr>
            <a:xfrm>
              <a:off x="3863432" y="3963698"/>
              <a:ext cx="5480592" cy="195101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26" name="그림 14">
              <a:extLst>
                <a:ext uri="{FF2B5EF4-FFF2-40B4-BE49-F238E27FC236}">
                  <a16:creationId xmlns:a16="http://schemas.microsoft.com/office/drawing/2014/main" id="{63672CF6-0A65-2343-9CE5-A75D48301245}"/>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989460" flipH="1">
              <a:off x="3537879" y="4278897"/>
              <a:ext cx="469836" cy="444556"/>
            </a:xfrm>
            <a:prstGeom prst="rect">
              <a:avLst/>
            </a:prstGeom>
          </p:spPr>
        </p:pic>
      </p:grpSp>
    </p:spTree>
    <p:extLst>
      <p:ext uri="{BB962C8B-B14F-4D97-AF65-F5344CB8AC3E}">
        <p14:creationId xmlns:p14="http://schemas.microsoft.com/office/powerpoint/2010/main" val="12042960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chủ</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web Flask</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2" name="직사각형 11">
            <a:extLst>
              <a:ext uri="{FF2B5EF4-FFF2-40B4-BE49-F238E27FC236}">
                <a16:creationId xmlns:a16="http://schemas.microsoft.com/office/drawing/2014/main" id="{C5FE1517-E24B-49AF-850F-EA9EFD9F2B11}"/>
              </a:ext>
            </a:extLst>
          </p:cNvPr>
          <p:cNvSpPr/>
          <p:nvPr/>
        </p:nvSpPr>
        <p:spPr>
          <a:xfrm>
            <a:off x="641824" y="1386131"/>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r>
              <a:rPr lang="en-US" altLang="ko-KR" sz="1400" dirty="0">
                <a:solidFill>
                  <a:schemeClr val="tx1"/>
                </a:solidFill>
                <a:latin typeface="SamsungOne-400" panose="020B0503030303020204" pitchFamily="34" charset="0"/>
                <a:ea typeface="SamsungOne-400" panose="020B0503030303020204" pitchFamily="34" charset="0"/>
              </a:rPr>
              <a:t> BẬT/TẮT </a:t>
            </a:r>
            <a:r>
              <a:rPr lang="en-US" altLang="ko-KR" sz="1400" dirty="0" err="1">
                <a:solidFill>
                  <a:schemeClr val="tx1"/>
                </a:solidFill>
                <a:latin typeface="SamsungOne-400" panose="020B0503030303020204" pitchFamily="34" charset="0"/>
                <a:ea typeface="SamsungOne-400" panose="020B0503030303020204" pitchFamily="34" charset="0"/>
              </a:rPr>
              <a:t>đèn</a:t>
            </a:r>
            <a:r>
              <a:rPr lang="en-US" altLang="ko-KR" sz="1400" dirty="0">
                <a:solidFill>
                  <a:schemeClr val="tx1"/>
                </a:solidFill>
                <a:latin typeface="SamsungOne-400" panose="020B0503030303020204" pitchFamily="34" charset="0"/>
                <a:ea typeface="SamsungOne-400" panose="020B0503030303020204" pitchFamily="34" charset="0"/>
              </a:rPr>
              <a:t> LED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qua Web</a:t>
            </a:r>
            <a:endParaRPr lang="ko-KR" altLang="en-US" sz="1400" dirty="0">
              <a:solidFill>
                <a:schemeClr val="tx1"/>
              </a:solidFill>
              <a:latin typeface="SamsungOne-400" panose="020B0503030303020204" pitchFamily="34" charset="0"/>
              <a:ea typeface="SamsungOne-400" panose="020B0503030303020204" pitchFamily="34" charset="0"/>
            </a:endParaRPr>
          </a:p>
        </p:txBody>
      </p:sp>
      <p:grpSp>
        <p:nvGrpSpPr>
          <p:cNvPr id="11" name="그룹 10">
            <a:extLst>
              <a:ext uri="{FF2B5EF4-FFF2-40B4-BE49-F238E27FC236}">
                <a16:creationId xmlns:a16="http://schemas.microsoft.com/office/drawing/2014/main" id="{F2654912-D276-435C-861A-B8087B472CC1}"/>
              </a:ext>
            </a:extLst>
          </p:cNvPr>
          <p:cNvGrpSpPr/>
          <p:nvPr/>
        </p:nvGrpSpPr>
        <p:grpSpPr>
          <a:xfrm>
            <a:off x="712182" y="3111172"/>
            <a:ext cx="6807286" cy="1802590"/>
            <a:chOff x="4514399" y="2413705"/>
            <a:chExt cx="4916025" cy="1301778"/>
          </a:xfrm>
        </p:grpSpPr>
        <p:pic>
          <p:nvPicPr>
            <p:cNvPr id="16" name="그림 15">
              <a:extLst>
                <a:ext uri="{FF2B5EF4-FFF2-40B4-BE49-F238E27FC236}">
                  <a16:creationId xmlns:a16="http://schemas.microsoft.com/office/drawing/2014/main" id="{3451D067-F68B-4BAE-9E23-2DCF39236CFB}"/>
                </a:ext>
              </a:extLst>
            </p:cNvPr>
            <p:cNvPicPr>
              <a:picLocks noChangeAspect="1"/>
            </p:cNvPicPr>
            <p:nvPr/>
          </p:nvPicPr>
          <p:blipFill rotWithShape="1">
            <a:blip r:embed="rId4"/>
            <a:srcRect t="13968" r="206" b="38538"/>
            <a:stretch/>
          </p:blipFill>
          <p:spPr>
            <a:xfrm>
              <a:off x="4514399" y="2413705"/>
              <a:ext cx="4916025" cy="1301778"/>
            </a:xfrm>
            <a:prstGeom prst="rect">
              <a:avLst/>
            </a:prstGeom>
          </p:spPr>
        </p:pic>
        <p:pic>
          <p:nvPicPr>
            <p:cNvPr id="18" name="그림 17">
              <a:extLst>
                <a:ext uri="{FF2B5EF4-FFF2-40B4-BE49-F238E27FC236}">
                  <a16:creationId xmlns:a16="http://schemas.microsoft.com/office/drawing/2014/main" id="{008C014A-27FF-436F-918D-B32FE3996750}"/>
                </a:ext>
              </a:extLst>
            </p:cNvPr>
            <p:cNvPicPr>
              <a:picLocks noChangeAspect="1"/>
            </p:cNvPicPr>
            <p:nvPr/>
          </p:nvPicPr>
          <p:blipFill>
            <a:blip r:embed="rId5"/>
            <a:stretch>
              <a:fillRect/>
            </a:stretch>
          </p:blipFill>
          <p:spPr>
            <a:xfrm>
              <a:off x="4519160" y="2422206"/>
              <a:ext cx="3143250" cy="103935"/>
            </a:xfrm>
            <a:prstGeom prst="rect">
              <a:avLst/>
            </a:prstGeom>
          </p:spPr>
        </p:pic>
        <p:sp>
          <p:nvSpPr>
            <p:cNvPr id="20" name="직사각형 19">
              <a:extLst>
                <a:ext uri="{FF2B5EF4-FFF2-40B4-BE49-F238E27FC236}">
                  <a16:creationId xmlns:a16="http://schemas.microsoft.com/office/drawing/2014/main" id="{346A4CD4-469F-4DB4-8B46-DE4ED812593F}"/>
                </a:ext>
              </a:extLst>
            </p:cNvPr>
            <p:cNvSpPr/>
            <p:nvPr/>
          </p:nvSpPr>
          <p:spPr>
            <a:xfrm>
              <a:off x="5461684" y="2413706"/>
              <a:ext cx="2200726" cy="103935"/>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직사각형 20">
            <a:extLst>
              <a:ext uri="{FF2B5EF4-FFF2-40B4-BE49-F238E27FC236}">
                <a16:creationId xmlns:a16="http://schemas.microsoft.com/office/drawing/2014/main" id="{BE7231A2-6A76-4F86-87DF-5B02A74F59AF}"/>
              </a:ext>
            </a:extLst>
          </p:cNvPr>
          <p:cNvSpPr/>
          <p:nvPr/>
        </p:nvSpPr>
        <p:spPr>
          <a:xfrm>
            <a:off x="671279" y="1625950"/>
            <a:ext cx="9053610"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khi lưu led_control.py và led_control.html, hãy thực hiện lệnh sudo python3 ~/webapp/led_control.py.</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kết nối thông qua trình duyệt web với địa chỉ IP/led_control của Raspberry Pi, bạn có thể thấy màn hình bên dưới.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Bằng cách nhấn từng nút, bạn có thể kiểm tra văn bản của trang web thay đổi như thế nào và đèn LED thay đổi như mong muốn.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5" name="그림 24">
            <a:extLst>
              <a:ext uri="{FF2B5EF4-FFF2-40B4-BE49-F238E27FC236}">
                <a16:creationId xmlns:a16="http://schemas.microsoft.com/office/drawing/2014/main" id="{4A3A1CF5-73D0-422A-A1E4-6392A47ADAE5}"/>
              </a:ext>
            </a:extLst>
          </p:cNvPr>
          <p:cNvPicPr>
            <a:picLocks noChangeAspect="1"/>
          </p:cNvPicPr>
          <p:nvPr/>
        </p:nvPicPr>
        <p:blipFill rotWithShape="1">
          <a:blip r:embed="rId5"/>
          <a:srcRect l="29986"/>
          <a:stretch/>
        </p:blipFill>
        <p:spPr>
          <a:xfrm>
            <a:off x="3238499" y="3719770"/>
            <a:ext cx="4646749" cy="219455"/>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26" name="그림 25">
            <a:extLst>
              <a:ext uri="{FF2B5EF4-FFF2-40B4-BE49-F238E27FC236}">
                <a16:creationId xmlns:a16="http://schemas.microsoft.com/office/drawing/2014/main" id="{567ECB84-64A6-4D88-A18D-9D466F032025}"/>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78533" flipH="1" flipV="1">
            <a:off x="2778212" y="3400404"/>
            <a:ext cx="412703" cy="390497"/>
          </a:xfrm>
          <a:prstGeom prst="rect">
            <a:avLst/>
          </a:prstGeom>
        </p:spPr>
      </p:pic>
      <p:grpSp>
        <p:nvGrpSpPr>
          <p:cNvPr id="2" name="그룹 1">
            <a:extLst>
              <a:ext uri="{FF2B5EF4-FFF2-40B4-BE49-F238E27FC236}">
                <a16:creationId xmlns:a16="http://schemas.microsoft.com/office/drawing/2014/main" id="{FA63FCA2-B1E4-486E-9B0F-FD2300DD7A77}"/>
              </a:ext>
            </a:extLst>
          </p:cNvPr>
          <p:cNvGrpSpPr/>
          <p:nvPr/>
        </p:nvGrpSpPr>
        <p:grpSpPr>
          <a:xfrm>
            <a:off x="718776" y="5021209"/>
            <a:ext cx="6800693" cy="1210564"/>
            <a:chOff x="718776" y="5314061"/>
            <a:chExt cx="6800693" cy="1210564"/>
          </a:xfrm>
        </p:grpSpPr>
        <p:sp>
          <p:nvSpPr>
            <p:cNvPr id="33" name="Rectangle 12">
              <a:extLst>
                <a:ext uri="{FF2B5EF4-FFF2-40B4-BE49-F238E27FC236}">
                  <a16:creationId xmlns:a16="http://schemas.microsoft.com/office/drawing/2014/main" id="{CCF7DD6C-8928-4360-BB30-3A1545C19224}"/>
                </a:ext>
              </a:extLst>
            </p:cNvPr>
            <p:cNvSpPr/>
            <p:nvPr/>
          </p:nvSpPr>
          <p:spPr>
            <a:xfrm>
              <a:off x="718776" y="5314061"/>
              <a:ext cx="6800693" cy="1210564"/>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grpSp>
          <p:nvGrpSpPr>
            <p:cNvPr id="5" name="그룹 4">
              <a:extLst>
                <a:ext uri="{FF2B5EF4-FFF2-40B4-BE49-F238E27FC236}">
                  <a16:creationId xmlns:a16="http://schemas.microsoft.com/office/drawing/2014/main" id="{A0C64F99-73EA-4F6D-8928-DD6BE07B27B2}"/>
                </a:ext>
              </a:extLst>
            </p:cNvPr>
            <p:cNvGrpSpPr/>
            <p:nvPr/>
          </p:nvGrpSpPr>
          <p:grpSpPr>
            <a:xfrm>
              <a:off x="836515" y="5458187"/>
              <a:ext cx="6565210" cy="971388"/>
              <a:chOff x="954258" y="4982429"/>
              <a:chExt cx="6565210" cy="971388"/>
            </a:xfrm>
          </p:grpSpPr>
          <p:sp>
            <p:nvSpPr>
              <p:cNvPr id="27" name="TextBox 26">
                <a:extLst>
                  <a:ext uri="{FF2B5EF4-FFF2-40B4-BE49-F238E27FC236}">
                    <a16:creationId xmlns:a16="http://schemas.microsoft.com/office/drawing/2014/main" id="{D66D97E8-FDA4-413F-8B77-9A3E77D9E1C6}"/>
                  </a:ext>
                </a:extLst>
              </p:cNvPr>
              <p:cNvSpPr txBox="1"/>
              <p:nvPr/>
            </p:nvSpPr>
            <p:spPr>
              <a:xfrm>
                <a:off x="3478086" y="4982429"/>
                <a:ext cx="1504950" cy="492443"/>
              </a:xfrm>
              <a:prstGeom prst="rect">
                <a:avLst/>
              </a:prstGeom>
              <a:solidFill>
                <a:schemeClr val="bg1"/>
              </a:solidFill>
            </p:spPr>
            <p:txBody>
              <a:bodyPr wrap="square">
                <a:spAutoFit/>
              </a:bodyPr>
              <a:lstStyle/>
              <a:p>
                <a:pPr algn="ctr"/>
                <a:r>
                  <a:rPr lang="en-US" altLang="ko-KR" sz="1300" dirty="0">
                    <a:solidFill>
                      <a:schemeClr val="tx1">
                        <a:lumMod val="85000"/>
                        <a:lumOff val="15000"/>
                      </a:schemeClr>
                    </a:solidFill>
                    <a:latin typeface="SamsungOne-400" panose="020B0503030303020204" pitchFamily="34" charset="0"/>
                  </a:rPr>
                  <a:t>HOME IOT </a:t>
                </a:r>
                <a:r>
                  <a:rPr lang="vi-VN" altLang="ko-KR" sz="1300" dirty="0">
                    <a:solidFill>
                      <a:schemeClr val="tx1">
                        <a:lumMod val="85000"/>
                        <a:lumOff val="15000"/>
                      </a:schemeClr>
                    </a:solidFill>
                    <a:latin typeface="SamsungOne-400" panose="020B0503030303020204" pitchFamily="34" charset="0"/>
                  </a:rPr>
                  <a:t>ứng dụng</a:t>
                </a:r>
                <a:endParaRPr lang="ko-KR" altLang="en-US" sz="1300" dirty="0">
                  <a:solidFill>
                    <a:schemeClr val="tx1">
                      <a:lumMod val="85000"/>
                      <a:lumOff val="15000"/>
                    </a:schemeClr>
                  </a:solidFill>
                  <a:latin typeface="SamsungOne-400" panose="020B0503030303020204" pitchFamily="34" charset="0"/>
                </a:endParaRPr>
              </a:p>
            </p:txBody>
          </p:sp>
          <p:sp>
            <p:nvSpPr>
              <p:cNvPr id="28" name="TextBox 27">
                <a:extLst>
                  <a:ext uri="{FF2B5EF4-FFF2-40B4-BE49-F238E27FC236}">
                    <a16:creationId xmlns:a16="http://schemas.microsoft.com/office/drawing/2014/main" id="{848376CD-67B5-466B-BC7D-FB347EDCF846}"/>
                  </a:ext>
                </a:extLst>
              </p:cNvPr>
              <p:cNvSpPr txBox="1"/>
              <p:nvPr/>
            </p:nvSpPr>
            <p:spPr>
              <a:xfrm>
                <a:off x="3478086" y="5661429"/>
                <a:ext cx="1504950" cy="292388"/>
              </a:xfrm>
              <a:prstGeom prst="rect">
                <a:avLst/>
              </a:prstGeom>
              <a:solidFill>
                <a:schemeClr val="bg1"/>
              </a:solidFill>
            </p:spPr>
            <p:txBody>
              <a:bodyPr wrap="square">
                <a:spAutoFit/>
              </a:bodyPr>
              <a:lstStyle/>
              <a:p>
                <a:pPr algn="ctr"/>
                <a:r>
                  <a:rPr lang="en-US" altLang="ko-KR" sz="1300">
                    <a:solidFill>
                      <a:schemeClr val="tx1">
                        <a:lumMod val="85000"/>
                        <a:lumOff val="15000"/>
                      </a:schemeClr>
                    </a:solidFill>
                    <a:latin typeface="SamsungOne-400" panose="020B0503030303020204" pitchFamily="34" charset="0"/>
                  </a:rPr>
                  <a:t>LED is OFF</a:t>
                </a:r>
                <a:endParaRPr lang="ko-KR" altLang="en-US" sz="1300" dirty="0">
                  <a:solidFill>
                    <a:schemeClr val="tx1">
                      <a:lumMod val="85000"/>
                      <a:lumOff val="15000"/>
                    </a:schemeClr>
                  </a:solidFill>
                  <a:latin typeface="SamsungOne-400" panose="020B0503030303020204" pitchFamily="34" charset="0"/>
                </a:endParaRPr>
              </a:p>
            </p:txBody>
          </p:sp>
          <p:sp>
            <p:nvSpPr>
              <p:cNvPr id="31" name="TextBox 30">
                <a:extLst>
                  <a:ext uri="{FF2B5EF4-FFF2-40B4-BE49-F238E27FC236}">
                    <a16:creationId xmlns:a16="http://schemas.microsoft.com/office/drawing/2014/main" id="{CBE8D97A-6F7A-46AB-B8B2-AD0C5936590F}"/>
                  </a:ext>
                </a:extLst>
              </p:cNvPr>
              <p:cNvSpPr txBox="1"/>
              <p:nvPr/>
            </p:nvSpPr>
            <p:spPr>
              <a:xfrm>
                <a:off x="954258" y="5259693"/>
                <a:ext cx="1966646" cy="470687"/>
              </a:xfrm>
              <a:prstGeom prst="rect">
                <a:avLst/>
              </a:prstGeom>
              <a:solidFill>
                <a:srgbClr val="BAE0E3"/>
              </a:solidFill>
              <a:ln>
                <a:solidFill>
                  <a:srgbClr val="34339A"/>
                </a:solidFill>
              </a:ln>
            </p:spPr>
            <p:txBody>
              <a:bodyPr wrap="square" anchor="ctr">
                <a:noAutofit/>
              </a:bodyPr>
              <a:lstStyle/>
              <a:p>
                <a:pPr algn="ctr"/>
                <a:r>
                  <a:rPr lang="en-US" altLang="ko-KR" sz="1300" u="sng" dirty="0">
                    <a:solidFill>
                      <a:schemeClr val="tx1">
                        <a:lumMod val="85000"/>
                        <a:lumOff val="15000"/>
                      </a:schemeClr>
                    </a:solidFill>
                    <a:latin typeface="SamsungOne-700" panose="020B0803030303020204" pitchFamily="34" charset="0"/>
                    <a:ea typeface="SamsungOne-700" panose="020B0803030303020204" pitchFamily="34" charset="0"/>
                  </a:rPr>
                  <a:t>LED ON</a:t>
                </a:r>
                <a:endParaRPr lang="ko-KR" altLang="en-US" sz="1300" u="sng" dirty="0">
                  <a:solidFill>
                    <a:schemeClr val="tx1">
                      <a:lumMod val="85000"/>
                      <a:lumOff val="15000"/>
                    </a:schemeClr>
                  </a:solidFill>
                  <a:latin typeface="SamsungOne-700" panose="020B0803030303020204" pitchFamily="34" charset="0"/>
                </a:endParaRPr>
              </a:p>
            </p:txBody>
          </p:sp>
          <p:sp>
            <p:nvSpPr>
              <p:cNvPr id="32" name="TextBox 31">
                <a:extLst>
                  <a:ext uri="{FF2B5EF4-FFF2-40B4-BE49-F238E27FC236}">
                    <a16:creationId xmlns:a16="http://schemas.microsoft.com/office/drawing/2014/main" id="{22CD6B26-D438-47CD-AD78-592C8C1D67C5}"/>
                  </a:ext>
                </a:extLst>
              </p:cNvPr>
              <p:cNvSpPr txBox="1"/>
              <p:nvPr/>
            </p:nvSpPr>
            <p:spPr>
              <a:xfrm>
                <a:off x="5552822" y="5259693"/>
                <a:ext cx="1966646" cy="470687"/>
              </a:xfrm>
              <a:prstGeom prst="rect">
                <a:avLst/>
              </a:prstGeom>
              <a:solidFill>
                <a:srgbClr val="BAE0E3"/>
              </a:solidFill>
              <a:ln>
                <a:solidFill>
                  <a:srgbClr val="34339A"/>
                </a:solidFill>
              </a:ln>
            </p:spPr>
            <p:txBody>
              <a:bodyPr wrap="square" anchor="ctr">
                <a:noAutofit/>
              </a:bodyPr>
              <a:lstStyle/>
              <a:p>
                <a:pPr algn="ctr"/>
                <a:r>
                  <a:rPr lang="en-US" altLang="ko-KR" sz="1300" u="sng" dirty="0">
                    <a:solidFill>
                      <a:schemeClr val="tx1">
                        <a:lumMod val="85000"/>
                        <a:lumOff val="15000"/>
                      </a:schemeClr>
                    </a:solidFill>
                    <a:latin typeface="SamsungOne-700" panose="020B0803030303020204" pitchFamily="34" charset="0"/>
                    <a:ea typeface="SamsungOne-700" panose="020B0803030303020204" pitchFamily="34" charset="0"/>
                  </a:rPr>
                  <a:t>LED OFF</a:t>
                </a:r>
                <a:endParaRPr lang="ko-KR" altLang="en-US" sz="1300" u="sng" dirty="0">
                  <a:solidFill>
                    <a:schemeClr val="tx1">
                      <a:lumMod val="85000"/>
                      <a:lumOff val="15000"/>
                    </a:schemeClr>
                  </a:solidFill>
                  <a:latin typeface="SamsungOne-700" panose="020B0803030303020204" pitchFamily="34" charset="0"/>
                </a:endParaRPr>
              </a:p>
            </p:txBody>
          </p:sp>
        </p:grpSp>
      </p:grpSp>
      <p:grpSp>
        <p:nvGrpSpPr>
          <p:cNvPr id="22" name="그룹 21">
            <a:extLst>
              <a:ext uri="{FF2B5EF4-FFF2-40B4-BE49-F238E27FC236}">
                <a16:creationId xmlns:a16="http://schemas.microsoft.com/office/drawing/2014/main" id="{7B589DCB-D95D-4560-B061-8675DF2EECAB}"/>
              </a:ext>
            </a:extLst>
          </p:cNvPr>
          <p:cNvGrpSpPr/>
          <p:nvPr/>
        </p:nvGrpSpPr>
        <p:grpSpPr>
          <a:xfrm>
            <a:off x="899919" y="2709071"/>
            <a:ext cx="3672090" cy="294654"/>
            <a:chOff x="899919" y="2709071"/>
            <a:chExt cx="3672090" cy="294654"/>
          </a:xfrm>
        </p:grpSpPr>
        <p:sp>
          <p:nvSpPr>
            <p:cNvPr id="23" name="Rectangle 1">
              <a:extLst>
                <a:ext uri="{FF2B5EF4-FFF2-40B4-BE49-F238E27FC236}">
                  <a16:creationId xmlns:a16="http://schemas.microsoft.com/office/drawing/2014/main" id="{50BDC651-247E-48EE-BA47-FC7B584BE382}"/>
                </a:ext>
              </a:extLst>
            </p:cNvPr>
            <p:cNvSpPr>
              <a:spLocks noChangeArrowheads="1"/>
            </p:cNvSpPr>
            <p:nvPr/>
          </p:nvSpPr>
          <p:spPr bwMode="auto">
            <a:xfrm>
              <a:off x="942688" y="2709071"/>
              <a:ext cx="3629321"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python3 rasp_ex/webapp/led_control.py </a:t>
              </a:r>
            </a:p>
          </p:txBody>
        </p:sp>
        <p:sp>
          <p:nvSpPr>
            <p:cNvPr id="24" name="Rectangle 1">
              <a:extLst>
                <a:ext uri="{FF2B5EF4-FFF2-40B4-BE49-F238E27FC236}">
                  <a16:creationId xmlns:a16="http://schemas.microsoft.com/office/drawing/2014/main" id="{D9A29722-1C76-4722-B456-BE6FE3BFCC46}"/>
                </a:ext>
              </a:extLst>
            </p:cNvPr>
            <p:cNvSpPr>
              <a:spLocks noChangeArrowheads="1"/>
            </p:cNvSpPr>
            <p:nvPr/>
          </p:nvSpPr>
          <p:spPr bwMode="auto">
            <a:xfrm>
              <a:off x="899919" y="2709071"/>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1538540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dụng</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Raspberry Pi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làm</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Máy</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chủ</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DB</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err="1">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a:t>
            </a: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 5.</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12"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MariaDB</a:t>
            </a: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5.2.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HeidiSQL</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5.3. </a:t>
            </a:r>
            <a:r>
              <a:rPr lang="en-US" altLang="ko-KR" dirty="0" err="1">
                <a:solidFill>
                  <a:schemeClr val="bg1">
                    <a:lumMod val="65000"/>
                  </a:schemeClr>
                </a:solidFill>
                <a:latin typeface="SamsungOne-400" panose="020B0503030303020204" pitchFamily="34" charset="0"/>
                <a:ea typeface="SamsungOne-400" panose="020B0503030303020204" pitchFamily="34" charset="0"/>
              </a:rPr>
              <a:t>Ứng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của</a:t>
            </a:r>
            <a:r>
              <a:rPr lang="en-US" altLang="ko-KR" dirty="0">
                <a:solidFill>
                  <a:schemeClr val="bg1">
                    <a:lumMod val="65000"/>
                  </a:schemeClr>
                </a:solidFill>
                <a:latin typeface="SamsungOne-400" panose="020B0503030303020204" pitchFamily="34" charset="0"/>
                <a:ea typeface="SamsungOne-400" panose="020B0503030303020204" pitchFamily="34" charset="0"/>
              </a:rPr>
              <a:t> MariaDB</a:t>
            </a:r>
          </a:p>
        </p:txBody>
      </p:sp>
    </p:spTree>
    <p:extLst>
      <p:ext uri="{BB962C8B-B14F-4D97-AF65-F5344CB8AC3E}">
        <p14:creationId xmlns:p14="http://schemas.microsoft.com/office/powerpoint/2010/main" val="42324479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MariaDB</a:t>
            </a:r>
          </a:p>
        </p:txBody>
      </p:sp>
      <p:sp>
        <p:nvSpPr>
          <p:cNvPr id="9" name="직사각형 8">
            <a:extLst>
              <a:ext uri="{FF2B5EF4-FFF2-40B4-BE49-F238E27FC236}">
                <a16:creationId xmlns:a16="http://schemas.microsoft.com/office/drawing/2014/main" id="{1B471BCB-2BDA-4298-8263-2B4965B709E1}"/>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Một hệ thống cơ sở dữ liệu quan hệ mã nguồn mở</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6" name="직사각형 5">
            <a:extLst>
              <a:ext uri="{FF2B5EF4-FFF2-40B4-BE49-F238E27FC236}">
                <a16:creationId xmlns:a16="http://schemas.microsoft.com/office/drawing/2014/main" id="{255DCA26-ECAA-4F0A-9038-841A4DDF57B1}"/>
              </a:ext>
            </a:extLst>
          </p:cNvPr>
          <p:cNvSpPr/>
          <p:nvPr/>
        </p:nvSpPr>
        <p:spPr>
          <a:xfrm>
            <a:off x="712184" y="2174873"/>
            <a:ext cx="8487381"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MariaDB là một hệ thống quản lý cơ sở dữ liệu quan hệ mã nguồn mở (RDBMS).</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MariaDB dựa trên cùng một mã nguồn với MySQL, vì vậy nó có giấy phép GPL v2</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Nhà phân phối phải chia sẻ bản quyền với Monty Program AB để duy trì khả năng tương thích cao với MySQL</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MariaDB dùng chung mã nguồn với MySQL nên cách sử dụng và cấu trúc cũng giống như của MySQL.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7" name="Picture 2">
            <a:extLst>
              <a:ext uri="{FF2B5EF4-FFF2-40B4-BE49-F238E27FC236}">
                <a16:creationId xmlns:a16="http://schemas.microsoft.com/office/drawing/2014/main" id="{687641FA-EC0B-423D-8E28-9DA41DB711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3224" y="3753100"/>
            <a:ext cx="3561705" cy="100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1493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0" name="직사각형 9">
            <a:extLst>
              <a:ext uri="{FF2B5EF4-FFF2-40B4-BE49-F238E27FC236}">
                <a16:creationId xmlns:a16="http://schemas.microsoft.com/office/drawing/2014/main" id="{D72E5A71-0085-4E5F-8A3E-217FE9522E39}"/>
              </a:ext>
            </a:extLst>
          </p:cNvPr>
          <p:cNvSpPr/>
          <p:nvPr/>
        </p:nvSpPr>
        <p:spPr>
          <a:xfrm>
            <a:off x="5780035" y="1813870"/>
            <a:ext cx="3529503" cy="2053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sudo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apt-get install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mariadb</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-server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MariaDB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[Y/n]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mysql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DB.</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FE0DDBC3-30F5-4229-83A3-A7BBA3D66D56}"/>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MariaDB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Raspberry Pi</a:t>
            </a:r>
            <a:endParaRPr lang="ko-KR" altLang="en-US" sz="1400" dirty="0">
              <a:solidFill>
                <a:schemeClr val="tx1"/>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6293DA77-872F-486E-A7E7-01D781CB325F}"/>
              </a:ext>
            </a:extLst>
          </p:cNvPr>
          <p:cNvGrpSpPr/>
          <p:nvPr/>
        </p:nvGrpSpPr>
        <p:grpSpPr>
          <a:xfrm>
            <a:off x="558802" y="1842161"/>
            <a:ext cx="5123625" cy="3767842"/>
            <a:chOff x="4391025" y="2450520"/>
            <a:chExt cx="4953000" cy="3642367"/>
          </a:xfrm>
        </p:grpSpPr>
        <p:pic>
          <p:nvPicPr>
            <p:cNvPr id="13" name="그림 12">
              <a:extLst>
                <a:ext uri="{FF2B5EF4-FFF2-40B4-BE49-F238E27FC236}">
                  <a16:creationId xmlns:a16="http://schemas.microsoft.com/office/drawing/2014/main" id="{08136D5A-9EC8-4BE1-BEC9-4ABC21F1E8B7}"/>
                </a:ext>
              </a:extLst>
            </p:cNvPr>
            <p:cNvPicPr>
              <a:picLocks noChangeAspect="1"/>
            </p:cNvPicPr>
            <p:nvPr/>
          </p:nvPicPr>
          <p:blipFill>
            <a:blip r:embed="rId4"/>
            <a:stretch>
              <a:fillRect/>
            </a:stretch>
          </p:blipFill>
          <p:spPr>
            <a:xfrm>
              <a:off x="4391025" y="2450520"/>
              <a:ext cx="4953000" cy="2755886"/>
            </a:xfrm>
            <a:prstGeom prst="rect">
              <a:avLst/>
            </a:prstGeom>
          </p:spPr>
        </p:pic>
        <p:pic>
          <p:nvPicPr>
            <p:cNvPr id="14" name="그림 13">
              <a:extLst>
                <a:ext uri="{FF2B5EF4-FFF2-40B4-BE49-F238E27FC236}">
                  <a16:creationId xmlns:a16="http://schemas.microsoft.com/office/drawing/2014/main" id="{F98BD5B8-5306-4AC8-BAB6-E047B78BDECC}"/>
                </a:ext>
              </a:extLst>
            </p:cNvPr>
            <p:cNvPicPr>
              <a:picLocks noChangeAspect="1"/>
            </p:cNvPicPr>
            <p:nvPr/>
          </p:nvPicPr>
          <p:blipFill rotWithShape="1">
            <a:blip r:embed="rId5"/>
            <a:srcRect t="63945"/>
            <a:stretch/>
          </p:blipFill>
          <p:spPr>
            <a:xfrm>
              <a:off x="4391025" y="5099244"/>
              <a:ext cx="4953000" cy="993643"/>
            </a:xfrm>
            <a:prstGeom prst="rect">
              <a:avLst/>
            </a:prstGeom>
          </p:spPr>
        </p:pic>
        <p:pic>
          <p:nvPicPr>
            <p:cNvPr id="15" name="그림 14">
              <a:extLst>
                <a:ext uri="{FF2B5EF4-FFF2-40B4-BE49-F238E27FC236}">
                  <a16:creationId xmlns:a16="http://schemas.microsoft.com/office/drawing/2014/main" id="{BCEBCAAD-A3D7-4B94-828A-81063E966EAF}"/>
                </a:ext>
              </a:extLst>
            </p:cNvPr>
            <p:cNvPicPr>
              <a:picLocks noChangeAspect="1"/>
            </p:cNvPicPr>
            <p:nvPr/>
          </p:nvPicPr>
          <p:blipFill rotWithShape="1">
            <a:blip r:embed="rId6"/>
            <a:srcRect t="67451" r="2096" b="3678"/>
            <a:stretch/>
          </p:blipFill>
          <p:spPr>
            <a:xfrm>
              <a:off x="4391025" y="3791374"/>
              <a:ext cx="4953000" cy="796977"/>
            </a:xfrm>
            <a:prstGeom prst="rect">
              <a:avLst/>
            </a:prstGeom>
          </p:spPr>
        </p:pic>
      </p:grpSp>
      <p:grpSp>
        <p:nvGrpSpPr>
          <p:cNvPr id="16" name="그룹 15">
            <a:extLst>
              <a:ext uri="{FF2B5EF4-FFF2-40B4-BE49-F238E27FC236}">
                <a16:creationId xmlns:a16="http://schemas.microsoft.com/office/drawing/2014/main" id="{2CEC0370-D067-4E1E-8C88-E35EDC66A7A3}"/>
              </a:ext>
            </a:extLst>
          </p:cNvPr>
          <p:cNvGrpSpPr/>
          <p:nvPr/>
        </p:nvGrpSpPr>
        <p:grpSpPr>
          <a:xfrm>
            <a:off x="5927852" y="2788852"/>
            <a:ext cx="3233868" cy="294654"/>
            <a:chOff x="5965695" y="3595661"/>
            <a:chExt cx="3233868" cy="294654"/>
          </a:xfrm>
        </p:grpSpPr>
        <p:sp>
          <p:nvSpPr>
            <p:cNvPr id="17" name="Rectangle 1">
              <a:extLst>
                <a:ext uri="{FF2B5EF4-FFF2-40B4-BE49-F238E27FC236}">
                  <a16:creationId xmlns:a16="http://schemas.microsoft.com/office/drawing/2014/main" id="{9EB88CB2-D4A9-4A1A-BDCB-82742DAD5699}"/>
                </a:ext>
              </a:extLst>
            </p:cNvPr>
            <p:cNvSpPr>
              <a:spLocks noChangeArrowheads="1"/>
            </p:cNvSpPr>
            <p:nvPr/>
          </p:nvSpPr>
          <p:spPr bwMode="auto">
            <a:xfrm>
              <a:off x="6008464" y="3595661"/>
              <a:ext cx="3191099"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apt-get install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mariadb</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-server </a:t>
              </a:r>
            </a:p>
          </p:txBody>
        </p:sp>
        <p:sp>
          <p:nvSpPr>
            <p:cNvPr id="18" name="Rectangle 1">
              <a:extLst>
                <a:ext uri="{FF2B5EF4-FFF2-40B4-BE49-F238E27FC236}">
                  <a16:creationId xmlns:a16="http://schemas.microsoft.com/office/drawing/2014/main" id="{499CABD7-1F7B-45D1-8175-E4AD36B978A8}"/>
                </a:ext>
              </a:extLst>
            </p:cNvPr>
            <p:cNvSpPr>
              <a:spLocks noChangeArrowheads="1"/>
            </p:cNvSpPr>
            <p:nvPr/>
          </p:nvSpPr>
          <p:spPr bwMode="auto">
            <a:xfrm>
              <a:off x="5965695" y="3595661"/>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pic>
        <p:nvPicPr>
          <p:cNvPr id="21" name="그림 20">
            <a:extLst>
              <a:ext uri="{FF2B5EF4-FFF2-40B4-BE49-F238E27FC236}">
                <a16:creationId xmlns:a16="http://schemas.microsoft.com/office/drawing/2014/main" id="{08136D5A-9EC8-4BE1-BEC9-4ABC21F1E8B7}"/>
              </a:ext>
            </a:extLst>
          </p:cNvPr>
          <p:cNvPicPr>
            <a:picLocks noChangeAspect="1"/>
          </p:cNvPicPr>
          <p:nvPr/>
        </p:nvPicPr>
        <p:blipFill rotWithShape="1">
          <a:blip r:embed="rId4"/>
          <a:srcRect l="1" t="13777" r="48895" b="82128"/>
          <a:stretch/>
        </p:blipFill>
        <p:spPr>
          <a:xfrm>
            <a:off x="685027" y="2858113"/>
            <a:ext cx="4871173" cy="217165"/>
          </a:xfrm>
          <a:prstGeom prst="rect">
            <a:avLst/>
          </a:prstGeom>
          <a:ln w="19050">
            <a:solidFill>
              <a:schemeClr val="accent4"/>
            </a:solidFill>
          </a:ln>
          <a:effectLst>
            <a:outerShdw blurRad="50800" dist="38100" dir="2700000" algn="tl" rotWithShape="0">
              <a:prstClr val="black">
                <a:alpha val="40000"/>
              </a:prstClr>
            </a:outerShdw>
          </a:effectLst>
        </p:spPr>
      </p:pic>
      <p:pic>
        <p:nvPicPr>
          <p:cNvPr id="24" name="그림 14">
            <a:extLst>
              <a:ext uri="{FF2B5EF4-FFF2-40B4-BE49-F238E27FC236}">
                <a16:creationId xmlns:a16="http://schemas.microsoft.com/office/drawing/2014/main" id="{63672CF6-0A65-2343-9CE5-A75D48301245}"/>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3216076" flipH="1" flipV="1">
            <a:off x="554046" y="2443051"/>
            <a:ext cx="376494" cy="356236"/>
          </a:xfrm>
          <a:prstGeom prst="rect">
            <a:avLst/>
          </a:prstGeom>
        </p:spPr>
      </p:pic>
      <p:sp>
        <p:nvSpPr>
          <p:cNvPr id="25" name="직사각형 24">
            <a:extLst>
              <a:ext uri="{FF2B5EF4-FFF2-40B4-BE49-F238E27FC236}">
                <a16:creationId xmlns:a16="http://schemas.microsoft.com/office/drawing/2014/main" id="{346A4CD4-469F-4DB4-8B46-DE4ED812593F}"/>
              </a:ext>
            </a:extLst>
          </p:cNvPr>
          <p:cNvSpPr/>
          <p:nvPr/>
        </p:nvSpPr>
        <p:spPr>
          <a:xfrm>
            <a:off x="558802" y="2216705"/>
            <a:ext cx="3047375" cy="116818"/>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346A4CD4-469F-4DB4-8B46-DE4ED812593F}"/>
              </a:ext>
            </a:extLst>
          </p:cNvPr>
          <p:cNvSpPr/>
          <p:nvPr/>
        </p:nvSpPr>
        <p:spPr>
          <a:xfrm>
            <a:off x="558151" y="5305858"/>
            <a:ext cx="1319288" cy="102721"/>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그림 14">
            <a:extLst>
              <a:ext uri="{FF2B5EF4-FFF2-40B4-BE49-F238E27FC236}">
                <a16:creationId xmlns:a16="http://schemas.microsoft.com/office/drawing/2014/main" id="{63672CF6-0A65-2343-9CE5-A75D48301245}"/>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178503" flipH="1" flipV="1">
            <a:off x="529057" y="5559703"/>
            <a:ext cx="391542" cy="370475"/>
          </a:xfrm>
          <a:prstGeom prst="rect">
            <a:avLst/>
          </a:prstGeom>
        </p:spPr>
      </p:pic>
      <p:grpSp>
        <p:nvGrpSpPr>
          <p:cNvPr id="3" name="그룹 2"/>
          <p:cNvGrpSpPr/>
          <p:nvPr/>
        </p:nvGrpSpPr>
        <p:grpSpPr>
          <a:xfrm>
            <a:off x="898693" y="5730078"/>
            <a:ext cx="8178793" cy="383229"/>
            <a:chOff x="898693" y="5730078"/>
            <a:chExt cx="8178793" cy="383229"/>
          </a:xfrm>
        </p:grpSpPr>
        <p:pic>
          <p:nvPicPr>
            <p:cNvPr id="22" name="그림 21">
              <a:extLst>
                <a:ext uri="{FF2B5EF4-FFF2-40B4-BE49-F238E27FC236}">
                  <a16:creationId xmlns:a16="http://schemas.microsoft.com/office/drawing/2014/main" id="{F98BD5B8-5306-4AC8-BAB6-E047B78BDECC}"/>
                </a:ext>
              </a:extLst>
            </p:cNvPr>
            <p:cNvPicPr>
              <a:picLocks noChangeAspect="1"/>
            </p:cNvPicPr>
            <p:nvPr/>
          </p:nvPicPr>
          <p:blipFill rotWithShape="1">
            <a:blip r:embed="rId5"/>
            <a:srcRect t="89246" r="15516" b="3640"/>
            <a:stretch/>
          </p:blipFill>
          <p:spPr>
            <a:xfrm>
              <a:off x="898693" y="5730078"/>
              <a:ext cx="8178793" cy="383229"/>
            </a:xfrm>
            <a:prstGeom prst="rect">
              <a:avLst/>
            </a:prstGeom>
            <a:ln w="19050">
              <a:solidFill>
                <a:schemeClr val="accent4"/>
              </a:solidFill>
            </a:ln>
            <a:effectLst>
              <a:outerShdw blurRad="50800" dist="38100" dir="2700000" algn="tl" rotWithShape="0">
                <a:prstClr val="black">
                  <a:alpha val="40000"/>
                </a:prstClr>
              </a:outerShdw>
            </a:effectLst>
          </p:spPr>
        </p:pic>
        <p:sp>
          <p:nvSpPr>
            <p:cNvPr id="28" name="직사각형 27">
              <a:extLst>
                <a:ext uri="{FF2B5EF4-FFF2-40B4-BE49-F238E27FC236}">
                  <a16:creationId xmlns:a16="http://schemas.microsoft.com/office/drawing/2014/main" id="{346A4CD4-469F-4DB4-8B46-DE4ED812593F}"/>
                </a:ext>
              </a:extLst>
            </p:cNvPr>
            <p:cNvSpPr/>
            <p:nvPr/>
          </p:nvSpPr>
          <p:spPr>
            <a:xfrm>
              <a:off x="2451959" y="5744940"/>
              <a:ext cx="752349" cy="171306"/>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21331950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thiết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khoản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root</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9" name="직사각형 8">
            <a:extLst>
              <a:ext uri="{FF2B5EF4-FFF2-40B4-BE49-F238E27FC236}">
                <a16:creationId xmlns:a16="http://schemas.microsoft.com/office/drawing/2014/main" id="{1B471BCB-2BDA-4298-8263-2B4965B709E1}"/>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Setting up the root account</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6" name="직사각형 5">
            <a:extLst>
              <a:ext uri="{FF2B5EF4-FFF2-40B4-BE49-F238E27FC236}">
                <a16:creationId xmlns:a16="http://schemas.microsoft.com/office/drawing/2014/main" id="{255DCA26-ECAA-4F0A-9038-841A4DDF57B1}"/>
              </a:ext>
            </a:extLst>
          </p:cNvPr>
          <p:cNvSpPr/>
          <p:nvPr/>
        </p:nvSpPr>
        <p:spPr>
          <a:xfrm>
            <a:off x="449998" y="2225232"/>
            <a:ext cx="8487381"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Thực hiện lệnh </a:t>
            </a:r>
            <a:r>
              <a:rPr lang="vi-VN" altLang="ko-KR" sz="1300" dirty="0">
                <a:solidFill>
                  <a:srgbClr val="34339A"/>
                </a:solidFill>
                <a:latin typeface="SamsungOne-400" panose="020B0503030303020204" pitchFamily="34" charset="0"/>
                <a:ea typeface="SamsungOne-400" panose="020B0503030303020204" pitchFamily="34" charset="0"/>
              </a:rPr>
              <a:t>sudo mysql -u root </a:t>
            </a:r>
            <a:r>
              <a:rPr lang="vi-VN" altLang="ko-KR" sz="1300" dirty="0">
                <a:solidFill>
                  <a:schemeClr val="tx1"/>
                </a:solidFill>
                <a:latin typeface="SamsungOne-400" panose="020B0503030303020204" pitchFamily="34" charset="0"/>
                <a:ea typeface="SamsungOne-400" panose="020B0503030303020204" pitchFamily="34" charset="0"/>
              </a:rPr>
              <a:t>để vào dấu nhắc lệnh MariaDB.</a:t>
            </a: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Thực hiện lệnh sử dụng </a:t>
            </a:r>
            <a:r>
              <a:rPr lang="vi-VN" altLang="ko-KR" sz="1300" dirty="0">
                <a:solidFill>
                  <a:srgbClr val="34339A"/>
                </a:solidFill>
                <a:latin typeface="SamsungOne-400" panose="020B0503030303020204" pitchFamily="34" charset="0"/>
                <a:ea typeface="SamsungOne-400" panose="020B0503030303020204" pitchFamily="34" charset="0"/>
              </a:rPr>
              <a:t>mysql</a:t>
            </a:r>
            <a:r>
              <a:rPr lang="vi-VN" altLang="ko-KR" sz="1300" dirty="0">
                <a:solidFill>
                  <a:schemeClr val="tx1"/>
                </a:solidFill>
                <a:latin typeface="SamsungOne-400" panose="020B0503030303020204" pitchFamily="34" charset="0"/>
                <a:ea typeface="SamsungOne-400" panose="020B0503030303020204" pitchFamily="34" charset="0"/>
              </a:rPr>
              <a:t>; để chọn mysql DB.</a:t>
            </a: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Bạn có thể thấy rằng dấu nhắc lệnh đã được thay đổi từ MaraiDB [(None)]&gt; thành </a:t>
            </a:r>
            <a:r>
              <a:rPr lang="vi-VN" altLang="ko-KR" sz="1300" dirty="0">
                <a:solidFill>
                  <a:srgbClr val="34339A"/>
                </a:solidFill>
                <a:latin typeface="SamsungOne-400" panose="020B0503030303020204" pitchFamily="34" charset="0"/>
                <a:ea typeface="SamsungOne-400" panose="020B0503030303020204" pitchFamily="34" charset="0"/>
              </a:rPr>
              <a:t>MariaDB[mysql]&gt;.</a:t>
            </a:r>
            <a:endParaRPr lang="en-US" altLang="ko-KR" sz="1300" dirty="0">
              <a:solidFill>
                <a:srgbClr val="34339A"/>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6963548" y="2212758"/>
            <a:ext cx="1833612" cy="294654"/>
            <a:chOff x="893823" y="2499070"/>
            <a:chExt cx="1833612" cy="294654"/>
          </a:xfrm>
        </p:grpSpPr>
        <p:sp>
          <p:nvSpPr>
            <p:cNvPr id="10" name="Rectangle 1">
              <a:extLst>
                <a:ext uri="{FF2B5EF4-FFF2-40B4-BE49-F238E27FC236}">
                  <a16:creationId xmlns:a16="http://schemas.microsoft.com/office/drawing/2014/main" id="{2AD24E00-6E0D-4835-A90E-18CACA5EE8C7}"/>
                </a:ext>
              </a:extLst>
            </p:cNvPr>
            <p:cNvSpPr>
              <a:spLocks noChangeArrowheads="1"/>
            </p:cNvSpPr>
            <p:nvPr/>
          </p:nvSpPr>
          <p:spPr bwMode="auto">
            <a:xfrm>
              <a:off x="936593" y="2499070"/>
              <a:ext cx="1790842"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mysql</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–u root </a:t>
              </a:r>
            </a:p>
          </p:txBody>
        </p:sp>
        <p:sp>
          <p:nvSpPr>
            <p:cNvPr id="12" name="Rectangle 1">
              <a:extLst>
                <a:ext uri="{FF2B5EF4-FFF2-40B4-BE49-F238E27FC236}">
                  <a16:creationId xmlns:a16="http://schemas.microsoft.com/office/drawing/2014/main" id="{134A7AB9-67E7-4D41-A94A-57070BACA8F9}"/>
                </a:ext>
              </a:extLst>
            </p:cNvPr>
            <p:cNvSpPr>
              <a:spLocks noChangeArrowheads="1"/>
            </p:cNvSpPr>
            <p:nvPr/>
          </p:nvSpPr>
          <p:spPr bwMode="auto">
            <a:xfrm>
              <a:off x="893823" y="2499070"/>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grpSp>
        <p:nvGrpSpPr>
          <p:cNvPr id="5" name="그룹 4"/>
          <p:cNvGrpSpPr/>
          <p:nvPr/>
        </p:nvGrpSpPr>
        <p:grpSpPr>
          <a:xfrm>
            <a:off x="712182" y="3140489"/>
            <a:ext cx="7261813" cy="3196517"/>
            <a:chOff x="712182" y="3140489"/>
            <a:chExt cx="7261813" cy="3196517"/>
          </a:xfrm>
        </p:grpSpPr>
        <p:pic>
          <p:nvPicPr>
            <p:cNvPr id="11" name="그림 9">
              <a:extLst>
                <a:ext uri="{FF2B5EF4-FFF2-40B4-BE49-F238E27FC236}">
                  <a16:creationId xmlns:a16="http://schemas.microsoft.com/office/drawing/2014/main" id="{981507E3-139B-AF41-8A2B-49899302FDC5}"/>
                </a:ext>
              </a:extLst>
            </p:cNvPr>
            <p:cNvPicPr>
              <a:picLocks noChangeAspect="1"/>
            </p:cNvPicPr>
            <p:nvPr/>
          </p:nvPicPr>
          <p:blipFill>
            <a:blip r:embed="rId4"/>
            <a:stretch>
              <a:fillRect/>
            </a:stretch>
          </p:blipFill>
          <p:spPr>
            <a:xfrm>
              <a:off x="712183" y="3140489"/>
              <a:ext cx="5618729" cy="3126303"/>
            </a:xfrm>
            <a:prstGeom prst="rect">
              <a:avLst/>
            </a:prstGeom>
          </p:spPr>
        </p:pic>
        <p:pic>
          <p:nvPicPr>
            <p:cNvPr id="14" name="그림 9">
              <a:extLst>
                <a:ext uri="{FF2B5EF4-FFF2-40B4-BE49-F238E27FC236}">
                  <a16:creationId xmlns:a16="http://schemas.microsoft.com/office/drawing/2014/main" id="{981507E3-139B-AF41-8A2B-49899302FDC5}"/>
                </a:ext>
              </a:extLst>
            </p:cNvPr>
            <p:cNvPicPr>
              <a:picLocks noChangeAspect="1"/>
            </p:cNvPicPr>
            <p:nvPr/>
          </p:nvPicPr>
          <p:blipFill rotWithShape="1">
            <a:blip r:embed="rId4"/>
            <a:srcRect t="51390" r="65800" b="44860"/>
            <a:stretch/>
          </p:blipFill>
          <p:spPr>
            <a:xfrm>
              <a:off x="1329601" y="4962769"/>
              <a:ext cx="2946450" cy="179754"/>
            </a:xfrm>
            <a:prstGeom prst="rect">
              <a:avLst/>
            </a:prstGeom>
            <a:ln w="19050">
              <a:solidFill>
                <a:schemeClr val="accent4"/>
              </a:solidFill>
            </a:ln>
          </p:spPr>
        </p:pic>
        <p:sp>
          <p:nvSpPr>
            <p:cNvPr id="15" name="직사각형 14">
              <a:extLst>
                <a:ext uri="{FF2B5EF4-FFF2-40B4-BE49-F238E27FC236}">
                  <a16:creationId xmlns:a16="http://schemas.microsoft.com/office/drawing/2014/main" id="{346A4CD4-469F-4DB4-8B46-DE4ED812593F}"/>
                </a:ext>
              </a:extLst>
            </p:cNvPr>
            <p:cNvSpPr/>
            <p:nvPr/>
          </p:nvSpPr>
          <p:spPr>
            <a:xfrm>
              <a:off x="712183" y="4757654"/>
              <a:ext cx="3047375" cy="116818"/>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4">
              <a:extLst>
                <a:ext uri="{FF2B5EF4-FFF2-40B4-BE49-F238E27FC236}">
                  <a16:creationId xmlns:a16="http://schemas.microsoft.com/office/drawing/2014/main" id="{63672CF6-0A65-2343-9CE5-A75D48301245}"/>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929416" y="4889365"/>
              <a:ext cx="288097" cy="272596"/>
            </a:xfrm>
            <a:prstGeom prst="rect">
              <a:avLst/>
            </a:prstGeom>
          </p:spPr>
        </p:pic>
        <p:sp>
          <p:nvSpPr>
            <p:cNvPr id="17" name="직사각형 16">
              <a:extLst>
                <a:ext uri="{FF2B5EF4-FFF2-40B4-BE49-F238E27FC236}">
                  <a16:creationId xmlns:a16="http://schemas.microsoft.com/office/drawing/2014/main" id="{346A4CD4-469F-4DB4-8B46-DE4ED812593F}"/>
                </a:ext>
              </a:extLst>
            </p:cNvPr>
            <p:cNvSpPr/>
            <p:nvPr/>
          </p:nvSpPr>
          <p:spPr>
            <a:xfrm>
              <a:off x="1762764" y="5637300"/>
              <a:ext cx="488068" cy="122638"/>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346A4CD4-469F-4DB4-8B46-DE4ED812593F}"/>
                </a:ext>
              </a:extLst>
            </p:cNvPr>
            <p:cNvSpPr/>
            <p:nvPr/>
          </p:nvSpPr>
          <p:spPr>
            <a:xfrm>
              <a:off x="712182" y="6126983"/>
              <a:ext cx="1050581" cy="127731"/>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 name="그림 14">
              <a:extLst>
                <a:ext uri="{FF2B5EF4-FFF2-40B4-BE49-F238E27FC236}">
                  <a16:creationId xmlns:a16="http://schemas.microsoft.com/office/drawing/2014/main" id="{63672CF6-0A65-2343-9CE5-A75D48301245}"/>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989460" flipH="1">
              <a:off x="2521477" y="5340493"/>
              <a:ext cx="469836" cy="444556"/>
            </a:xfrm>
            <a:prstGeom prst="rect">
              <a:avLst/>
            </a:prstGeom>
          </p:spPr>
        </p:pic>
        <p:grpSp>
          <p:nvGrpSpPr>
            <p:cNvPr id="3" name="그룹 2"/>
            <p:cNvGrpSpPr/>
            <p:nvPr/>
          </p:nvGrpSpPr>
          <p:grpSpPr>
            <a:xfrm>
              <a:off x="3136510" y="5421425"/>
              <a:ext cx="4837485" cy="915581"/>
              <a:chOff x="3136510" y="5421425"/>
              <a:chExt cx="4837485" cy="915581"/>
            </a:xfrm>
          </p:grpSpPr>
          <p:pic>
            <p:nvPicPr>
              <p:cNvPr id="13" name="그림 9">
                <a:extLst>
                  <a:ext uri="{FF2B5EF4-FFF2-40B4-BE49-F238E27FC236}">
                    <a16:creationId xmlns:a16="http://schemas.microsoft.com/office/drawing/2014/main" id="{981507E3-139B-AF41-8A2B-49899302FDC5}"/>
                  </a:ext>
                </a:extLst>
              </p:cNvPr>
              <p:cNvPicPr>
                <a:picLocks noChangeAspect="1"/>
              </p:cNvPicPr>
              <p:nvPr/>
            </p:nvPicPr>
            <p:blipFill rotWithShape="1">
              <a:blip r:embed="rId4"/>
              <a:srcRect t="79565" r="39889" b="-13"/>
              <a:stretch/>
            </p:blipFill>
            <p:spPr>
              <a:xfrm>
                <a:off x="3136511" y="5421425"/>
                <a:ext cx="4837484" cy="915581"/>
              </a:xfrm>
              <a:prstGeom prst="rect">
                <a:avLst/>
              </a:prstGeom>
              <a:ln w="19050">
                <a:solidFill>
                  <a:schemeClr val="accent4"/>
                </a:solidFill>
              </a:ln>
              <a:effectLst>
                <a:outerShdw blurRad="50800" dist="38100" dir="2700000" algn="tl" rotWithShape="0">
                  <a:prstClr val="black">
                    <a:alpha val="40000"/>
                  </a:prstClr>
                </a:outerShdw>
              </a:effectLst>
            </p:spPr>
          </p:pic>
          <p:sp>
            <p:nvSpPr>
              <p:cNvPr id="21" name="직사각형 20">
                <a:extLst>
                  <a:ext uri="{FF2B5EF4-FFF2-40B4-BE49-F238E27FC236}">
                    <a16:creationId xmlns:a16="http://schemas.microsoft.com/office/drawing/2014/main" id="{346A4CD4-469F-4DB4-8B46-DE4ED812593F}"/>
                  </a:ext>
                </a:extLst>
              </p:cNvPr>
              <p:cNvSpPr/>
              <p:nvPr/>
            </p:nvSpPr>
            <p:spPr>
              <a:xfrm>
                <a:off x="4645943" y="5444632"/>
                <a:ext cx="488068" cy="122638"/>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346A4CD4-469F-4DB4-8B46-DE4ED812593F}"/>
                  </a:ext>
                </a:extLst>
              </p:cNvPr>
              <p:cNvSpPr/>
              <p:nvPr/>
            </p:nvSpPr>
            <p:spPr>
              <a:xfrm>
                <a:off x="3136510" y="6118073"/>
                <a:ext cx="1139541" cy="163612"/>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Tree>
    <p:extLst>
      <p:ext uri="{BB962C8B-B14F-4D97-AF65-F5344CB8AC3E}">
        <p14:creationId xmlns:p14="http://schemas.microsoft.com/office/powerpoint/2010/main" val="12095545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EC6E5040-78FA-4941-A08B-FB0FF1CA32B7}"/>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khoản</a:t>
            </a:r>
            <a:r>
              <a:rPr lang="en-US" altLang="ko-KR" sz="1400" dirty="0">
                <a:solidFill>
                  <a:schemeClr val="tx1"/>
                </a:solidFill>
                <a:latin typeface="SamsungOne-400" panose="020B0503030303020204" pitchFamily="34" charset="0"/>
                <a:ea typeface="SamsungOne-400" panose="020B0503030303020204" pitchFamily="34" charset="0"/>
              </a:rPr>
              <a:t> root</a:t>
            </a:r>
            <a:endParaRPr lang="ko-KR" altLang="en-US" sz="1400" dirty="0">
              <a:solidFill>
                <a:schemeClr val="tx1"/>
              </a:solidFill>
              <a:latin typeface="SamsungOne-400" panose="020B0503030303020204" pitchFamily="34" charset="0"/>
              <a:ea typeface="SamsungOne-400" panose="020B0503030303020204" pitchFamily="34" charset="0"/>
            </a:endParaRPr>
          </a:p>
        </p:txBody>
      </p:sp>
      <p:pic>
        <p:nvPicPr>
          <p:cNvPr id="12" name="그림 11">
            <a:extLst>
              <a:ext uri="{FF2B5EF4-FFF2-40B4-BE49-F238E27FC236}">
                <a16:creationId xmlns:a16="http://schemas.microsoft.com/office/drawing/2014/main" id="{C42146D0-F13E-4F37-B5B4-8BD7B16D68B5}"/>
              </a:ext>
            </a:extLst>
          </p:cNvPr>
          <p:cNvPicPr>
            <a:picLocks noChangeAspect="1"/>
          </p:cNvPicPr>
          <p:nvPr/>
        </p:nvPicPr>
        <p:blipFill rotWithShape="1">
          <a:blip r:embed="rId4"/>
          <a:srcRect t="32204" r="30513"/>
          <a:stretch/>
        </p:blipFill>
        <p:spPr>
          <a:xfrm>
            <a:off x="580390" y="1842226"/>
            <a:ext cx="5032375" cy="2731899"/>
          </a:xfrm>
          <a:prstGeom prst="rect">
            <a:avLst/>
          </a:prstGeom>
        </p:spPr>
      </p:pic>
      <p:sp>
        <p:nvSpPr>
          <p:cNvPr id="13" name="직사각형 12">
            <a:extLst>
              <a:ext uri="{FF2B5EF4-FFF2-40B4-BE49-F238E27FC236}">
                <a16:creationId xmlns:a16="http://schemas.microsoft.com/office/drawing/2014/main" id="{122A6057-61C6-417C-B670-C52AA241B256}"/>
              </a:ext>
            </a:extLst>
          </p:cNvPr>
          <p:cNvSpPr/>
          <p:nvPr/>
        </p:nvSpPr>
        <p:spPr>
          <a:xfrm>
            <a:off x="5772152" y="1759883"/>
            <a:ext cx="3427413" cy="3956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Chọn lệnh để chọn kiểm tra các giá trị user, host, password của user tabledml của mysql DB</a:t>
            </a:r>
          </a:p>
          <a:p>
            <a:pPr marL="182563" indent="-182563">
              <a:spcAft>
                <a:spcPts val="800"/>
              </a:spcAft>
              <a:buClr>
                <a:srgbClr val="193EB0"/>
              </a:buClr>
              <a:buFont typeface="SamsungOne 400" panose="020B0503030303020204" pitchFamily="34" charset="0"/>
              <a:buChar char="‣"/>
            </a:pPr>
            <a:r>
              <a:rPr lang="vi-VN" altLang="ko-KR" sz="1300" dirty="0">
                <a:solidFill>
                  <a:srgbClr val="34339A"/>
                </a:solidFill>
                <a:latin typeface="SamsungOne-400" panose="020B0503030303020204" pitchFamily="34" charset="0"/>
                <a:ea typeface="SamsungOne-400" panose="020B0503030303020204" pitchFamily="34" charset="0"/>
              </a:rPr>
              <a:t>chọn người dùng, máy chủ, mật khẩu từ người dùng;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Đây là một lệnh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cú pháp SQL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lấy các thuộc tính người dùng, máy chủ và mật khẩu từ bảng người dùng.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thấy rằng mật khẩu cho người dùng root trống. Chạy lệnh cập nhật để cập nhật mật khẩu cho người dùng root.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Lệnh cập nhật mật khẩu của người dùng root thành 1234 là </a:t>
            </a:r>
            <a:r>
              <a:rPr lang="vi-VN" altLang="ko-KR" sz="1300" dirty="0">
                <a:solidFill>
                  <a:srgbClr val="34339A"/>
                </a:solidFill>
                <a:latin typeface="SamsungOne-400" panose="020B0503030303020204" pitchFamily="34" charset="0"/>
                <a:ea typeface="SamsungOne-400" panose="020B0503030303020204" pitchFamily="34" charset="0"/>
              </a:rPr>
              <a:t>cập nhật bộ mật khẩu người dùng = mật khẩu ('1234') trong đó người dùng = 'root’.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đặc quyền </a:t>
            </a:r>
            <a:r>
              <a:rPr lang="vi-VN" altLang="ko-KR" sz="1300" dirty="0">
                <a:solidFill>
                  <a:srgbClr val="34339A"/>
                </a:solidFill>
                <a:latin typeface="SamsungOne-400" panose="020B0503030303020204" pitchFamily="34" charset="0"/>
                <a:ea typeface="SamsungOne-400" panose="020B0503030303020204" pitchFamily="34" charset="0"/>
              </a:rPr>
              <a:t>tạo  ra lệnh</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phải được thực thi để cập nhật được phản ánh chính xác.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346A4CD4-469F-4DB4-8B46-DE4ED812593F}"/>
              </a:ext>
            </a:extLst>
          </p:cNvPr>
          <p:cNvSpPr/>
          <p:nvPr/>
        </p:nvSpPr>
        <p:spPr>
          <a:xfrm>
            <a:off x="1634399" y="2479607"/>
            <a:ext cx="2531202" cy="16980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직사각형 1"/>
          <p:cNvSpPr/>
          <p:nvPr/>
        </p:nvSpPr>
        <p:spPr>
          <a:xfrm>
            <a:off x="617417" y="2696308"/>
            <a:ext cx="1899138" cy="51581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346A4CD4-469F-4DB4-8B46-DE4ED812593F}"/>
              </a:ext>
            </a:extLst>
          </p:cNvPr>
          <p:cNvSpPr/>
          <p:nvPr/>
        </p:nvSpPr>
        <p:spPr>
          <a:xfrm>
            <a:off x="1634398" y="3503497"/>
            <a:ext cx="3867633" cy="17754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346A4CD4-469F-4DB4-8B46-DE4ED812593F}"/>
              </a:ext>
            </a:extLst>
          </p:cNvPr>
          <p:cNvSpPr/>
          <p:nvPr/>
        </p:nvSpPr>
        <p:spPr>
          <a:xfrm>
            <a:off x="1634399" y="3988050"/>
            <a:ext cx="1155694" cy="17754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2217994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EC6E5040-78FA-4941-A08B-FB0FF1CA32B7}"/>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khoản</a:t>
            </a:r>
            <a:r>
              <a:rPr lang="en-US" altLang="ko-KR" sz="1400" dirty="0">
                <a:solidFill>
                  <a:schemeClr val="tx1"/>
                </a:solidFill>
                <a:latin typeface="SamsungOne-400" panose="020B0503030303020204" pitchFamily="34" charset="0"/>
                <a:ea typeface="SamsungOne-400" panose="020B0503030303020204" pitchFamily="34" charset="0"/>
              </a:rPr>
              <a:t> root</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122A6057-61C6-417C-B670-C52AA241B256}"/>
              </a:ext>
            </a:extLst>
          </p:cNvPr>
          <p:cNvSpPr/>
          <p:nvPr/>
        </p:nvSpPr>
        <p:spPr>
          <a:xfrm>
            <a:off x="5772152" y="1759881"/>
            <a:ext cx="3427413" cy="2351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bạn kiểm tra lại các giá trị thuộc tính của người dùng, máy chủ và mật khẩu trong bảng người dùng, bạn có thể xác nhận rằng mật khẩu đã được thay đổi.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Bởi vì mật khẩu dường như ở trạng thái được băm, nên nó không giống như mật khẩu đã đặt, 1234, mà ở </a:t>
            </a:r>
            <a:r>
              <a:rPr lang="vi-VN" altLang="ko-KR" sz="1300" b="1" dirty="0">
                <a:solidFill>
                  <a:srgbClr val="34339A"/>
                </a:solidFill>
                <a:latin typeface="SamsungOne-400" panose="020B0503030303020204" pitchFamily="34" charset="0"/>
                <a:ea typeface="SamsungOne-400" panose="020B0503030303020204" pitchFamily="34" charset="0"/>
              </a:rPr>
              <a:t>dạng được băm</a:t>
            </a:r>
            <a:r>
              <a:rPr lang="vi-VN" altLang="ko-KR" sz="1300" dirty="0">
                <a:solidFill>
                  <a:srgbClr val="34339A"/>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Thoát khỏi dấu nhắc lệnh MariaDB bằng </a:t>
            </a:r>
            <a:r>
              <a:rPr lang="vi-VN" altLang="ko-KR" sz="1300" dirty="0">
                <a:solidFill>
                  <a:srgbClr val="34339A"/>
                </a:solidFill>
                <a:latin typeface="SamsungOne-400" panose="020B0503030303020204" pitchFamily="34" charset="0"/>
                <a:ea typeface="SamsungOne-400" panose="020B0503030303020204" pitchFamily="34" charset="0"/>
              </a:rPr>
              <a:t>lệnh thoát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4" name="그림 13">
            <a:extLst>
              <a:ext uri="{FF2B5EF4-FFF2-40B4-BE49-F238E27FC236}">
                <a16:creationId xmlns:a16="http://schemas.microsoft.com/office/drawing/2014/main" id="{0177D0DD-AA86-4EFF-9804-1BF9F69B167A}"/>
              </a:ext>
            </a:extLst>
          </p:cNvPr>
          <p:cNvPicPr>
            <a:picLocks noChangeAspect="1"/>
          </p:cNvPicPr>
          <p:nvPr/>
        </p:nvPicPr>
        <p:blipFill rotWithShape="1">
          <a:blip r:embed="rId4"/>
          <a:srcRect t="61751" r="40492"/>
          <a:stretch/>
        </p:blipFill>
        <p:spPr>
          <a:xfrm>
            <a:off x="580389" y="1842226"/>
            <a:ext cx="5032375" cy="1799723"/>
          </a:xfrm>
          <a:prstGeom prst="rect">
            <a:avLst/>
          </a:prstGeom>
        </p:spPr>
      </p:pic>
      <p:sp>
        <p:nvSpPr>
          <p:cNvPr id="7" name="직사각형 6"/>
          <p:cNvSpPr/>
          <p:nvPr/>
        </p:nvSpPr>
        <p:spPr>
          <a:xfrm>
            <a:off x="640863" y="2188303"/>
            <a:ext cx="4634522" cy="59397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46A4CD4-469F-4DB4-8B46-DE4ED812593F}"/>
              </a:ext>
            </a:extLst>
          </p:cNvPr>
          <p:cNvSpPr/>
          <p:nvPr/>
        </p:nvSpPr>
        <p:spPr>
          <a:xfrm>
            <a:off x="1809656" y="3128354"/>
            <a:ext cx="370836" cy="177554"/>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14">
            <a:extLst>
              <a:ext uri="{FF2B5EF4-FFF2-40B4-BE49-F238E27FC236}">
                <a16:creationId xmlns:a16="http://schemas.microsoft.com/office/drawing/2014/main" id="{63672CF6-0A65-2343-9CE5-A75D48301245}"/>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448964" flipH="1" flipV="1">
            <a:off x="2238076" y="3259466"/>
            <a:ext cx="469836" cy="444556"/>
          </a:xfrm>
          <a:prstGeom prst="rect">
            <a:avLst/>
          </a:prstGeom>
        </p:spPr>
      </p:pic>
      <p:sp>
        <p:nvSpPr>
          <p:cNvPr id="2" name="TextBox 1"/>
          <p:cNvSpPr txBox="1"/>
          <p:nvPr/>
        </p:nvSpPr>
        <p:spPr>
          <a:xfrm>
            <a:off x="2767908" y="3214646"/>
            <a:ext cx="502061" cy="323165"/>
          </a:xfrm>
          <a:prstGeom prst="rect">
            <a:avLst/>
          </a:prstGeom>
          <a:noFill/>
          <a:ln>
            <a:solidFill>
              <a:schemeClr val="accent4">
                <a:lumMod val="75000"/>
              </a:schemeClr>
            </a:solidFill>
          </a:ln>
        </p:spPr>
        <p:txBody>
          <a:bodyPr wrap="none" rtlCol="0">
            <a:spAutoFit/>
          </a:bodyPr>
          <a:lstStyle/>
          <a:p>
            <a:r>
              <a:rPr lang="en-US" altLang="ko-KR" sz="1500" dirty="0">
                <a:solidFill>
                  <a:schemeClr val="bg1"/>
                </a:solidFill>
                <a:latin typeface="SamsungOne-400" panose="020B0503030303020204" pitchFamily="34" charset="0"/>
                <a:ea typeface="SamsungOne-400" panose="020B0503030303020204" pitchFamily="34" charset="0"/>
              </a:rPr>
              <a:t>exit</a:t>
            </a:r>
            <a:endParaRPr lang="ko-KR" altLang="en-US" sz="1500"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1522232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sz="1800" dirty="0">
                <a:solidFill>
                  <a:schemeClr val="bg1">
                    <a:lumMod val="95000"/>
                  </a:schemeClr>
                </a:solidFill>
                <a:latin typeface="Arial" panose="020B0503030303020204" pitchFamily="34" charset="0"/>
                <a:ea typeface="SamsungOne-400" panose="020B0503030303020204" pitchFamily="34" charset="0"/>
              </a:rPr>
              <a:t>Phương thức truyền dữ liệu của Mạng </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1" name="직사각형 10">
            <a:extLst>
              <a:ext uri="{FF2B5EF4-FFF2-40B4-BE49-F238E27FC236}">
                <a16:creationId xmlns:a16="http://schemas.microsoft.com/office/drawing/2014/main" id="{72AB9C56-85AB-408B-9267-4E7D06D70D45}"/>
              </a:ext>
            </a:extLst>
          </p:cNvPr>
          <p:cNvSpPr/>
          <p:nvPr/>
        </p:nvSpPr>
        <p:spPr>
          <a:xfrm>
            <a:off x="669955" y="2106339"/>
            <a:ext cx="8487381" cy="184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 đồng bộ </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Để cải thiện hiệu suất truyền dữ liệu, bên truyền và bên nhận truyền dữ liệu theo một định dạng dữ liệu nhất </a:t>
            </a:r>
            <a:endParaRPr 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định mà hai bên đã thống nhất.</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Bên gửi sẽ chèn và truyền các thông tin điều khiển trước và sau khi khối dữ liệu được truyền đi.</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 đồng bộ khôi phục từ các lỗi bằng cách truyền lại dữ liệu y hệt nếu có lỗi xảy ra trong quá trình</a:t>
            </a:r>
            <a:endParaRPr 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truyền dữ liệu.</a:t>
            </a:r>
          </a:p>
        </p:txBody>
      </p:sp>
      <p:pic>
        <p:nvPicPr>
          <p:cNvPr id="37" name="Picture 2">
            <a:extLst>
              <a:ext uri="{FF2B5EF4-FFF2-40B4-BE49-F238E27FC236}">
                <a16:creationId xmlns:a16="http://schemas.microsoft.com/office/drawing/2014/main" id="{2966AC99-2853-498C-A028-73BC3E2CD7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815" b="12853"/>
          <a:stretch/>
        </p:blipFill>
        <p:spPr bwMode="auto">
          <a:xfrm>
            <a:off x="6759714" y="4180695"/>
            <a:ext cx="851290" cy="166456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a:extLst>
              <a:ext uri="{FF2B5EF4-FFF2-40B4-BE49-F238E27FC236}">
                <a16:creationId xmlns:a16="http://schemas.microsoft.com/office/drawing/2014/main" id="{54DAAA58-23AB-4074-9E54-382C72576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4815" b="12853"/>
          <a:stretch/>
        </p:blipFill>
        <p:spPr bwMode="auto">
          <a:xfrm>
            <a:off x="2216289" y="4180695"/>
            <a:ext cx="851290" cy="166456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아래쪽 화살표 37">
            <a:extLst>
              <a:ext uri="{FF2B5EF4-FFF2-40B4-BE49-F238E27FC236}">
                <a16:creationId xmlns:a16="http://schemas.microsoft.com/office/drawing/2014/main" id="{995758AD-8B7F-4242-882A-2002539176DE}"/>
              </a:ext>
            </a:extLst>
          </p:cNvPr>
          <p:cNvSpPr/>
          <p:nvPr/>
        </p:nvSpPr>
        <p:spPr>
          <a:xfrm rot="16200000" flipH="1">
            <a:off x="4781572" y="2791657"/>
            <a:ext cx="264148" cy="3635490"/>
          </a:xfrm>
          <a:prstGeom prst="downArrow">
            <a:avLst>
              <a:gd name="adj1" fmla="val 52347"/>
              <a:gd name="adj2" fmla="val 44306"/>
            </a:avLst>
          </a:prstGeom>
          <a:gradFill>
            <a:gsLst>
              <a:gs pos="62000">
                <a:schemeClr val="bg1">
                  <a:lumMod val="85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aphicFrame>
        <p:nvGraphicFramePr>
          <p:cNvPr id="41" name="표 4">
            <a:extLst>
              <a:ext uri="{FF2B5EF4-FFF2-40B4-BE49-F238E27FC236}">
                <a16:creationId xmlns:a16="http://schemas.microsoft.com/office/drawing/2014/main" id="{F0DDB759-1505-453E-9CFA-9724ACA361E8}"/>
              </a:ext>
            </a:extLst>
          </p:cNvPr>
          <p:cNvGraphicFramePr>
            <a:graphicFrameLocks noGrp="1"/>
          </p:cNvGraphicFramePr>
          <p:nvPr>
            <p:extLst>
              <p:ext uri="{D42A27DB-BD31-4B8C-83A1-F6EECF244321}">
                <p14:modId xmlns:p14="http://schemas.microsoft.com/office/powerpoint/2010/main" val="1782689130"/>
              </p:ext>
            </p:extLst>
          </p:nvPr>
        </p:nvGraphicFramePr>
        <p:xfrm>
          <a:off x="3094182" y="4807303"/>
          <a:ext cx="3637209" cy="731520"/>
        </p:xfrm>
        <a:graphic>
          <a:graphicData uri="http://schemas.openxmlformats.org/drawingml/2006/table">
            <a:tbl>
              <a:tblPr firstRow="1" bandRow="1">
                <a:tableStyleId>{5C22544A-7EE6-4342-B048-85BDC9FD1C3A}</a:tableStyleId>
              </a:tblPr>
              <a:tblGrid>
                <a:gridCol w="728817">
                  <a:extLst>
                    <a:ext uri="{9D8B030D-6E8A-4147-A177-3AD203B41FA5}">
                      <a16:colId xmlns:a16="http://schemas.microsoft.com/office/drawing/2014/main" val="3060450597"/>
                    </a:ext>
                  </a:extLst>
                </a:gridCol>
                <a:gridCol w="727098">
                  <a:extLst>
                    <a:ext uri="{9D8B030D-6E8A-4147-A177-3AD203B41FA5}">
                      <a16:colId xmlns:a16="http://schemas.microsoft.com/office/drawing/2014/main" val="2516867519"/>
                    </a:ext>
                  </a:extLst>
                </a:gridCol>
                <a:gridCol w="727098">
                  <a:extLst>
                    <a:ext uri="{9D8B030D-6E8A-4147-A177-3AD203B41FA5}">
                      <a16:colId xmlns:a16="http://schemas.microsoft.com/office/drawing/2014/main" val="1576819221"/>
                    </a:ext>
                  </a:extLst>
                </a:gridCol>
                <a:gridCol w="727098">
                  <a:extLst>
                    <a:ext uri="{9D8B030D-6E8A-4147-A177-3AD203B41FA5}">
                      <a16:colId xmlns:a16="http://schemas.microsoft.com/office/drawing/2014/main" val="157120907"/>
                    </a:ext>
                  </a:extLst>
                </a:gridCol>
                <a:gridCol w="727098">
                  <a:extLst>
                    <a:ext uri="{9D8B030D-6E8A-4147-A177-3AD203B41FA5}">
                      <a16:colId xmlns:a16="http://schemas.microsoft.com/office/drawing/2014/main" val="2531686660"/>
                    </a:ext>
                  </a:extLst>
                </a:gridCol>
              </a:tblGrid>
              <a:tr h="370840">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đồng bộ</a:t>
                      </a:r>
                    </a:p>
                    <a:p>
                      <a:pPr marL="0" algn="ctr" defTabSz="457200" rtl="0" eaLnBrk="1" fontAlgn="t" latinLnBrk="0" hangingPunct="1">
                        <a:lnSpc>
                          <a:spcPct val="100000"/>
                        </a:lnSpc>
                        <a:spcBef>
                          <a:spcPts val="0"/>
                        </a:spcBef>
                        <a:spcAft>
                          <a:spcPts val="0"/>
                        </a:spcAft>
                      </a:pPr>
                      <a:endParaRPr lang="ko-KR" altLang="en-US" sz="1400" b="0" kern="1200" dirty="0">
                        <a:solidFill>
                          <a:schemeClr val="tx1"/>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đồng bộ</a:t>
                      </a:r>
                    </a:p>
                    <a:p>
                      <a:pPr marL="0" algn="ctr" defTabSz="457200" rtl="0" eaLnBrk="1" fontAlgn="t" latinLnBrk="0" hangingPunct="1">
                        <a:lnSpc>
                          <a:spcPct val="100000"/>
                        </a:lnSpc>
                        <a:spcBef>
                          <a:spcPts val="0"/>
                        </a:spcBef>
                        <a:spcAft>
                          <a:spcPts val="0"/>
                        </a:spcAft>
                      </a:pPr>
                      <a:endParaRPr lang="ko-KR" altLang="en-US" sz="1400" b="0" kern="1200" dirty="0">
                        <a:solidFill>
                          <a:schemeClr val="tx1"/>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457200" rtl="0" eaLnBrk="1" fontAlgn="t" latinLnBrk="0" hangingPunct="1">
                        <a:lnSpc>
                          <a:spcPct val="100000"/>
                        </a:lnSpc>
                        <a:spcBef>
                          <a:spcPts val="0"/>
                        </a:spcBef>
                        <a:spcAft>
                          <a:spcPts val="0"/>
                        </a:spcAft>
                      </a:pPr>
                      <a:r>
                        <a:rPr lang="en-US" altLang="ko-KR" sz="1400" b="0" kern="1200" dirty="0" err="1">
                          <a:solidFill>
                            <a:schemeClr val="tx1"/>
                          </a:solidFill>
                          <a:latin typeface="SamsungOne-400" panose="020B0503030303020204" pitchFamily="34" charset="0"/>
                          <a:ea typeface="SamsungOne-400" panose="020B0503030303020204" pitchFamily="34" charset="0"/>
                          <a:cs typeface="+mn-cs"/>
                        </a:rPr>
                        <a:t>Dữ</a:t>
                      </a:r>
                      <a:r>
                        <a:rPr lang="en-US" altLang="ko-KR" sz="14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400" b="0" kern="1200" dirty="0" err="1">
                          <a:solidFill>
                            <a:schemeClr val="tx1"/>
                          </a:solidFill>
                          <a:latin typeface="SamsungOne-400" panose="020B0503030303020204" pitchFamily="34" charset="0"/>
                          <a:ea typeface="SamsungOne-400" panose="020B0503030303020204" pitchFamily="34" charset="0"/>
                          <a:cs typeface="+mn-cs"/>
                        </a:rPr>
                        <a:t>liệu</a:t>
                      </a:r>
                      <a:endParaRPr lang="ko-KR" altLang="en-US" sz="1400" b="0" kern="1200" dirty="0">
                        <a:solidFill>
                          <a:schemeClr val="tx1"/>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đồng bộ</a:t>
                      </a:r>
                    </a:p>
                    <a:p>
                      <a:pPr marL="0" algn="ctr" defTabSz="457200" rtl="0" eaLnBrk="1" fontAlgn="t" latinLnBrk="0" hangingPunct="1">
                        <a:lnSpc>
                          <a:spcPct val="100000"/>
                        </a:lnSpc>
                        <a:spcBef>
                          <a:spcPts val="0"/>
                        </a:spcBef>
                        <a:spcAft>
                          <a:spcPts val="0"/>
                        </a:spcAft>
                      </a:pPr>
                      <a:endParaRPr lang="ko-KR" altLang="en-US" sz="1400" b="0" kern="1200" dirty="0">
                        <a:solidFill>
                          <a:schemeClr val="tx1"/>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đồng bộ</a:t>
                      </a:r>
                    </a:p>
                    <a:p>
                      <a:pPr marL="0" algn="ctr" defTabSz="457200" rtl="0" eaLnBrk="1" fontAlgn="t" latinLnBrk="0" hangingPunct="1">
                        <a:lnSpc>
                          <a:spcPct val="100000"/>
                        </a:lnSpc>
                        <a:spcBef>
                          <a:spcPts val="0"/>
                        </a:spcBef>
                        <a:spcAft>
                          <a:spcPts val="0"/>
                        </a:spcAft>
                      </a:pPr>
                      <a:endParaRPr lang="ko-KR" altLang="en-US" sz="1400" b="0" kern="1200" dirty="0">
                        <a:solidFill>
                          <a:schemeClr val="tx1"/>
                        </a:solidFill>
                        <a:latin typeface="SamsungOne-400" panose="020B05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95533940"/>
                  </a:ext>
                </a:extLst>
              </a:tr>
            </a:tbl>
          </a:graphicData>
        </a:graphic>
      </p:graphicFrame>
      <p:sp>
        <p:nvSpPr>
          <p:cNvPr id="12" name="직사각형 11">
            <a:extLst>
              <a:ext uri="{FF2B5EF4-FFF2-40B4-BE49-F238E27FC236}">
                <a16:creationId xmlns:a16="http://schemas.microsoft.com/office/drawing/2014/main" id="{003E9B60-BBF0-41A1-BC83-C986651BCCD0}"/>
              </a:ext>
            </a:extLst>
          </p:cNvPr>
          <p:cNvSpPr/>
          <p:nvPr/>
        </p:nvSpPr>
        <p:spPr>
          <a:xfrm>
            <a:off x="580388" y="1521738"/>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phục</a:t>
            </a:r>
            <a:r>
              <a:rPr lang="en-US" altLang="ko-KR" sz="1400" dirty="0">
                <a:solidFill>
                  <a:schemeClr val="tx1"/>
                </a:solidFill>
                <a:latin typeface="SamsungOne-400" panose="020B0503030303020204" pitchFamily="34" charset="0"/>
                <a:ea typeface="SamsungOne-400" panose="020B0503030303020204" pitchFamily="34" charset="0"/>
              </a:rPr>
              <a:t> từ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lại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y </a:t>
            </a:r>
            <a:r>
              <a:rPr lang="en-US" altLang="ko-KR" sz="1400" dirty="0" err="1">
                <a:solidFill>
                  <a:schemeClr val="tx1"/>
                </a:solidFill>
                <a:latin typeface="SamsungOne-400" panose="020B0503030303020204" pitchFamily="34" charset="0"/>
                <a:ea typeface="SamsungOne-400" panose="020B0503030303020204" pitchFamily="34" charset="0"/>
              </a:rPr>
              <a:t>hệt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nếu</a:t>
            </a:r>
            <a:r>
              <a:rPr lang="en-US" altLang="ko-KR" sz="1400" dirty="0">
                <a:solidFill>
                  <a:schemeClr val="tx1"/>
                </a:solidFill>
                <a:latin typeface="SamsungOne-400" panose="020B0503030303020204" pitchFamily="34" charset="0"/>
                <a:ea typeface="SamsungOne-400" panose="020B0503030303020204" pitchFamily="34" charset="0"/>
              </a:rPr>
              <a:t> có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xảy</a:t>
            </a:r>
            <a:r>
              <a:rPr lang="en-US" altLang="ko-KR" sz="1400" dirty="0">
                <a:solidFill>
                  <a:schemeClr val="tx1"/>
                </a:solidFill>
                <a:latin typeface="SamsungOne-400" panose="020B0503030303020204" pitchFamily="34" charset="0"/>
                <a:ea typeface="SamsungOne-400" panose="020B0503030303020204" pitchFamily="34" charset="0"/>
              </a:rPr>
              <a:t> ra trong quá</a:t>
            </a:r>
          </a:p>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40920047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Cài đặt quyền của người dùng DB</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9" name="직사각형 8">
            <a:extLst>
              <a:ext uri="{FF2B5EF4-FFF2-40B4-BE49-F238E27FC236}">
                <a16:creationId xmlns:a16="http://schemas.microsoft.com/office/drawing/2014/main" id="{1B471BCB-2BDA-4298-8263-2B4965B709E1}"/>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Setting all permissions for root user of DB </a:t>
            </a:r>
            <a:r>
              <a:rPr lang="en-US" altLang="ko-KR" sz="1400" dirty="0" err="1">
                <a:solidFill>
                  <a:schemeClr val="tx1"/>
                </a:solidFill>
                <a:latin typeface="SamsungOne-400" panose="020B0503030303020204" pitchFamily="34" charset="0"/>
                <a:ea typeface="SamsungOne-400" panose="020B0503030303020204" pitchFamily="34" charset="0"/>
              </a:rPr>
              <a:t>mysql</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6" name="직사각형 5">
            <a:extLst>
              <a:ext uri="{FF2B5EF4-FFF2-40B4-BE49-F238E27FC236}">
                <a16:creationId xmlns:a16="http://schemas.microsoft.com/office/drawing/2014/main" id="{255DCA26-ECAA-4F0A-9038-841A4DDF57B1}"/>
              </a:ext>
            </a:extLst>
          </p:cNvPr>
          <p:cNvSpPr/>
          <p:nvPr/>
        </p:nvSpPr>
        <p:spPr>
          <a:xfrm>
            <a:off x="4800601" y="2174875"/>
            <a:ext cx="4398963" cy="3058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hiện lệnh sudo </a:t>
            </a:r>
            <a:r>
              <a:rPr lang="vi-VN" altLang="ko-KR" sz="1300" dirty="0">
                <a:solidFill>
                  <a:srgbClr val="34339A"/>
                </a:solidFill>
                <a:latin typeface="SamsungOne-400" panose="020B0503030303020204" pitchFamily="34" charset="0"/>
                <a:ea typeface="SamsungOne-400" panose="020B0503030303020204" pitchFamily="34" charset="0"/>
              </a:rPr>
              <a:t>mysql -u root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vào dấu nhắc lệnh MariaDB.</a:t>
            </a:r>
          </a:p>
          <a:p>
            <a:pPr marL="182563" indent="-182563">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hiện lệnh sử dụng </a:t>
            </a:r>
            <a:r>
              <a:rPr lang="vi-VN" altLang="ko-KR" sz="1300" dirty="0">
                <a:solidFill>
                  <a:srgbClr val="34339A"/>
                </a:solidFill>
                <a:latin typeface="SamsungOne-400" panose="020B0503030303020204" pitchFamily="34" charset="0"/>
                <a:ea typeface="SamsungOne-400" panose="020B0503030303020204" pitchFamily="34" charset="0"/>
              </a:rPr>
              <a:t>mysql</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để chọn mysql DB</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Ý nghĩa của lệnh cấp là </a:t>
            </a:r>
            <a:r>
              <a:rPr lang="vi-VN" altLang="ko-KR" sz="1300" dirty="0">
                <a:solidFill>
                  <a:srgbClr val="34339A"/>
                </a:solidFill>
                <a:latin typeface="SamsungOne-400" panose="020B0503030303020204" pitchFamily="34" charset="0"/>
                <a:ea typeface="SamsungOne-400" panose="020B0503030303020204" pitchFamily="34" charset="0"/>
              </a:rPr>
              <a:t>cấp quyền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cho tất cả các bảng và DB, đồng thời đặt nó ở chế độ có thể truy cập được từ cả vị trí cục bộ và từ xa. Sau khi được xác định bởi, hãy nhập mật khẩu của người dùng root.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hiện lệnh tạo ra </a:t>
            </a:r>
            <a:r>
              <a:rPr lang="vi-VN" altLang="ko-KR" sz="1300" dirty="0">
                <a:solidFill>
                  <a:srgbClr val="34339A"/>
                </a:solidFill>
                <a:latin typeface="SamsungOne-400" panose="020B0503030303020204" pitchFamily="34" charset="0"/>
                <a:ea typeface="SamsungOne-400" panose="020B0503030303020204" pitchFamily="34" charset="0"/>
              </a:rPr>
              <a:t>đặc quyền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áp dụng các sửa đổi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hiện lệnh Thoát để điều hướng đến thiết bị đầu cuối Raspberry Pi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1" name="그림 10">
            <a:extLst>
              <a:ext uri="{FF2B5EF4-FFF2-40B4-BE49-F238E27FC236}">
                <a16:creationId xmlns:a16="http://schemas.microsoft.com/office/drawing/2014/main" id="{9BC8DD88-E4F1-4153-8376-3D86CE2B65D9}"/>
              </a:ext>
            </a:extLst>
          </p:cNvPr>
          <p:cNvPicPr>
            <a:picLocks noChangeAspect="1"/>
          </p:cNvPicPr>
          <p:nvPr/>
        </p:nvPicPr>
        <p:blipFill rotWithShape="1">
          <a:blip r:embed="rId4"/>
          <a:srcRect r="26318"/>
          <a:stretch/>
        </p:blipFill>
        <p:spPr>
          <a:xfrm>
            <a:off x="558802" y="2241550"/>
            <a:ext cx="4105275" cy="3100080"/>
          </a:xfrm>
          <a:prstGeom prst="rect">
            <a:avLst/>
          </a:prstGeom>
          <a:ln>
            <a:solidFill>
              <a:schemeClr val="tx1">
                <a:lumMod val="50000"/>
                <a:lumOff val="50000"/>
              </a:schemeClr>
            </a:solidFill>
          </a:ln>
        </p:spPr>
      </p:pic>
      <p:grpSp>
        <p:nvGrpSpPr>
          <p:cNvPr id="10" name="그룹 9">
            <a:extLst>
              <a:ext uri="{FF2B5EF4-FFF2-40B4-BE49-F238E27FC236}">
                <a16:creationId xmlns:a16="http://schemas.microsoft.com/office/drawing/2014/main" id="{7FF49790-4B5B-4C16-B4A5-FC2A34949737}"/>
              </a:ext>
            </a:extLst>
          </p:cNvPr>
          <p:cNvGrpSpPr/>
          <p:nvPr/>
        </p:nvGrpSpPr>
        <p:grpSpPr>
          <a:xfrm>
            <a:off x="4951412" y="2700619"/>
            <a:ext cx="3672090" cy="294654"/>
            <a:chOff x="4951412" y="2767294"/>
            <a:chExt cx="3672090" cy="294654"/>
          </a:xfrm>
        </p:grpSpPr>
        <p:sp>
          <p:nvSpPr>
            <p:cNvPr id="12" name="Rectangle 1">
              <a:extLst>
                <a:ext uri="{FF2B5EF4-FFF2-40B4-BE49-F238E27FC236}">
                  <a16:creationId xmlns:a16="http://schemas.microsoft.com/office/drawing/2014/main" id="{7011ED1D-EFF1-4301-9C3A-DCB4BF2498E3}"/>
                </a:ext>
              </a:extLst>
            </p:cNvPr>
            <p:cNvSpPr>
              <a:spLocks noChangeArrowheads="1"/>
            </p:cNvSpPr>
            <p:nvPr/>
          </p:nvSpPr>
          <p:spPr bwMode="auto">
            <a:xfrm>
              <a:off x="4994181" y="2767294"/>
              <a:ext cx="3629321"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sudo</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a:t>
              </a:r>
              <a:r>
                <a:rPr kumimoji="0" lang="en-US" altLang="ko-KR" sz="1200" i="0" u="none" strike="noStrike" cap="none" normalizeH="0" baseline="0" dirty="0" err="1">
                  <a:ln>
                    <a:noFill/>
                  </a:ln>
                  <a:effectLst/>
                  <a:latin typeface="D2Coding" panose="020B0609020101020101" pitchFamily="49" charset="-127"/>
                  <a:ea typeface="D2Coding" panose="020B0609020101020101" pitchFamily="49" charset="-127"/>
                </a:rPr>
                <a:t>mysql</a:t>
              </a:r>
              <a:r>
                <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rPr>
                <a:t> –u root </a:t>
              </a:r>
            </a:p>
          </p:txBody>
        </p:sp>
        <p:sp>
          <p:nvSpPr>
            <p:cNvPr id="13" name="Rectangle 1">
              <a:extLst>
                <a:ext uri="{FF2B5EF4-FFF2-40B4-BE49-F238E27FC236}">
                  <a16:creationId xmlns:a16="http://schemas.microsoft.com/office/drawing/2014/main" id="{84BD205C-C9DB-46BF-9219-5637CF82B1AE}"/>
                </a:ext>
              </a:extLst>
            </p:cNvPr>
            <p:cNvSpPr>
              <a:spLocks noChangeArrowheads="1"/>
            </p:cNvSpPr>
            <p:nvPr/>
          </p:nvSpPr>
          <p:spPr bwMode="auto">
            <a:xfrm>
              <a:off x="4951412" y="2767294"/>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grpSp>
        <p:nvGrpSpPr>
          <p:cNvPr id="2" name="그룹 1"/>
          <p:cNvGrpSpPr/>
          <p:nvPr/>
        </p:nvGrpSpPr>
        <p:grpSpPr>
          <a:xfrm>
            <a:off x="544755" y="2685208"/>
            <a:ext cx="4198069" cy="564344"/>
            <a:chOff x="544755" y="2685208"/>
            <a:chExt cx="4198069" cy="564344"/>
          </a:xfrm>
        </p:grpSpPr>
        <p:pic>
          <p:nvPicPr>
            <p:cNvPr id="15" name="그림 14">
              <a:extLst>
                <a:ext uri="{FF2B5EF4-FFF2-40B4-BE49-F238E27FC236}">
                  <a16:creationId xmlns:a16="http://schemas.microsoft.com/office/drawing/2014/main" id="{9BC8DD88-E4F1-4153-8376-3D86CE2B65D9}"/>
                </a:ext>
              </a:extLst>
            </p:cNvPr>
            <p:cNvPicPr>
              <a:picLocks noChangeAspect="1"/>
            </p:cNvPicPr>
            <p:nvPr/>
          </p:nvPicPr>
          <p:blipFill rotWithShape="1">
            <a:blip r:embed="rId4"/>
            <a:srcRect t="14039" r="64932" b="82684"/>
            <a:stretch/>
          </p:blipFill>
          <p:spPr>
            <a:xfrm>
              <a:off x="983626" y="3054072"/>
              <a:ext cx="3759198" cy="195480"/>
            </a:xfrm>
            <a:prstGeom prst="rect">
              <a:avLst/>
            </a:prstGeom>
            <a:ln w="12700">
              <a:solidFill>
                <a:srgbClr val="D29500"/>
              </a:solidFill>
            </a:ln>
            <a:effectLst>
              <a:outerShdw blurRad="50800" dist="38100" dir="2700000" algn="tl" rotWithShape="0">
                <a:prstClr val="black">
                  <a:alpha val="40000"/>
                </a:prstClr>
              </a:outerShdw>
            </a:effectLst>
          </p:spPr>
        </p:pic>
        <p:pic>
          <p:nvPicPr>
            <p:cNvPr id="16" name="그림 14">
              <a:extLst>
                <a:ext uri="{FF2B5EF4-FFF2-40B4-BE49-F238E27FC236}">
                  <a16:creationId xmlns:a16="http://schemas.microsoft.com/office/drawing/2014/main" id="{63672CF6-0A65-2343-9CE5-A75D48301245}"/>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789372" flipH="1" flipV="1">
              <a:off x="579654" y="2853122"/>
              <a:ext cx="369073" cy="349215"/>
            </a:xfrm>
            <a:prstGeom prst="rect">
              <a:avLst/>
            </a:prstGeom>
          </p:spPr>
        </p:pic>
        <p:sp>
          <p:nvSpPr>
            <p:cNvPr id="17" name="직사각형 16">
              <a:extLst>
                <a:ext uri="{FF2B5EF4-FFF2-40B4-BE49-F238E27FC236}">
                  <a16:creationId xmlns:a16="http://schemas.microsoft.com/office/drawing/2014/main" id="{346A4CD4-469F-4DB4-8B46-DE4ED812593F}"/>
                </a:ext>
              </a:extLst>
            </p:cNvPr>
            <p:cNvSpPr/>
            <p:nvPr/>
          </p:nvSpPr>
          <p:spPr>
            <a:xfrm>
              <a:off x="544755" y="2685208"/>
              <a:ext cx="2336798" cy="97825"/>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 name="그룹 2"/>
          <p:cNvGrpSpPr/>
          <p:nvPr/>
        </p:nvGrpSpPr>
        <p:grpSpPr>
          <a:xfrm>
            <a:off x="1426310" y="3431420"/>
            <a:ext cx="1501149" cy="292388"/>
            <a:chOff x="1426310" y="3431420"/>
            <a:chExt cx="1501149" cy="292388"/>
          </a:xfrm>
        </p:grpSpPr>
        <p:sp>
          <p:nvSpPr>
            <p:cNvPr id="14" name="직사각형 13">
              <a:extLst>
                <a:ext uri="{FF2B5EF4-FFF2-40B4-BE49-F238E27FC236}">
                  <a16:creationId xmlns:a16="http://schemas.microsoft.com/office/drawing/2014/main" id="{346A4CD4-469F-4DB4-8B46-DE4ED812593F}"/>
                </a:ext>
              </a:extLst>
            </p:cNvPr>
            <p:cNvSpPr/>
            <p:nvPr/>
          </p:nvSpPr>
          <p:spPr>
            <a:xfrm>
              <a:off x="1426310" y="3520591"/>
              <a:ext cx="519721" cy="152639"/>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TextBox 17"/>
            <p:cNvSpPr txBox="1"/>
            <p:nvPr/>
          </p:nvSpPr>
          <p:spPr>
            <a:xfrm>
              <a:off x="2003808" y="3431420"/>
              <a:ext cx="923651" cy="292388"/>
            </a:xfrm>
            <a:prstGeom prst="rect">
              <a:avLst/>
            </a:prstGeom>
            <a:solidFill>
              <a:schemeClr val="tx1"/>
            </a:solidFill>
            <a:ln w="19050">
              <a:solidFill>
                <a:srgbClr val="D29500"/>
              </a:solidFill>
            </a:ln>
          </p:spPr>
          <p:txBody>
            <a:bodyPr wrap="none" rtlCol="0">
              <a:spAutoFit/>
            </a:bodyPr>
            <a:lstStyle/>
            <a:p>
              <a:r>
                <a:rPr lang="en-US" altLang="ko-KR" sz="1300" dirty="0">
                  <a:solidFill>
                    <a:schemeClr val="bg1"/>
                  </a:solidFill>
                  <a:latin typeface="SamsungOne-400" panose="020B0503030303020204" pitchFamily="34" charset="0"/>
                  <a:ea typeface="SamsungOne-400" panose="020B0503030303020204" pitchFamily="34" charset="0"/>
                </a:rPr>
                <a:t>use </a:t>
              </a:r>
              <a:r>
                <a:rPr lang="en-US" altLang="ko-KR" sz="1300" dirty="0" err="1">
                  <a:solidFill>
                    <a:schemeClr val="bg1"/>
                  </a:solidFill>
                  <a:latin typeface="SamsungOne-400" panose="020B0503030303020204" pitchFamily="34" charset="0"/>
                  <a:ea typeface="SamsungOne-400" panose="020B0503030303020204" pitchFamily="34" charset="0"/>
                </a:rPr>
                <a:t>mysql</a:t>
              </a:r>
              <a:endParaRPr lang="ko-KR" altLang="en-US" sz="1300" dirty="0">
                <a:solidFill>
                  <a:schemeClr val="bg1"/>
                </a:solidFill>
                <a:latin typeface="SamsungOne-400" panose="020B0503030303020204" pitchFamily="34" charset="0"/>
              </a:endParaRPr>
            </a:p>
          </p:txBody>
        </p:sp>
      </p:grpSp>
      <p:grpSp>
        <p:nvGrpSpPr>
          <p:cNvPr id="21" name="그룹 20"/>
          <p:cNvGrpSpPr/>
          <p:nvPr/>
        </p:nvGrpSpPr>
        <p:grpSpPr>
          <a:xfrm>
            <a:off x="1379447" y="3906293"/>
            <a:ext cx="1074272" cy="292388"/>
            <a:chOff x="504095" y="2955688"/>
            <a:chExt cx="1074272" cy="292388"/>
          </a:xfrm>
        </p:grpSpPr>
        <p:sp>
          <p:nvSpPr>
            <p:cNvPr id="22" name="직사각형 21">
              <a:extLst>
                <a:ext uri="{FF2B5EF4-FFF2-40B4-BE49-F238E27FC236}">
                  <a16:creationId xmlns:a16="http://schemas.microsoft.com/office/drawing/2014/main" id="{346A4CD4-469F-4DB4-8B46-DE4ED812593F}"/>
                </a:ext>
              </a:extLst>
            </p:cNvPr>
            <p:cNvSpPr/>
            <p:nvPr/>
          </p:nvSpPr>
          <p:spPr>
            <a:xfrm>
              <a:off x="504095" y="3044242"/>
              <a:ext cx="336060" cy="159517"/>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p:cNvSpPr txBox="1"/>
            <p:nvPr/>
          </p:nvSpPr>
          <p:spPr>
            <a:xfrm>
              <a:off x="991347" y="2955688"/>
              <a:ext cx="587020" cy="292388"/>
            </a:xfrm>
            <a:prstGeom prst="rect">
              <a:avLst/>
            </a:prstGeom>
            <a:solidFill>
              <a:schemeClr val="tx1"/>
            </a:solidFill>
            <a:ln w="19050">
              <a:solidFill>
                <a:srgbClr val="D29500"/>
              </a:solidFill>
            </a:ln>
          </p:spPr>
          <p:txBody>
            <a:bodyPr wrap="none" rtlCol="0">
              <a:spAutoFit/>
            </a:bodyPr>
            <a:lstStyle/>
            <a:p>
              <a:r>
                <a:rPr lang="en-US" altLang="ko-KR" sz="1300" dirty="0">
                  <a:solidFill>
                    <a:schemeClr val="bg1"/>
                  </a:solidFill>
                  <a:latin typeface="SamsungOne-400" panose="020B0503030303020204" pitchFamily="34" charset="0"/>
                  <a:ea typeface="SamsungOne-400" panose="020B0503030303020204" pitchFamily="34" charset="0"/>
                </a:rPr>
                <a:t>grant</a:t>
              </a:r>
              <a:endParaRPr lang="ko-KR" altLang="en-US" sz="1300" dirty="0">
                <a:solidFill>
                  <a:schemeClr val="bg1"/>
                </a:solidFill>
                <a:latin typeface="SamsungOne-400" panose="020B0503030303020204" pitchFamily="34" charset="0"/>
              </a:endParaRPr>
            </a:p>
          </p:txBody>
        </p:sp>
      </p:grpSp>
      <p:grpSp>
        <p:nvGrpSpPr>
          <p:cNvPr id="24" name="그룹 23"/>
          <p:cNvGrpSpPr/>
          <p:nvPr/>
        </p:nvGrpSpPr>
        <p:grpSpPr>
          <a:xfrm>
            <a:off x="1379447" y="4309809"/>
            <a:ext cx="1829325" cy="299159"/>
            <a:chOff x="504095" y="3044242"/>
            <a:chExt cx="1829325" cy="299159"/>
          </a:xfrm>
        </p:grpSpPr>
        <p:sp>
          <p:nvSpPr>
            <p:cNvPr id="25" name="직사각형 24">
              <a:extLst>
                <a:ext uri="{FF2B5EF4-FFF2-40B4-BE49-F238E27FC236}">
                  <a16:creationId xmlns:a16="http://schemas.microsoft.com/office/drawing/2014/main" id="{346A4CD4-469F-4DB4-8B46-DE4ED812593F}"/>
                </a:ext>
              </a:extLst>
            </p:cNvPr>
            <p:cNvSpPr/>
            <p:nvPr/>
          </p:nvSpPr>
          <p:spPr>
            <a:xfrm>
              <a:off x="504095" y="3044242"/>
              <a:ext cx="336060" cy="159517"/>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TextBox 25"/>
            <p:cNvSpPr txBox="1"/>
            <p:nvPr/>
          </p:nvSpPr>
          <p:spPr>
            <a:xfrm>
              <a:off x="988180" y="3051013"/>
              <a:ext cx="1345240" cy="292388"/>
            </a:xfrm>
            <a:prstGeom prst="rect">
              <a:avLst/>
            </a:prstGeom>
            <a:solidFill>
              <a:schemeClr val="tx1"/>
            </a:solidFill>
            <a:ln w="19050">
              <a:solidFill>
                <a:srgbClr val="D29500"/>
              </a:solidFill>
            </a:ln>
          </p:spPr>
          <p:txBody>
            <a:bodyPr wrap="none" rtlCol="0">
              <a:spAutoFit/>
            </a:bodyPr>
            <a:lstStyle/>
            <a:p>
              <a:r>
                <a:rPr lang="en-US" altLang="ko-KR" sz="1300" dirty="0">
                  <a:solidFill>
                    <a:schemeClr val="bg1"/>
                  </a:solidFill>
                  <a:latin typeface="SamsungOne-400" panose="020B0503030303020204" pitchFamily="34" charset="0"/>
                  <a:ea typeface="SamsungOne-400" panose="020B0503030303020204" pitchFamily="34" charset="0"/>
                </a:rPr>
                <a:t>Flush privileges</a:t>
              </a:r>
              <a:endParaRPr lang="ko-KR" altLang="en-US" sz="1300" dirty="0">
                <a:solidFill>
                  <a:schemeClr val="bg1"/>
                </a:solidFill>
                <a:latin typeface="SamsungOne-400" panose="020B0503030303020204" pitchFamily="34" charset="0"/>
              </a:endParaRPr>
            </a:p>
          </p:txBody>
        </p:sp>
      </p:grpSp>
      <p:grpSp>
        <p:nvGrpSpPr>
          <p:cNvPr id="27" name="그룹 26"/>
          <p:cNvGrpSpPr/>
          <p:nvPr/>
        </p:nvGrpSpPr>
        <p:grpSpPr>
          <a:xfrm>
            <a:off x="1379447" y="4596829"/>
            <a:ext cx="460382" cy="533474"/>
            <a:chOff x="504095" y="3044242"/>
            <a:chExt cx="460382" cy="533474"/>
          </a:xfrm>
        </p:grpSpPr>
        <p:sp>
          <p:nvSpPr>
            <p:cNvPr id="28" name="직사각형 27">
              <a:extLst>
                <a:ext uri="{FF2B5EF4-FFF2-40B4-BE49-F238E27FC236}">
                  <a16:creationId xmlns:a16="http://schemas.microsoft.com/office/drawing/2014/main" id="{346A4CD4-469F-4DB4-8B46-DE4ED812593F}"/>
                </a:ext>
              </a:extLst>
            </p:cNvPr>
            <p:cNvSpPr/>
            <p:nvPr/>
          </p:nvSpPr>
          <p:spPr>
            <a:xfrm>
              <a:off x="504095" y="3044242"/>
              <a:ext cx="336060" cy="159517"/>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TextBox 28"/>
            <p:cNvSpPr txBox="1"/>
            <p:nvPr/>
          </p:nvSpPr>
          <p:spPr>
            <a:xfrm>
              <a:off x="504095" y="3285328"/>
              <a:ext cx="460382" cy="292388"/>
            </a:xfrm>
            <a:prstGeom prst="rect">
              <a:avLst/>
            </a:prstGeom>
            <a:solidFill>
              <a:schemeClr val="tx1"/>
            </a:solidFill>
            <a:ln w="19050">
              <a:solidFill>
                <a:srgbClr val="D29500"/>
              </a:solidFill>
            </a:ln>
          </p:spPr>
          <p:txBody>
            <a:bodyPr wrap="none" rtlCol="0">
              <a:spAutoFit/>
            </a:bodyPr>
            <a:lstStyle/>
            <a:p>
              <a:r>
                <a:rPr lang="en-US" altLang="ko-KR" sz="1300" dirty="0">
                  <a:solidFill>
                    <a:schemeClr val="bg1"/>
                  </a:solidFill>
                  <a:latin typeface="SamsungOne-400" panose="020B0503030303020204" pitchFamily="34" charset="0"/>
                  <a:ea typeface="SamsungOne-400" panose="020B0503030303020204" pitchFamily="34" charset="0"/>
                </a:rPr>
                <a:t>exit</a:t>
              </a:r>
              <a:endParaRPr lang="ko-KR" altLang="en-US" sz="1300"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75091813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Sử</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a:t>
            </a: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dụng</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Raspberry Pi </a:t>
            </a: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làm</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a:t>
            </a: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Máy</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a:t>
            </a: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chủ</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DB</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err="1">
                <a:ln>
                  <a:noFill/>
                </a:ln>
                <a:solidFill>
                  <a:prstClr val="white">
                    <a:lumMod val="50000"/>
                  </a:prstClr>
                </a:solidFill>
                <a:effectLst/>
                <a:uLnTx/>
                <a:uFillTx/>
                <a:latin typeface="iCiel Samsung Sharp Sans Regula" pitchFamily="2" charset="0"/>
                <a:ea typeface="iCiel Samsung Sharp Sans Regula" pitchFamily="2" charset="0"/>
                <a:cs typeface="iCiel Samsung Sharp Sans Regula" pitchFamily="2" charset="0"/>
              </a:rPr>
              <a:t>Bài</a:t>
            </a:r>
            <a:r>
              <a:rPr kumimoji="0" lang="en-US" altLang="ko-KR" sz="2000" b="0" i="0" u="none" strike="noStrike" kern="1200" cap="none" spc="0" normalizeH="0" baseline="0" noProof="0" dirty="0">
                <a:ln>
                  <a:noFill/>
                </a:ln>
                <a:solidFill>
                  <a:prstClr val="white">
                    <a:lumMod val="50000"/>
                  </a:prstClr>
                </a:solidFill>
                <a:effectLst/>
                <a:uLnTx/>
                <a:uFillTx/>
                <a:latin typeface="iCiel Samsung Sharp Sans Regula" pitchFamily="2" charset="0"/>
                <a:ea typeface="iCiel Samsung Sharp Sans Regula" pitchFamily="2" charset="0"/>
                <a:cs typeface="iCiel Samsung Sharp Sans Regula" pitchFamily="2" charset="0"/>
              </a:rPr>
              <a:t> 5.</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12"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prstClr val="white">
                    <a:lumMod val="65000"/>
                  </a:prstClr>
                </a:solidFill>
                <a:latin typeface="SamsungOne-400" panose="020B0503030303020204" pitchFamily="34" charset="0"/>
                <a:ea typeface="SamsungOne-400" panose="020B0503030303020204" pitchFamily="34" charset="0"/>
              </a:rPr>
              <a:t>5.1. </a:t>
            </a:r>
            <a:r>
              <a:rPr lang="en-US" altLang="ko-KR" dirty="0" err="1">
                <a:solidFill>
                  <a:prstClr val="white">
                    <a:lumMod val="65000"/>
                  </a:prstClr>
                </a:solidFill>
                <a:latin typeface="SamsungOne-400" panose="020B0503030303020204" pitchFamily="34" charset="0"/>
                <a:ea typeface="SamsungOne-400" panose="020B0503030303020204" pitchFamily="34" charset="0"/>
              </a:rPr>
              <a:t>Sử</a:t>
            </a:r>
            <a:r>
              <a:rPr lang="en-US" altLang="ko-KR" dirty="0">
                <a:solidFill>
                  <a:prstClr val="white">
                    <a:lumMod val="65000"/>
                  </a:prstClr>
                </a:solidFill>
                <a:latin typeface="SamsungOne-400" panose="020B0503030303020204" pitchFamily="34" charset="0"/>
                <a:ea typeface="SamsungOne-400" panose="020B0503030303020204" pitchFamily="34" charset="0"/>
              </a:rPr>
              <a:t> </a:t>
            </a:r>
            <a:r>
              <a:rPr lang="en-US" altLang="ko-KR" dirty="0" err="1">
                <a:solidFill>
                  <a:prstClr val="white">
                    <a:lumMod val="65000"/>
                  </a:prstClr>
                </a:solidFill>
                <a:latin typeface="SamsungOne-400" panose="020B0503030303020204" pitchFamily="34" charset="0"/>
                <a:ea typeface="SamsungOne-400" panose="020B0503030303020204" pitchFamily="34" charset="0"/>
              </a:rPr>
              <a:t>dụng</a:t>
            </a:r>
            <a:r>
              <a:rPr lang="en-US" altLang="ko-KR" dirty="0">
                <a:solidFill>
                  <a:prstClr val="white">
                    <a:lumMod val="65000"/>
                  </a:prstClr>
                </a:solidFill>
                <a:latin typeface="SamsungOne-400" panose="020B0503030303020204" pitchFamily="34" charset="0"/>
                <a:ea typeface="SamsungOne-400" panose="020B0503030303020204" pitchFamily="34" charset="0"/>
              </a:rPr>
              <a:t> MariaDB</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HeidiSQL</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algn="l" defTabSz="457200" rtl="0" eaLnBrk="1" fontAlgn="base" latinLnBrk="0" hangingPunct="1">
              <a:lnSpc>
                <a:spcPct val="100000"/>
              </a:lnSpc>
              <a:spcBef>
                <a:spcPct val="0"/>
              </a:spcBef>
              <a:spcAft>
                <a:spcPts val="1000"/>
              </a:spcAft>
              <a:buClrTx/>
              <a:buSzPct val="120000"/>
              <a:buFontTx/>
              <a:buBlip>
                <a:blip r:embed="rId3"/>
              </a:buBlip>
              <a:tabLst/>
              <a:defRPr/>
            </a:pPr>
            <a:r>
              <a:rPr kumimoji="0"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5.3 </a:t>
            </a:r>
            <a:r>
              <a:rPr lang="en-US" altLang="ko-KR" dirty="0" err="1">
                <a:solidFill>
                  <a:prstClr val="white">
                    <a:lumMod val="65000"/>
                  </a:prstClr>
                </a:solidFill>
                <a:latin typeface="SamsungOne-400" panose="020B0503030303020204" pitchFamily="34" charset="0"/>
                <a:ea typeface="SamsungOne-400" panose="020B0503030303020204" pitchFamily="34" charset="0"/>
              </a:rPr>
              <a:t>Ứng</a:t>
            </a:r>
            <a:r>
              <a:rPr lang="en-US" altLang="ko-KR" dirty="0">
                <a:solidFill>
                  <a:prstClr val="white">
                    <a:lumMod val="65000"/>
                  </a:prstClr>
                </a:solidFill>
                <a:latin typeface="SamsungOne-400" panose="020B0503030303020204" pitchFamily="34" charset="0"/>
                <a:ea typeface="SamsungOne-400" panose="020B0503030303020204" pitchFamily="34" charset="0"/>
              </a:rPr>
              <a:t> </a:t>
            </a:r>
            <a:r>
              <a:rPr lang="en-US" altLang="ko-KR" dirty="0" err="1">
                <a:solidFill>
                  <a:prstClr val="white">
                    <a:lumMod val="65000"/>
                  </a:prstClr>
                </a:solidFill>
                <a:latin typeface="SamsungOne-400" panose="020B0503030303020204" pitchFamily="34" charset="0"/>
                <a:ea typeface="SamsungOne-400" panose="020B0503030303020204" pitchFamily="34" charset="0"/>
              </a:rPr>
              <a:t>dụng</a:t>
            </a:r>
            <a:r>
              <a:rPr lang="en-US" altLang="ko-KR" dirty="0">
                <a:solidFill>
                  <a:prstClr val="white">
                    <a:lumMod val="65000"/>
                  </a:prstClr>
                </a:solidFill>
                <a:latin typeface="SamsungOne-400" panose="020B0503030303020204" pitchFamily="34" charset="0"/>
                <a:ea typeface="SamsungOne-400" panose="020B0503030303020204" pitchFamily="34" charset="0"/>
              </a:rPr>
              <a:t> </a:t>
            </a:r>
            <a:r>
              <a:rPr lang="en-US" altLang="ko-KR" dirty="0" err="1">
                <a:solidFill>
                  <a:prstClr val="white">
                    <a:lumMod val="65000"/>
                  </a:prstClr>
                </a:solidFill>
                <a:latin typeface="SamsungOne-400" panose="020B0503030303020204" pitchFamily="34" charset="0"/>
                <a:ea typeface="SamsungOne-400" panose="020B0503030303020204" pitchFamily="34" charset="0"/>
              </a:rPr>
              <a:t>của</a:t>
            </a:r>
            <a:r>
              <a:rPr lang="en-US" altLang="ko-KR" dirty="0">
                <a:solidFill>
                  <a:prstClr val="white">
                    <a:lumMod val="65000"/>
                  </a:prstClr>
                </a:solidFill>
                <a:latin typeface="SamsungOne-400" panose="020B0503030303020204" pitchFamily="34" charset="0"/>
                <a:ea typeface="SamsungOne-400" panose="020B0503030303020204" pitchFamily="34" charset="0"/>
              </a:rPr>
              <a:t> MariaDB</a:t>
            </a:r>
            <a:endParaRPr kumimoji="0"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endParaRPr>
          </a:p>
        </p:txBody>
      </p:sp>
    </p:spTree>
    <p:extLst>
      <p:ext uri="{BB962C8B-B14F-4D97-AF65-F5344CB8AC3E}">
        <p14:creationId xmlns:p14="http://schemas.microsoft.com/office/powerpoint/2010/main" val="17691512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FF31CE4-6A75-428E-B2BF-7D5AC911AFA4}"/>
              </a:ext>
            </a:extLst>
          </p:cNvPr>
          <p:cNvSpPr/>
          <p:nvPr/>
        </p:nvSpPr>
        <p:spPr>
          <a:xfrm>
            <a:off x="1019175" y="3475285"/>
            <a:ext cx="6477000" cy="1506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HeidiSQL</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8">
            <a:extLst>
              <a:ext uri="{FF2B5EF4-FFF2-40B4-BE49-F238E27FC236}">
                <a16:creationId xmlns:a16="http://schemas.microsoft.com/office/drawing/2014/main" id="{1B471BCB-2BDA-4298-8263-2B4965B709E1}"/>
              </a:ext>
            </a:extLst>
          </p:cNvPr>
          <p:cNvSpPr/>
          <p:nvPr/>
        </p:nvSpPr>
        <p:spPr>
          <a:xfrm>
            <a:off x="580390" y="194453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Môi trường GUI thuận tiện cho phép bạn truy cập MariaDB từ xa từ PC, tạo bảng và quản lý chúng</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03888984-C726-4BDD-95FC-1618B3ABC39F}"/>
              </a:ext>
            </a:extLst>
          </p:cNvPr>
          <p:cNvSpPr/>
          <p:nvPr/>
        </p:nvSpPr>
        <p:spPr>
          <a:xfrm>
            <a:off x="607254" y="2159983"/>
            <a:ext cx="8487381" cy="1109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HeidiSQL là một ứng dụng khách mã nguồn mở dành cho MySQL. Nó là công cụ tốt nhất để quản lý cơ sở dữ liệu MySQL.</a:t>
            </a:r>
          </a:p>
          <a:p>
            <a:pPr marL="182563" indent="-182563">
              <a:spcAft>
                <a:spcPts val="800"/>
              </a:spcAft>
              <a:buClr>
                <a:srgbClr val="193EB0"/>
              </a:buClr>
              <a:buFont typeface="SamsungOne 400" panose="020B0503030303020204" pitchFamily="34" charset="0"/>
              <a:buChar cha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Nó cung cấp một giao diện đồ họa mạnh mẽ để quản lý bảng, nhật ký và người dùng cơ sở dữ liệu MySQL.</a:t>
            </a:r>
            <a:endParaRPr lang="en-US" altLang="ko-KR" sz="1400" b="0" i="0" dirty="0">
              <a:solidFill>
                <a:srgbClr val="333333"/>
              </a:solidFill>
              <a:effectLst/>
              <a:latin typeface="SamsungOne-400" panose="020B0503030303020204" pitchFamily="34" charset="0"/>
            </a:endParaRPr>
          </a:p>
        </p:txBody>
      </p:sp>
      <p:pic>
        <p:nvPicPr>
          <p:cNvPr id="12" name="Picture 2" descr="HeidiSQL - 위키백과, 우리 모두의 백과사전">
            <a:extLst>
              <a:ext uri="{FF2B5EF4-FFF2-40B4-BE49-F238E27FC236}">
                <a16:creationId xmlns:a16="http://schemas.microsoft.com/office/drawing/2014/main" id="{DF9DF934-6D65-4C60-BBDA-982AC2688D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7635" y="3475285"/>
            <a:ext cx="1452438" cy="14524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0A475B0-EF9C-415C-8F45-955EACB2B542}"/>
              </a:ext>
            </a:extLst>
          </p:cNvPr>
          <p:cNvSpPr txBox="1"/>
          <p:nvPr/>
        </p:nvSpPr>
        <p:spPr>
          <a:xfrm>
            <a:off x="1019175" y="3269721"/>
            <a:ext cx="6704234" cy="1728678"/>
          </a:xfrm>
          <a:prstGeom prst="rect">
            <a:avLst/>
          </a:prstGeom>
          <a:noFill/>
        </p:spPr>
        <p:txBody>
          <a:bodyPr wrap="square">
            <a:spAutoFit/>
          </a:bodyPr>
          <a:lstStyle/>
          <a:p>
            <a:pPr marL="171450" indent="-171450" algn="just">
              <a:spcAft>
                <a:spcPts val="1000"/>
              </a:spcAft>
              <a:buFont typeface="Arial" panose="020B0604020202020204" pitchFamily="34" charset="0"/>
              <a:buChar char="•"/>
            </a:pPr>
            <a:r>
              <a:rPr lang="en-US" altLang="ko-KR" sz="1300" b="0" i="0" dirty="0" err="1">
                <a:solidFill>
                  <a:srgbClr val="333333"/>
                </a:solidFill>
                <a:effectLst/>
                <a:latin typeface="SamsungOne-400" panose="020B0503030303020204" pitchFamily="34" charset="0"/>
              </a:rPr>
              <a:t>Những</a:t>
            </a:r>
            <a:r>
              <a:rPr lang="en-US" altLang="ko-KR" sz="1300" b="0" i="0" dirty="0">
                <a:solidFill>
                  <a:srgbClr val="333333"/>
                </a:solidFill>
                <a:effectLst/>
                <a:latin typeface="SamsungOne-400" panose="020B0503030303020204" pitchFamily="34" charset="0"/>
              </a:rPr>
              <a:t> </a:t>
            </a:r>
            <a:r>
              <a:rPr lang="en-US" altLang="ko-KR" sz="1300" b="0" i="0" dirty="0" err="1">
                <a:solidFill>
                  <a:srgbClr val="333333"/>
                </a:solidFill>
                <a:effectLst/>
                <a:latin typeface="SamsungOne-400" panose="020B0503030303020204" pitchFamily="34" charset="0"/>
              </a:rPr>
              <a:t>đặc</a:t>
            </a:r>
            <a:r>
              <a:rPr lang="en-US" altLang="ko-KR" sz="1300" b="0" i="0" dirty="0">
                <a:solidFill>
                  <a:srgbClr val="333333"/>
                </a:solidFill>
                <a:effectLst/>
                <a:latin typeface="SamsungOne-400" panose="020B0503030303020204" pitchFamily="34" charset="0"/>
              </a:rPr>
              <a:t> </a:t>
            </a:r>
            <a:r>
              <a:rPr lang="en-US" altLang="ko-KR" sz="1300" b="0" i="0" dirty="0" err="1">
                <a:solidFill>
                  <a:srgbClr val="333333"/>
                </a:solidFill>
                <a:effectLst/>
                <a:latin typeface="SamsungOne-400" panose="020B0503030303020204" pitchFamily="34" charset="0"/>
              </a:rPr>
              <a:t>điểm</a:t>
            </a:r>
            <a:r>
              <a:rPr lang="en-US" altLang="ko-KR" sz="1300" b="0" i="0" dirty="0">
                <a:solidFill>
                  <a:srgbClr val="333333"/>
                </a:solidFill>
                <a:effectLst/>
                <a:latin typeface="SamsungOne-400" panose="020B0503030303020204" pitchFamily="34" charset="0"/>
              </a:rPr>
              <a:t> </a:t>
            </a:r>
            <a:r>
              <a:rPr lang="en-US" altLang="ko-KR" sz="1300" b="0" i="0" dirty="0" err="1">
                <a:solidFill>
                  <a:srgbClr val="333333"/>
                </a:solidFill>
                <a:effectLst/>
                <a:latin typeface="SamsungOne-400" panose="020B0503030303020204" pitchFamily="34" charset="0"/>
              </a:rPr>
              <a:t>chính</a:t>
            </a:r>
            <a:endParaRPr lang="vi-VN" altLang="ko-KR" sz="1300" b="0" i="0" dirty="0">
              <a:solidFill>
                <a:srgbClr val="333333"/>
              </a:solidFill>
              <a:effectLst/>
              <a:latin typeface="SamsungOne-400" panose="020B0503030303020204" pitchFamily="34" charset="0"/>
            </a:endParaRPr>
          </a:p>
          <a:p>
            <a:pPr algn="just">
              <a:spcAft>
                <a:spcPts val="1000"/>
              </a:spcAft>
            </a:pPr>
            <a:r>
              <a:rPr lang="vi-VN" altLang="ko-KR" sz="1300" dirty="0">
                <a:solidFill>
                  <a:srgbClr val="333333"/>
                </a:solidFill>
                <a:latin typeface="SamsungOne-400" panose="020B0503030303020204" pitchFamily="34" charset="0"/>
              </a:rPr>
              <a:t>    </a:t>
            </a:r>
            <a:r>
              <a:rPr lang="vi-VN" altLang="ko-KR" sz="1200" dirty="0">
                <a:solidFill>
                  <a:srgbClr val="333333"/>
                </a:solidFill>
                <a:latin typeface="SamsungOne-400" panose="020B0503030303020204" pitchFamily="34" charset="0"/>
              </a:rPr>
              <a:t>Tạo báo cáo SQL</a:t>
            </a:r>
          </a:p>
          <a:p>
            <a:pPr algn="just">
              <a:spcAft>
                <a:spcPts val="1000"/>
              </a:spcAft>
            </a:pPr>
            <a:r>
              <a:rPr lang="vi-VN" altLang="ko-KR" sz="1200" dirty="0">
                <a:solidFill>
                  <a:srgbClr val="333333"/>
                </a:solidFill>
                <a:latin typeface="SamsungOne-400" panose="020B0503030303020204" pitchFamily="34" charset="0"/>
              </a:rPr>
              <a:t>    Đồng bộ hóa thông tin từ hai bảng khác nhau</a:t>
            </a:r>
          </a:p>
          <a:p>
            <a:pPr algn="just">
              <a:spcAft>
                <a:spcPts val="1000"/>
              </a:spcAft>
            </a:pPr>
            <a:r>
              <a:rPr lang="vi-VN" altLang="ko-KR" sz="1200" dirty="0">
                <a:solidFill>
                  <a:srgbClr val="333333"/>
                </a:solidFill>
                <a:latin typeface="SamsungOne-400" panose="020B0503030303020204" pitchFamily="34" charset="0"/>
              </a:rPr>
              <a:t>    Nhập tệp văn bản và trích xuất bảng ở các định dạng khác nhau</a:t>
            </a:r>
          </a:p>
          <a:p>
            <a:pPr algn="just">
              <a:spcAft>
                <a:spcPts val="1000"/>
              </a:spcAft>
            </a:pPr>
            <a:r>
              <a:rPr lang="vi-VN" altLang="ko-KR" sz="1200" dirty="0">
                <a:solidFill>
                  <a:srgbClr val="333333"/>
                </a:solidFill>
                <a:latin typeface="SamsungOne-400" panose="020B0503030303020204" pitchFamily="34" charset="0"/>
              </a:rPr>
              <a:t>     Chỉnh sửa cơ sở dữ liệu bằng cách tạo và xóa bảng, chèn và chỉnh sửa nhật ký cũng như      xóa nhật ký, bao gồm khu vực MEMO hỗ trợ nhiều thứ như Bitmap, GIF và JPEG</a:t>
            </a:r>
            <a:endParaRPr lang="ko-KR" altLang="en-US" sz="1200" dirty="0"/>
          </a:p>
        </p:txBody>
      </p:sp>
    </p:spTree>
    <p:extLst>
      <p:ext uri="{BB962C8B-B14F-4D97-AF65-F5344CB8AC3E}">
        <p14:creationId xmlns:p14="http://schemas.microsoft.com/office/powerpoint/2010/main" val="9220526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truy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bên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ngoài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HeidiSQL</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9" name="직사각형 8">
            <a:extLst>
              <a:ext uri="{FF2B5EF4-FFF2-40B4-BE49-F238E27FC236}">
                <a16:creationId xmlns:a16="http://schemas.microsoft.com/office/drawing/2014/main" id="{1B471BCB-2BDA-4298-8263-2B4965B709E1}"/>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ngoài</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03888984-C726-4BDD-95FC-1618B3ABC39F}"/>
              </a:ext>
            </a:extLst>
          </p:cNvPr>
          <p:cNvSpPr/>
          <p:nvPr/>
        </p:nvSpPr>
        <p:spPr>
          <a:xfrm>
            <a:off x="712184" y="2174873"/>
            <a:ext cx="848738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Sẽ không thành vấn đề nếu bạn chỉ kết nối từ bên trong Raspberry Pi, nhưng bạn nên cho phép truy cập bên ngoài truy cập MariaDB từ xa vào từ PC để tạo và quản lý bảng.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hiện lệnh sudo nano /etc/mysql/mariadb.conf.d/50-server.cnf để chỉnh sửa tệp này</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7F7CE112-317E-4481-B7A6-5A65F6D40182}"/>
              </a:ext>
            </a:extLst>
          </p:cNvPr>
          <p:cNvGrpSpPr/>
          <p:nvPr/>
        </p:nvGrpSpPr>
        <p:grpSpPr>
          <a:xfrm>
            <a:off x="712183" y="3525454"/>
            <a:ext cx="7509557" cy="799846"/>
            <a:chOff x="712183" y="3035154"/>
            <a:chExt cx="7509557" cy="799846"/>
          </a:xfrm>
        </p:grpSpPr>
        <p:pic>
          <p:nvPicPr>
            <p:cNvPr id="14" name="그림 13">
              <a:extLst>
                <a:ext uri="{FF2B5EF4-FFF2-40B4-BE49-F238E27FC236}">
                  <a16:creationId xmlns:a16="http://schemas.microsoft.com/office/drawing/2014/main" id="{3A127379-31C4-4D11-9DBE-D8093F8C2312}"/>
                </a:ext>
              </a:extLst>
            </p:cNvPr>
            <p:cNvPicPr>
              <a:picLocks noChangeAspect="1"/>
            </p:cNvPicPr>
            <p:nvPr/>
          </p:nvPicPr>
          <p:blipFill rotWithShape="1">
            <a:blip r:embed="rId4"/>
            <a:srcRect t="7365" r="37129" b="80600"/>
            <a:stretch/>
          </p:blipFill>
          <p:spPr>
            <a:xfrm>
              <a:off x="712183" y="3035154"/>
              <a:ext cx="7509557" cy="799846"/>
            </a:xfrm>
            <a:prstGeom prst="rect">
              <a:avLst/>
            </a:prstGeom>
          </p:spPr>
        </p:pic>
        <p:sp>
          <p:nvSpPr>
            <p:cNvPr id="16" name="직사각형 15">
              <a:extLst>
                <a:ext uri="{FF2B5EF4-FFF2-40B4-BE49-F238E27FC236}">
                  <a16:creationId xmlns:a16="http://schemas.microsoft.com/office/drawing/2014/main" id="{DE17FD6E-5710-4108-8249-EA2A0E730E42}"/>
                </a:ext>
              </a:extLst>
            </p:cNvPr>
            <p:cNvSpPr/>
            <p:nvPr/>
          </p:nvSpPr>
          <p:spPr>
            <a:xfrm>
              <a:off x="2668600" y="3466896"/>
              <a:ext cx="5170477" cy="228805"/>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3" name="그룹 12">
            <a:extLst>
              <a:ext uri="{FF2B5EF4-FFF2-40B4-BE49-F238E27FC236}">
                <a16:creationId xmlns:a16="http://schemas.microsoft.com/office/drawing/2014/main" id="{B9A0FA53-8AE7-4B46-85D8-F454BB9AC372}"/>
              </a:ext>
            </a:extLst>
          </p:cNvPr>
          <p:cNvGrpSpPr/>
          <p:nvPr/>
        </p:nvGrpSpPr>
        <p:grpSpPr>
          <a:xfrm>
            <a:off x="881436" y="3037893"/>
            <a:ext cx="4981482" cy="294654"/>
            <a:chOff x="881436" y="3037893"/>
            <a:chExt cx="4981482" cy="294654"/>
          </a:xfrm>
        </p:grpSpPr>
        <p:sp>
          <p:nvSpPr>
            <p:cNvPr id="15" name="Rectangle 1">
              <a:extLst>
                <a:ext uri="{FF2B5EF4-FFF2-40B4-BE49-F238E27FC236}">
                  <a16:creationId xmlns:a16="http://schemas.microsoft.com/office/drawing/2014/main" id="{F1C4B79C-7E2F-4901-9AD7-92C723DB60B7}"/>
                </a:ext>
              </a:extLst>
            </p:cNvPr>
            <p:cNvSpPr>
              <a:spLocks noChangeArrowheads="1"/>
            </p:cNvSpPr>
            <p:nvPr/>
          </p:nvSpPr>
          <p:spPr bwMode="auto">
            <a:xfrm>
              <a:off x="924205" y="3037893"/>
              <a:ext cx="4938713" cy="29465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sudo</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nano /</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etc</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mysql</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mariadb.conf.d</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/50-server.cnf </a:t>
              </a:r>
              <a:endPar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endParaRPr>
            </a:p>
          </p:txBody>
        </p:sp>
        <p:sp>
          <p:nvSpPr>
            <p:cNvPr id="17" name="Rectangle 1">
              <a:extLst>
                <a:ext uri="{FF2B5EF4-FFF2-40B4-BE49-F238E27FC236}">
                  <a16:creationId xmlns:a16="http://schemas.microsoft.com/office/drawing/2014/main" id="{796E170B-E456-4C47-B097-095E6D8585C2}"/>
                </a:ext>
              </a:extLst>
            </p:cNvPr>
            <p:cNvSpPr>
              <a:spLocks noChangeArrowheads="1"/>
            </p:cNvSpPr>
            <p:nvPr/>
          </p:nvSpPr>
          <p:spPr bwMode="auto">
            <a:xfrm>
              <a:off x="881436" y="3037893"/>
              <a:ext cx="53921" cy="29465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7675154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EC6E5040-78FA-4941-A08B-FB0FF1CA32B7}"/>
              </a:ext>
            </a:extLst>
          </p:cNvPr>
          <p:cNvSpPr/>
          <p:nvPr/>
        </p:nvSpPr>
        <p:spPr>
          <a:xfrm>
            <a:off x="580390" y="1406542"/>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ngoài</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122A6057-61C6-417C-B670-C52AA241B256}"/>
              </a:ext>
            </a:extLst>
          </p:cNvPr>
          <p:cNvSpPr/>
          <p:nvPr/>
        </p:nvSpPr>
        <p:spPr>
          <a:xfrm>
            <a:off x="703264" y="1641638"/>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Nhận xét cài đặt liên kết địa chỉ mạng của riêng bạn (địa chỉ liên kết)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Ctrl + o → Enter → Ctrl + x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lưu và thoát các chỉnh sửa nano.</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8" name="그림 6">
            <a:extLst>
              <a:ext uri="{FF2B5EF4-FFF2-40B4-BE49-F238E27FC236}">
                <a16:creationId xmlns:a16="http://schemas.microsoft.com/office/drawing/2014/main" id="{529AC7EA-CD27-E74F-9858-68CD963A65E4}"/>
              </a:ext>
            </a:extLst>
          </p:cNvPr>
          <p:cNvPicPr>
            <a:picLocks noChangeAspect="1"/>
          </p:cNvPicPr>
          <p:nvPr/>
        </p:nvPicPr>
        <p:blipFill>
          <a:blip r:embed="rId4"/>
          <a:stretch>
            <a:fillRect/>
          </a:stretch>
        </p:blipFill>
        <p:spPr>
          <a:xfrm>
            <a:off x="703266" y="2309361"/>
            <a:ext cx="6998189" cy="3893844"/>
          </a:xfrm>
          <a:prstGeom prst="rect">
            <a:avLst/>
          </a:prstGeom>
        </p:spPr>
      </p:pic>
    </p:spTree>
    <p:extLst>
      <p:ext uri="{BB962C8B-B14F-4D97-AF65-F5344CB8AC3E}">
        <p14:creationId xmlns:p14="http://schemas.microsoft.com/office/powerpoint/2010/main" val="38783160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EC6E5040-78FA-4941-A08B-FB0FF1CA32B7}"/>
              </a:ext>
            </a:extLst>
          </p:cNvPr>
          <p:cNvSpPr/>
          <p:nvPr/>
        </p:nvSpPr>
        <p:spPr>
          <a:xfrm>
            <a:off x="580390" y="1406542"/>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ngoài</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122A6057-61C6-417C-B670-C52AA241B256}"/>
              </a:ext>
            </a:extLst>
          </p:cNvPr>
          <p:cNvSpPr/>
          <p:nvPr/>
        </p:nvSpPr>
        <p:spPr>
          <a:xfrm>
            <a:off x="703265" y="1641638"/>
            <a:ext cx="849630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Đặt bộ lọc TCP để cho phép INPUT và OUTPUT trên cổng 3306 được sử dụng bởi MariaDB</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8" name="그림 7">
            <a:extLst>
              <a:ext uri="{FF2B5EF4-FFF2-40B4-BE49-F238E27FC236}">
                <a16:creationId xmlns:a16="http://schemas.microsoft.com/office/drawing/2014/main" id="{CEEBAFD9-0E38-4ED5-83A2-532E243F00D5}"/>
              </a:ext>
            </a:extLst>
          </p:cNvPr>
          <p:cNvPicPr>
            <a:picLocks noChangeAspect="1"/>
          </p:cNvPicPr>
          <p:nvPr/>
        </p:nvPicPr>
        <p:blipFill rotWithShape="1">
          <a:blip r:embed="rId4"/>
          <a:srcRect t="7365" r="32114" b="36839"/>
          <a:stretch/>
        </p:blipFill>
        <p:spPr>
          <a:xfrm>
            <a:off x="703265" y="2024613"/>
            <a:ext cx="5288975" cy="2418725"/>
          </a:xfrm>
          <a:prstGeom prst="rect">
            <a:avLst/>
          </a:prstGeom>
        </p:spPr>
      </p:pic>
      <p:sp>
        <p:nvSpPr>
          <p:cNvPr id="10" name="직사각형 9">
            <a:extLst>
              <a:ext uri="{FF2B5EF4-FFF2-40B4-BE49-F238E27FC236}">
                <a16:creationId xmlns:a16="http://schemas.microsoft.com/office/drawing/2014/main" id="{52A5C97C-D2F5-4EBC-99F2-B933B41DC902}"/>
              </a:ext>
            </a:extLst>
          </p:cNvPr>
          <p:cNvSpPr/>
          <p:nvPr/>
        </p:nvSpPr>
        <p:spPr>
          <a:xfrm>
            <a:off x="5992240" y="2000007"/>
            <a:ext cx="3207325"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sudo</a:t>
            </a:r>
            <a:r>
              <a:rPr lang="en-US" altLang="ko-KR" sz="1300" dirty="0">
                <a:solidFill>
                  <a:schemeClr val="tx1">
                    <a:lumMod val="85000"/>
                    <a:lumOff val="15000"/>
                  </a:schemeClr>
                </a:solidFill>
                <a:latin typeface="SamsungOne-400" panose="020B0503030303020204" pitchFamily="34" charset="0"/>
              </a:rPr>
              <a:t> iptables –A INPUT –p </a:t>
            </a:r>
            <a:r>
              <a:rPr lang="en-US" altLang="ko-KR" sz="1300" dirty="0" err="1">
                <a:solidFill>
                  <a:schemeClr val="tx1">
                    <a:lumMod val="85000"/>
                    <a:lumOff val="15000"/>
                  </a:schemeClr>
                </a:solidFill>
                <a:latin typeface="SamsungOne-400" panose="020B0503030303020204" pitchFamily="34" charset="0"/>
              </a:rPr>
              <a:t>tcp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dport</a:t>
            </a:r>
            <a:r>
              <a:rPr lang="en-US" altLang="ko-KR" sz="1300" dirty="0">
                <a:solidFill>
                  <a:schemeClr val="tx1">
                    <a:lumMod val="85000"/>
                    <a:lumOff val="15000"/>
                  </a:schemeClr>
                </a:solidFill>
                <a:latin typeface="SamsungOne-400" panose="020B0503030303020204" pitchFamily="34" charset="0"/>
              </a:rPr>
              <a:t> 3306 –j CHẤP NHẬN</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sudo</a:t>
            </a:r>
            <a:r>
              <a:rPr lang="en-US" altLang="ko-KR" sz="1300" dirty="0">
                <a:solidFill>
                  <a:schemeClr val="tx1">
                    <a:lumMod val="85000"/>
                    <a:lumOff val="15000"/>
                  </a:schemeClr>
                </a:solidFill>
                <a:latin typeface="SamsungOne-400" panose="020B0503030303020204" pitchFamily="34" charset="0"/>
              </a:rPr>
              <a:t> iptables –A ĐẦU RA –p </a:t>
            </a:r>
            <a:r>
              <a:rPr lang="en-US" altLang="ko-KR" sz="1300" dirty="0" err="1">
                <a:solidFill>
                  <a:schemeClr val="tx1">
                    <a:lumMod val="85000"/>
                    <a:lumOff val="15000"/>
                  </a:schemeClr>
                </a:solidFill>
                <a:latin typeface="SamsungOne-400" panose="020B0503030303020204" pitchFamily="34" charset="0"/>
              </a:rPr>
              <a:t>tcp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dport</a:t>
            </a:r>
            <a:r>
              <a:rPr lang="en-US" altLang="ko-KR" sz="1300" dirty="0">
                <a:solidFill>
                  <a:schemeClr val="tx1">
                    <a:lumMod val="85000"/>
                    <a:lumOff val="15000"/>
                  </a:schemeClr>
                </a:solidFill>
                <a:latin typeface="SamsungOne-400" panose="020B0503030303020204" pitchFamily="34" charset="0"/>
              </a:rPr>
              <a:t> 3306 –j CHẤP NHẬN</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sudo</a:t>
            </a:r>
            <a:r>
              <a:rPr lang="en-US" altLang="ko-KR" sz="1300" dirty="0">
                <a:solidFill>
                  <a:schemeClr val="tx1">
                    <a:lumMod val="85000"/>
                    <a:lumOff val="15000"/>
                  </a:schemeClr>
                </a:solidFill>
                <a:latin typeface="SamsungOne-400" panose="020B0503030303020204" pitchFamily="34" charset="0"/>
              </a:rPr>
              <a:t> iptables –save</a:t>
            </a:r>
          </a:p>
        </p:txBody>
      </p:sp>
      <p:sp>
        <p:nvSpPr>
          <p:cNvPr id="12" name="직사각형 11">
            <a:extLst>
              <a:ext uri="{FF2B5EF4-FFF2-40B4-BE49-F238E27FC236}">
                <a16:creationId xmlns:a16="http://schemas.microsoft.com/office/drawing/2014/main" id="{2134E3C3-9466-48EB-BCCB-4F4B62012C5A}"/>
              </a:ext>
            </a:extLst>
          </p:cNvPr>
          <p:cNvSpPr/>
          <p:nvPr/>
        </p:nvSpPr>
        <p:spPr>
          <a:xfrm>
            <a:off x="703265" y="5428087"/>
            <a:ext cx="849630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khởi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ngoài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8DA1B5BF-A6E2-40FC-A2CF-26E4DC8A22C7}"/>
              </a:ext>
            </a:extLst>
          </p:cNvPr>
          <p:cNvSpPr/>
          <p:nvPr/>
        </p:nvSpPr>
        <p:spPr>
          <a:xfrm>
            <a:off x="1992324" y="2454742"/>
            <a:ext cx="3675052" cy="398815"/>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id="{61009C1E-1B0B-46BD-BDE6-6E5AEDFF3AE4}"/>
              </a:ext>
            </a:extLst>
          </p:cNvPr>
          <p:cNvGrpSpPr/>
          <p:nvPr/>
        </p:nvGrpSpPr>
        <p:grpSpPr>
          <a:xfrm>
            <a:off x="703265" y="4566611"/>
            <a:ext cx="5288975" cy="738205"/>
            <a:chOff x="779567" y="4840689"/>
            <a:chExt cx="5288975" cy="738205"/>
          </a:xfrm>
        </p:grpSpPr>
        <p:sp>
          <p:nvSpPr>
            <p:cNvPr id="18" name="Rectangle 1">
              <a:extLst>
                <a:ext uri="{FF2B5EF4-FFF2-40B4-BE49-F238E27FC236}">
                  <a16:creationId xmlns:a16="http://schemas.microsoft.com/office/drawing/2014/main" id="{504E142F-89DA-4A03-BACD-D07EBBABD6A8}"/>
                </a:ext>
              </a:extLst>
            </p:cNvPr>
            <p:cNvSpPr>
              <a:spLocks noChangeArrowheads="1"/>
            </p:cNvSpPr>
            <p:nvPr/>
          </p:nvSpPr>
          <p:spPr bwMode="auto">
            <a:xfrm>
              <a:off x="822336" y="4840690"/>
              <a:ext cx="5246206" cy="738204"/>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latin typeface="D2Coding" panose="020B0609020101020101" pitchFamily="49" charset="-127"/>
                  <a:ea typeface="D2Coding" panose="020B0609020101020101" pitchFamily="49" charset="-127"/>
                </a:rPr>
                <a:t> &gt; </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sudo</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iptables –A INPUT –p </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tcp</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dport</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3306 –j ACCEPT</a:t>
              </a: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&gt; </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sudo</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iptables –A OUTPUT –p </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tcp</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dport</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3306 –j ACCEPT</a:t>
              </a: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&gt; </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sudo</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iptables –save</a:t>
              </a:r>
              <a:endPar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endParaRPr>
            </a:p>
          </p:txBody>
        </p:sp>
        <p:sp>
          <p:nvSpPr>
            <p:cNvPr id="20" name="Rectangle 1">
              <a:extLst>
                <a:ext uri="{FF2B5EF4-FFF2-40B4-BE49-F238E27FC236}">
                  <a16:creationId xmlns:a16="http://schemas.microsoft.com/office/drawing/2014/main" id="{7ACFF3E4-98CF-4F65-B5F4-9A01C121A8A5}"/>
                </a:ext>
              </a:extLst>
            </p:cNvPr>
            <p:cNvSpPr>
              <a:spLocks noChangeArrowheads="1"/>
            </p:cNvSpPr>
            <p:nvPr/>
          </p:nvSpPr>
          <p:spPr bwMode="auto">
            <a:xfrm>
              <a:off x="779567" y="4840689"/>
              <a:ext cx="45719" cy="738203"/>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0218566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Cài đặt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HeidiSQL</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9" name="직사각형 8">
            <a:extLst>
              <a:ext uri="{FF2B5EF4-FFF2-40B4-BE49-F238E27FC236}">
                <a16:creationId xmlns:a16="http://schemas.microsoft.com/office/drawing/2014/main" id="{1B471BCB-2BDA-4298-8263-2B4965B709E1}"/>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trang</a:t>
            </a:r>
            <a:r>
              <a:rPr lang="en-US" altLang="ko-KR" sz="1400" dirty="0">
                <a:solidFill>
                  <a:schemeClr val="tx1"/>
                </a:solidFill>
                <a:latin typeface="SamsungOne-400" panose="020B0503030303020204" pitchFamily="34" charset="0"/>
                <a:ea typeface="SamsungOne-400" panose="020B0503030303020204" pitchFamily="34" charset="0"/>
              </a:rPr>
              <a:t> web </a:t>
            </a:r>
            <a:r>
              <a:rPr lang="en-US" altLang="ko-KR" sz="1400" dirty="0" err="1">
                <a:solidFill>
                  <a:schemeClr val="tx1"/>
                </a:solidFill>
                <a:latin typeface="SamsungOne-400" panose="020B0503030303020204" pitchFamily="34" charset="0"/>
                <a:ea typeface="SamsungOne-400" panose="020B0503030303020204" pitchFamily="34" charset="0"/>
              </a:rPr>
              <a:t>HeidiSQL</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HeidiSQL</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Windows</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03888984-C726-4BDD-95FC-1618B3ABC39F}"/>
              </a:ext>
            </a:extLst>
          </p:cNvPr>
          <p:cNvSpPr/>
          <p:nvPr/>
        </p:nvSpPr>
        <p:spPr>
          <a:xfrm>
            <a:off x="5629275" y="2245348"/>
            <a:ext cx="3570290"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https://www.heidisql.com/download.php</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32/64 bit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0A9503B4-1796-489C-A94F-E4EF97A02323}"/>
              </a:ext>
            </a:extLst>
          </p:cNvPr>
          <p:cNvGrpSpPr/>
          <p:nvPr/>
        </p:nvGrpSpPr>
        <p:grpSpPr>
          <a:xfrm>
            <a:off x="558800" y="2295524"/>
            <a:ext cx="4920769" cy="3901341"/>
            <a:chOff x="558800" y="2295524"/>
            <a:chExt cx="4920769" cy="3901341"/>
          </a:xfrm>
        </p:grpSpPr>
        <p:sp>
          <p:nvSpPr>
            <p:cNvPr id="13" name="Rectangle 12">
              <a:extLst>
                <a:ext uri="{FF2B5EF4-FFF2-40B4-BE49-F238E27FC236}">
                  <a16:creationId xmlns:a16="http://schemas.microsoft.com/office/drawing/2014/main" id="{EE075917-FF62-40B4-BE86-1B47003F8128}"/>
                </a:ext>
              </a:extLst>
            </p:cNvPr>
            <p:cNvSpPr/>
            <p:nvPr/>
          </p:nvSpPr>
          <p:spPr>
            <a:xfrm flipV="1">
              <a:off x="558800" y="2295524"/>
              <a:ext cx="4889501" cy="3400425"/>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11" name="그림 10">
              <a:extLst>
                <a:ext uri="{FF2B5EF4-FFF2-40B4-BE49-F238E27FC236}">
                  <a16:creationId xmlns:a16="http://schemas.microsoft.com/office/drawing/2014/main" id="{7D6C33E4-31BD-4C5B-9AD4-A33543279168}"/>
                </a:ext>
              </a:extLst>
            </p:cNvPr>
            <p:cNvPicPr>
              <a:picLocks noChangeAspect="1"/>
            </p:cNvPicPr>
            <p:nvPr/>
          </p:nvPicPr>
          <p:blipFill rotWithShape="1">
            <a:blip r:embed="rId4"/>
            <a:srcRect l="29146" t="5576" r="29861" b="43122"/>
            <a:stretch/>
          </p:blipFill>
          <p:spPr>
            <a:xfrm>
              <a:off x="692945" y="2389276"/>
              <a:ext cx="4621213" cy="3162746"/>
            </a:xfrm>
            <a:prstGeom prst="rect">
              <a:avLst/>
            </a:prstGeom>
          </p:spPr>
        </p:pic>
        <p:sp>
          <p:nvSpPr>
            <p:cNvPr id="15" name="직사각형 14">
              <a:extLst>
                <a:ext uri="{FF2B5EF4-FFF2-40B4-BE49-F238E27FC236}">
                  <a16:creationId xmlns:a16="http://schemas.microsoft.com/office/drawing/2014/main" id="{C9E907AA-6DD1-444A-A181-FF7ACDB5BC3C}"/>
                </a:ext>
              </a:extLst>
            </p:cNvPr>
            <p:cNvSpPr/>
            <p:nvPr/>
          </p:nvSpPr>
          <p:spPr>
            <a:xfrm>
              <a:off x="838200" y="4648199"/>
              <a:ext cx="1781177" cy="171451"/>
            </a:xfrm>
            <a:prstGeom prst="rect">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a:extLst>
                <a:ext uri="{FF2B5EF4-FFF2-40B4-BE49-F238E27FC236}">
                  <a16:creationId xmlns:a16="http://schemas.microsoft.com/office/drawing/2014/main" id="{83504D3E-0511-423B-8366-DDFC425B681B}"/>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187015" y="4853601"/>
              <a:ext cx="483452" cy="457439"/>
            </a:xfrm>
            <a:prstGeom prst="rect">
              <a:avLst/>
            </a:prstGeom>
          </p:spPr>
        </p:pic>
        <p:pic>
          <p:nvPicPr>
            <p:cNvPr id="18" name="그림 17">
              <a:extLst>
                <a:ext uri="{FF2B5EF4-FFF2-40B4-BE49-F238E27FC236}">
                  <a16:creationId xmlns:a16="http://schemas.microsoft.com/office/drawing/2014/main" id="{CDEA5ADF-E98F-48BE-9EF2-4A32FED13612}"/>
                </a:ext>
              </a:extLst>
            </p:cNvPr>
            <p:cNvPicPr>
              <a:picLocks noChangeAspect="1"/>
            </p:cNvPicPr>
            <p:nvPr/>
          </p:nvPicPr>
          <p:blipFill>
            <a:blip r:embed="rId6"/>
            <a:stretch>
              <a:fillRect/>
            </a:stretch>
          </p:blipFill>
          <p:spPr>
            <a:xfrm>
              <a:off x="2768601" y="4067207"/>
              <a:ext cx="2710968" cy="2129658"/>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grpSp>
      <p:sp>
        <p:nvSpPr>
          <p:cNvPr id="20" name="직사각형 19">
            <a:extLst>
              <a:ext uri="{FF2B5EF4-FFF2-40B4-BE49-F238E27FC236}">
                <a16:creationId xmlns:a16="http://schemas.microsoft.com/office/drawing/2014/main" id="{F004BF37-E759-4A5C-90F6-60C99891738F}"/>
              </a:ext>
            </a:extLst>
          </p:cNvPr>
          <p:cNvSpPr/>
          <p:nvPr/>
        </p:nvSpPr>
        <p:spPr>
          <a:xfrm>
            <a:off x="5629275" y="4044208"/>
            <a:ext cx="357029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chạy tệp Cài đặt, hãy giữ nguyên tất cả các cài đặt cơ bản và chạy HeidiSQL sau khi hoàn thành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40841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HeidiSQL</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8">
            <a:extLst>
              <a:ext uri="{FF2B5EF4-FFF2-40B4-BE49-F238E27FC236}">
                <a16:creationId xmlns:a16="http://schemas.microsoft.com/office/drawing/2014/main" id="{1B471BCB-2BDA-4298-8263-2B4965B709E1}"/>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Thực thi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HeidiSQL</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A2FF9DC6-F591-4AD4-BAED-DEA029EEC419}"/>
              </a:ext>
            </a:extLst>
          </p:cNvPr>
          <p:cNvSpPr/>
          <p:nvPr/>
        </p:nvSpPr>
        <p:spPr>
          <a:xfrm>
            <a:off x="712184" y="2174873"/>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Tạo Phiên mới để kết nối với Raspberry Pi trong Trình quản lý phiên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Nhấp vào nút Mới ở dưới cùng bên trái để tạo Phiên và nhập thông tin như hình bên phải.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6" name="그림 15">
            <a:extLst>
              <a:ext uri="{FF2B5EF4-FFF2-40B4-BE49-F238E27FC236}">
                <a16:creationId xmlns:a16="http://schemas.microsoft.com/office/drawing/2014/main" id="{0B635ADE-60F3-424B-8D69-D274F43BCEAF}"/>
              </a:ext>
            </a:extLst>
          </p:cNvPr>
          <p:cNvPicPr>
            <a:picLocks noChangeAspect="1"/>
          </p:cNvPicPr>
          <p:nvPr/>
        </p:nvPicPr>
        <p:blipFill>
          <a:blip r:embed="rId4"/>
          <a:stretch>
            <a:fillRect/>
          </a:stretch>
        </p:blipFill>
        <p:spPr>
          <a:xfrm>
            <a:off x="712184" y="2837839"/>
            <a:ext cx="4579611" cy="3224420"/>
          </a:xfrm>
          <a:prstGeom prst="rect">
            <a:avLst/>
          </a:prstGeom>
        </p:spPr>
      </p:pic>
      <p:sp>
        <p:nvSpPr>
          <p:cNvPr id="21" name="직사각형 20">
            <a:extLst>
              <a:ext uri="{FF2B5EF4-FFF2-40B4-BE49-F238E27FC236}">
                <a16:creationId xmlns:a16="http://schemas.microsoft.com/office/drawing/2014/main" id="{8AAFBDC5-7CE4-4DB1-9C11-9D59D65EEC4C}"/>
              </a:ext>
            </a:extLst>
          </p:cNvPr>
          <p:cNvSpPr/>
          <p:nvPr/>
        </p:nvSpPr>
        <p:spPr>
          <a:xfrm>
            <a:off x="5291793" y="2822947"/>
            <a:ext cx="3976032" cy="1756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Tên phiên: Pi</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Hostname/IP: Địa chỉ IP của Raspberry Pi</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Người dùng: gốc</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Mật khẩu: Mật khẩu của người dùng root đã đặt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Cơ sở dữ liệu: mysql</a:t>
            </a:r>
            <a:endParaRPr lang="en-US" altLang="ko-KR" sz="1300" dirty="0">
              <a:solidFill>
                <a:schemeClr val="tx1">
                  <a:lumMod val="85000"/>
                  <a:lumOff val="15000"/>
                </a:schemeClr>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F4613DDA-5AD3-432B-81E2-70869D034DE1}"/>
              </a:ext>
            </a:extLst>
          </p:cNvPr>
          <p:cNvSpPr/>
          <p:nvPr/>
        </p:nvSpPr>
        <p:spPr>
          <a:xfrm>
            <a:off x="712184" y="5781675"/>
            <a:ext cx="545117" cy="2805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3" name="그룹 2">
            <a:extLst>
              <a:ext uri="{FF2B5EF4-FFF2-40B4-BE49-F238E27FC236}">
                <a16:creationId xmlns:a16="http://schemas.microsoft.com/office/drawing/2014/main" id="{9E100106-3134-41E6-BFCE-67564D96DC6B}"/>
              </a:ext>
            </a:extLst>
          </p:cNvPr>
          <p:cNvGrpSpPr/>
          <p:nvPr/>
        </p:nvGrpSpPr>
        <p:grpSpPr>
          <a:xfrm>
            <a:off x="5682087" y="4581524"/>
            <a:ext cx="2980478" cy="856732"/>
            <a:chOff x="5682087" y="4610099"/>
            <a:chExt cx="2980478" cy="856732"/>
          </a:xfrm>
        </p:grpSpPr>
        <p:sp>
          <p:nvSpPr>
            <p:cNvPr id="2" name="화살표: 아래쪽 1">
              <a:extLst>
                <a:ext uri="{FF2B5EF4-FFF2-40B4-BE49-F238E27FC236}">
                  <a16:creationId xmlns:a16="http://schemas.microsoft.com/office/drawing/2014/main" id="{E49C2E2B-2DC3-4F68-A272-8A16F9FFE2CF}"/>
                </a:ext>
              </a:extLst>
            </p:cNvPr>
            <p:cNvSpPr/>
            <p:nvPr/>
          </p:nvSpPr>
          <p:spPr>
            <a:xfrm>
              <a:off x="7016519" y="4610099"/>
              <a:ext cx="311614" cy="303809"/>
            </a:xfrm>
            <a:prstGeom prst="downArrow">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id="{E0D2B8F8-7164-459C-A2CA-17EF7DE6A458}"/>
                </a:ext>
              </a:extLst>
            </p:cNvPr>
            <p:cNvSpPr txBox="1"/>
            <p:nvPr/>
          </p:nvSpPr>
          <p:spPr>
            <a:xfrm>
              <a:off x="5682087" y="4974388"/>
              <a:ext cx="2980478" cy="492443"/>
            </a:xfrm>
            <a:prstGeom prst="rect">
              <a:avLst/>
            </a:prstGeom>
            <a:solidFill>
              <a:schemeClr val="bg1">
                <a:lumMod val="95000"/>
              </a:schemeClr>
            </a:solidFill>
          </p:spPr>
          <p:txBody>
            <a:bodyPr wrap="square">
              <a:spAutoFit/>
            </a:bodyPr>
            <a:lstStyle/>
            <a:p>
              <a:pPr algn="ctr"/>
              <a:r>
                <a:rPr lang="vi-VN" altLang="ko-KR" sz="1300" dirty="0">
                  <a:solidFill>
                    <a:schemeClr val="tx1">
                      <a:lumMod val="85000"/>
                      <a:lumOff val="15000"/>
                    </a:schemeClr>
                  </a:solidFill>
                  <a:latin typeface="SamsungOne-400" panose="020B0503030303020204" pitchFamily="34" charset="0"/>
                </a:rPr>
                <a:t>Sau khi nhập thông tin,</a:t>
              </a:r>
            </a:p>
            <a:p>
              <a:pPr algn="ctr"/>
              <a:r>
                <a:rPr lang="vi-VN" altLang="ko-KR" sz="1300" dirty="0">
                  <a:solidFill>
                    <a:schemeClr val="tx1">
                      <a:lumMod val="85000"/>
                      <a:lumOff val="15000"/>
                    </a:schemeClr>
                  </a:solidFill>
                  <a:latin typeface="SamsungOne-400" panose="020B0503030303020204" pitchFamily="34" charset="0"/>
                </a:rPr>
                <a:t>nhấp vào Mở ở dưới cùng.</a:t>
              </a:r>
              <a:endParaRPr lang="ko-KR" altLang="en-US" sz="1300" dirty="0">
                <a:solidFill>
                  <a:schemeClr val="tx1">
                    <a:lumMod val="85000"/>
                    <a:lumOff val="15000"/>
                  </a:schemeClr>
                </a:solidFill>
                <a:latin typeface="SamsungOne-400" panose="020B0503030303020204" pitchFamily="34" charset="0"/>
              </a:endParaRPr>
            </a:p>
          </p:txBody>
        </p:sp>
      </p:grpSp>
      <p:sp>
        <p:nvSpPr>
          <p:cNvPr id="24" name="직사각형 23">
            <a:extLst>
              <a:ext uri="{FF2B5EF4-FFF2-40B4-BE49-F238E27FC236}">
                <a16:creationId xmlns:a16="http://schemas.microsoft.com/office/drawing/2014/main" id="{78F4BF0B-7428-4E1C-98E3-7D447FE349D7}"/>
              </a:ext>
            </a:extLst>
          </p:cNvPr>
          <p:cNvSpPr/>
          <p:nvPr/>
        </p:nvSpPr>
        <p:spPr>
          <a:xfrm>
            <a:off x="3055729" y="5781675"/>
            <a:ext cx="792373" cy="2805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382207400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3" name="직사각형 12">
            <a:extLst>
              <a:ext uri="{FF2B5EF4-FFF2-40B4-BE49-F238E27FC236}">
                <a16:creationId xmlns:a16="http://schemas.microsoft.com/office/drawing/2014/main" id="{81C2B3D4-89FA-4395-AC45-42D6D3B5C8CE}"/>
              </a:ext>
            </a:extLst>
          </p:cNvPr>
          <p:cNvSpPr/>
          <p:nvPr/>
        </p:nvSpPr>
        <p:spPr>
          <a:xfrm>
            <a:off x="580385" y="1389593"/>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Pi</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2C6469CE-5979-4449-87DA-D58684A5EC32}"/>
              </a:ext>
            </a:extLst>
          </p:cNvPr>
          <p:cNvSpPr/>
          <p:nvPr/>
        </p:nvSpPr>
        <p:spPr>
          <a:xfrm>
            <a:off x="703263" y="1605037"/>
            <a:ext cx="849630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kết nối thành công, bạn có thể kiểm tra trạng thái và dữ liệu của mysql DB trên Raspberry Pi như hình bên dưới.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Bây giờ, hãy tạo một bảng.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7" name="그림 16">
            <a:extLst>
              <a:ext uri="{FF2B5EF4-FFF2-40B4-BE49-F238E27FC236}">
                <a16:creationId xmlns:a16="http://schemas.microsoft.com/office/drawing/2014/main" id="{8BA75A34-B8FA-4384-9150-8347168D0621}"/>
              </a:ext>
            </a:extLst>
          </p:cNvPr>
          <p:cNvPicPr>
            <a:picLocks noChangeAspect="1"/>
          </p:cNvPicPr>
          <p:nvPr/>
        </p:nvPicPr>
        <p:blipFill>
          <a:blip r:embed="rId4"/>
          <a:stretch>
            <a:fillRect/>
          </a:stretch>
        </p:blipFill>
        <p:spPr>
          <a:xfrm>
            <a:off x="703263" y="2427607"/>
            <a:ext cx="5907087" cy="3742418"/>
          </a:xfrm>
          <a:prstGeom prst="rect">
            <a:avLst/>
          </a:prstGeom>
        </p:spPr>
      </p:pic>
    </p:spTree>
    <p:extLst>
      <p:ext uri="{BB962C8B-B14F-4D97-AF65-F5344CB8AC3E}">
        <p14:creationId xmlns:p14="http://schemas.microsoft.com/office/powerpoint/2010/main" val="341029348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3" name="직사각형 12">
            <a:extLst>
              <a:ext uri="{FF2B5EF4-FFF2-40B4-BE49-F238E27FC236}">
                <a16:creationId xmlns:a16="http://schemas.microsoft.com/office/drawing/2014/main" id="{81C2B3D4-89FA-4395-AC45-42D6D3B5C8CE}"/>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Lược đồ bảng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2C6469CE-5979-4449-87DA-D58684A5EC32}"/>
              </a:ext>
            </a:extLst>
          </p:cNvPr>
          <p:cNvSpPr/>
          <p:nvPr/>
        </p:nvSpPr>
        <p:spPr>
          <a:xfrm>
            <a:off x="703265" y="1759881"/>
            <a:ext cx="8940609"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thực hành với một ví dụ lưu trữ các giá trị đo được của cảm biến nhiệt độ và độ ẩm trong bảng DB.</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Cấu trúc bảng như dưới đây.</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aphicFrame>
        <p:nvGraphicFramePr>
          <p:cNvPr id="10" name="표 5">
            <a:extLst>
              <a:ext uri="{FF2B5EF4-FFF2-40B4-BE49-F238E27FC236}">
                <a16:creationId xmlns:a16="http://schemas.microsoft.com/office/drawing/2014/main" id="{B477A598-2FE5-4E46-9E1E-213B6A478616}"/>
              </a:ext>
            </a:extLst>
          </p:cNvPr>
          <p:cNvGraphicFramePr>
            <a:graphicFrameLocks noGrp="1"/>
          </p:cNvGraphicFramePr>
          <p:nvPr>
            <p:extLst>
              <p:ext uri="{D42A27DB-BD31-4B8C-83A1-F6EECF244321}">
                <p14:modId xmlns:p14="http://schemas.microsoft.com/office/powerpoint/2010/main" val="1285764725"/>
              </p:ext>
            </p:extLst>
          </p:nvPr>
        </p:nvGraphicFramePr>
        <p:xfrm>
          <a:off x="836125" y="2466927"/>
          <a:ext cx="4111014" cy="1543100"/>
        </p:xfrm>
        <a:graphic>
          <a:graphicData uri="http://schemas.openxmlformats.org/drawingml/2006/table">
            <a:tbl>
              <a:tblPr firstRow="1" bandRow="1">
                <a:tableStyleId>{BC89EF96-8CEA-46FF-86C4-4CE0E7609802}</a:tableStyleId>
              </a:tblPr>
              <a:tblGrid>
                <a:gridCol w="4111014">
                  <a:extLst>
                    <a:ext uri="{9D8B030D-6E8A-4147-A177-3AD203B41FA5}">
                      <a16:colId xmlns:a16="http://schemas.microsoft.com/office/drawing/2014/main" val="2202543574"/>
                    </a:ext>
                  </a:extLst>
                </a:gridCol>
              </a:tblGrid>
              <a:tr h="385775">
                <a:tc>
                  <a:txBody>
                    <a:bodyPr/>
                    <a:lstStyle/>
                    <a:p>
                      <a:pPr algn="ctr" latinLnBrk="1"/>
                      <a:r>
                        <a:rPr lang="en-US" altLang="ko-KR" sz="14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temperature</a:t>
                      </a:r>
                      <a:endParaRPr lang="ko-KR" altLang="en-US" sz="1400" kern="1200" dirty="0">
                        <a:solidFill>
                          <a:schemeClr val="tx1">
                            <a:lumMod val="85000"/>
                            <a:lumOff val="15000"/>
                          </a:schemeClr>
                        </a:solidFill>
                        <a:latin typeface="SamsungOne-400" panose="020B0503030303020204" pitchFamily="34" charset="0"/>
                        <a:cs typeface="+mn-cs"/>
                      </a:endParaRPr>
                    </a:p>
                  </a:txBody>
                  <a:tcPr marL="92114" marR="92114" marT="46057" marB="4605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34339A"/>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148297345"/>
                  </a:ext>
                </a:extLst>
              </a:tr>
              <a:tr h="385775">
                <a:tc>
                  <a:txBody>
                    <a:bodyPr/>
                    <a:lstStyle/>
                    <a:p>
                      <a:pPr algn="ctr" latinLnBrk="1"/>
                      <a:r>
                        <a:rPr lang="en-US" altLang="ko-KR" sz="1400" kern="1200" dirty="0" err="1">
                          <a:solidFill>
                            <a:schemeClr val="tx1">
                              <a:lumMod val="85000"/>
                              <a:lumOff val="15000"/>
                            </a:schemeClr>
                          </a:solidFill>
                          <a:latin typeface="SamsungOne-400" panose="020B0503030303020204" pitchFamily="34" charset="0"/>
                          <a:ea typeface="SamsungOne-400" panose="020B0503030303020204" pitchFamily="34" charset="0"/>
                          <a:cs typeface="+mn-cs"/>
                        </a:rPr>
                        <a:t>datatime</a:t>
                      </a:r>
                      <a:r>
                        <a:rPr lang="en-US" altLang="ko-KR" sz="14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 (DATETIME)</a:t>
                      </a:r>
                      <a:endParaRPr lang="ko-KR" altLang="en-US" sz="1400" kern="1200" dirty="0">
                        <a:solidFill>
                          <a:schemeClr val="tx1">
                            <a:lumMod val="85000"/>
                            <a:lumOff val="15000"/>
                          </a:schemeClr>
                        </a:solidFill>
                        <a:latin typeface="SamsungOne-400" panose="020B0503030303020204" pitchFamily="34" charset="0"/>
                        <a:cs typeface="+mn-cs"/>
                      </a:endParaRPr>
                    </a:p>
                  </a:txBody>
                  <a:tcPr marL="92114" marR="92114" marT="46057" marB="4605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2267075"/>
                  </a:ext>
                </a:extLst>
              </a:tr>
              <a:tr h="385775">
                <a:tc>
                  <a:txBody>
                    <a:bodyPr/>
                    <a:lstStyle/>
                    <a:p>
                      <a:pPr algn="ctr" latinLnBrk="1"/>
                      <a:r>
                        <a:rPr lang="en-US" altLang="ko-KR" sz="14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temp (FLOAT)</a:t>
                      </a:r>
                      <a:endParaRPr lang="ko-KR" altLang="en-US" sz="1400" kern="1200" dirty="0">
                        <a:solidFill>
                          <a:schemeClr val="tx1">
                            <a:lumMod val="85000"/>
                            <a:lumOff val="15000"/>
                          </a:schemeClr>
                        </a:solidFill>
                        <a:latin typeface="SamsungOne-400" panose="020B0503030303020204" pitchFamily="34" charset="0"/>
                        <a:cs typeface="+mn-cs"/>
                      </a:endParaRPr>
                    </a:p>
                  </a:txBody>
                  <a:tcPr marL="92114" marR="92114" marT="46057" marB="4605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80277063"/>
                  </a:ext>
                </a:extLst>
              </a:tr>
              <a:tr h="385775">
                <a:tc>
                  <a:txBody>
                    <a:bodyPr/>
                    <a:lstStyle/>
                    <a:p>
                      <a:pPr algn="ctr" latinLnBrk="1"/>
                      <a:r>
                        <a:rPr lang="en-US" altLang="ko-KR" sz="1400" kern="1200" dirty="0">
                          <a:solidFill>
                            <a:schemeClr val="tx1">
                              <a:lumMod val="85000"/>
                              <a:lumOff val="15000"/>
                            </a:schemeClr>
                          </a:solidFill>
                          <a:latin typeface="SamsungOne-400" panose="020B0503030303020204" pitchFamily="34" charset="0"/>
                          <a:ea typeface="SamsungOne-400" panose="020B0503030303020204" pitchFamily="34" charset="0"/>
                          <a:cs typeface="+mn-cs"/>
                        </a:rPr>
                        <a:t>humid (FLOAT)</a:t>
                      </a:r>
                      <a:endParaRPr lang="ko-KR" altLang="en-US" sz="1400" kern="1200" dirty="0">
                        <a:solidFill>
                          <a:schemeClr val="tx1">
                            <a:lumMod val="85000"/>
                            <a:lumOff val="15000"/>
                          </a:schemeClr>
                        </a:solidFill>
                        <a:latin typeface="SamsungOne-400" panose="020B0503030303020204" pitchFamily="34" charset="0"/>
                        <a:cs typeface="+mn-cs"/>
                      </a:endParaRPr>
                    </a:p>
                  </a:txBody>
                  <a:tcPr marL="92114" marR="92114" marT="46057" marB="4605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85999610"/>
                  </a:ext>
                </a:extLst>
              </a:tr>
            </a:tbl>
          </a:graphicData>
        </a:graphic>
      </p:graphicFrame>
    </p:spTree>
    <p:extLst>
      <p:ext uri="{BB962C8B-B14F-4D97-AF65-F5344CB8AC3E}">
        <p14:creationId xmlns:p14="http://schemas.microsoft.com/office/powerpoint/2010/main" val="3399019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831273" y="3038807"/>
            <a:ext cx="850322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Tìm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hiểu</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Mạng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3740912" cy="176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Thiết</a:t>
            </a:r>
            <a:r>
              <a:rPr lang="en-US" altLang="ko-KR" dirty="0">
                <a:solidFill>
                  <a:srgbClr val="A6A6A6"/>
                </a:solidFill>
                <a:latin typeface="SamsungOne-400" panose="020B0503030303020204" pitchFamily="34" charset="0"/>
                <a:ea typeface="SamsungOne-400" panose="020B0503030303020204" pitchFamily="34" charset="0"/>
              </a:rPr>
              <a:t> bị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Chuyển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đổi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Phương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của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2E7E222D-FE82-4F2C-984B-EA54E636054B}"/>
              </a:ext>
            </a:extLst>
          </p:cNvPr>
          <p:cNvSpPr/>
          <p:nvPr/>
        </p:nvSpPr>
        <p:spPr>
          <a:xfrm>
            <a:off x="5107800" y="4003778"/>
            <a:ext cx="3877703" cy="13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1.5. </a:t>
            </a:r>
            <a:r>
              <a:rPr lang="vi-VN" sz="1800" b="1" dirty="0">
                <a:solidFill>
                  <a:schemeClr val="tx1"/>
                </a:solidFill>
                <a:latin typeface="SamsungOne-400" panose="020B0503030303020204" pitchFamily="34" charset="0"/>
                <a:ea typeface="SamsungOne-400" panose="020B0503030303020204" pitchFamily="34" charset="0"/>
              </a:rPr>
              <a:t>Phân loại và Tính năng của giao tiếp có dây</a:t>
            </a:r>
            <a:endParaRPr lang="en-US" altLang="ko-KR" b="1" dirty="0">
              <a:solidFill>
                <a:schemeClr val="tx1"/>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Cấu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trúc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liên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1.7.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ko-KR" altLang="en-US"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8000803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3" name="직사각형 12">
            <a:extLst>
              <a:ext uri="{FF2B5EF4-FFF2-40B4-BE49-F238E27FC236}">
                <a16:creationId xmlns:a16="http://schemas.microsoft.com/office/drawing/2014/main" id="{81C2B3D4-89FA-4395-AC45-42D6D3B5C8CE}"/>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Tạo bảng</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2C6469CE-5979-4449-87DA-D58684A5EC32}"/>
              </a:ext>
            </a:extLst>
          </p:cNvPr>
          <p:cNvSpPr/>
          <p:nvPr/>
        </p:nvSpPr>
        <p:spPr>
          <a:xfrm>
            <a:off x="703265" y="1759883"/>
            <a:ext cx="849630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mysql</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trên</a:t>
            </a:r>
            <a:r>
              <a:rPr lang="en-US" altLang="ko-KR" sz="1300" dirty="0">
                <a:solidFill>
                  <a:srgbClr val="34339A"/>
                </a:solidFill>
                <a:latin typeface="SamsungOne-400" panose="020B0503030303020204" pitchFamily="34" charset="0"/>
                <a:ea typeface="SamsungOne-400" panose="020B0503030303020204" pitchFamily="34" charset="0"/>
              </a:rPr>
              <a:t> Pi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Tạo</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mới</a:t>
            </a:r>
            <a:r>
              <a:rPr lang="en-US" altLang="ko-KR" sz="1300" dirty="0">
                <a:solidFill>
                  <a:srgbClr val="34339A"/>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34339A"/>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7" name="그림 6">
            <a:extLst>
              <a:ext uri="{FF2B5EF4-FFF2-40B4-BE49-F238E27FC236}">
                <a16:creationId xmlns:a16="http://schemas.microsoft.com/office/drawing/2014/main" id="{2B8AF357-2EF5-4DC4-9560-04FB5A0826A0}"/>
              </a:ext>
            </a:extLst>
          </p:cNvPr>
          <p:cNvPicPr>
            <a:picLocks noChangeAspect="1"/>
          </p:cNvPicPr>
          <p:nvPr/>
        </p:nvPicPr>
        <p:blipFill>
          <a:blip r:embed="rId4"/>
          <a:stretch>
            <a:fillRect/>
          </a:stretch>
        </p:blipFill>
        <p:spPr>
          <a:xfrm>
            <a:off x="715475" y="2124958"/>
            <a:ext cx="5712315" cy="3619020"/>
          </a:xfrm>
          <a:prstGeom prst="rect">
            <a:avLst/>
          </a:prstGeom>
        </p:spPr>
      </p:pic>
      <p:sp>
        <p:nvSpPr>
          <p:cNvPr id="9" name="직사각형 8">
            <a:extLst>
              <a:ext uri="{FF2B5EF4-FFF2-40B4-BE49-F238E27FC236}">
                <a16:creationId xmlns:a16="http://schemas.microsoft.com/office/drawing/2014/main" id="{B0895714-B926-480E-95AD-566A60B563AC}"/>
              </a:ext>
            </a:extLst>
          </p:cNvPr>
          <p:cNvSpPr/>
          <p:nvPr/>
        </p:nvSpPr>
        <p:spPr>
          <a:xfrm>
            <a:off x="715475" y="2857606"/>
            <a:ext cx="1656252" cy="1141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4" name="그룹 3">
            <a:extLst>
              <a:ext uri="{FF2B5EF4-FFF2-40B4-BE49-F238E27FC236}">
                <a16:creationId xmlns:a16="http://schemas.microsoft.com/office/drawing/2014/main" id="{D95A2C15-0063-437F-9F58-44B6061F37E9}"/>
              </a:ext>
            </a:extLst>
          </p:cNvPr>
          <p:cNvGrpSpPr/>
          <p:nvPr/>
        </p:nvGrpSpPr>
        <p:grpSpPr>
          <a:xfrm>
            <a:off x="1328739" y="3075574"/>
            <a:ext cx="2014536" cy="3223256"/>
            <a:chOff x="1328739" y="3075574"/>
            <a:chExt cx="2085976" cy="3337560"/>
          </a:xfrm>
        </p:grpSpPr>
        <p:pic>
          <p:nvPicPr>
            <p:cNvPr id="8" name="그림 7">
              <a:extLst>
                <a:ext uri="{FF2B5EF4-FFF2-40B4-BE49-F238E27FC236}">
                  <a16:creationId xmlns:a16="http://schemas.microsoft.com/office/drawing/2014/main" id="{92E14DB7-1526-4458-B563-D0B386DB3230}"/>
                </a:ext>
              </a:extLst>
            </p:cNvPr>
            <p:cNvPicPr>
              <a:picLocks noChangeAspect="1"/>
            </p:cNvPicPr>
            <p:nvPr/>
          </p:nvPicPr>
          <p:blipFill rotWithShape="1">
            <a:blip r:embed="rId4"/>
            <a:srcRect l="11653" t="23926" r="62502" b="10802"/>
            <a:stretch/>
          </p:blipFill>
          <p:spPr>
            <a:xfrm>
              <a:off x="1328739" y="3075574"/>
              <a:ext cx="2085976" cy="3337560"/>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26675894-54F1-459F-8DFC-C84749B68CC1}"/>
                </a:ext>
              </a:extLst>
            </p:cNvPr>
            <p:cNvSpPr/>
            <p:nvPr/>
          </p:nvSpPr>
          <p:spPr>
            <a:xfrm>
              <a:off x="1333668" y="3836044"/>
              <a:ext cx="2081046" cy="1982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6" name="그림 15">
            <a:extLst>
              <a:ext uri="{FF2B5EF4-FFF2-40B4-BE49-F238E27FC236}">
                <a16:creationId xmlns:a16="http://schemas.microsoft.com/office/drawing/2014/main" id="{CBC02A6A-76AD-45A2-A269-AB402442C2E3}"/>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846311" y="3949031"/>
            <a:ext cx="439814" cy="416149"/>
          </a:xfrm>
          <a:prstGeom prst="rect">
            <a:avLst/>
          </a:prstGeom>
        </p:spPr>
      </p:pic>
      <p:grpSp>
        <p:nvGrpSpPr>
          <p:cNvPr id="3" name="그룹 2">
            <a:extLst>
              <a:ext uri="{FF2B5EF4-FFF2-40B4-BE49-F238E27FC236}">
                <a16:creationId xmlns:a16="http://schemas.microsoft.com/office/drawing/2014/main" id="{AECE45D8-AE0F-4EEB-93F6-6FFD272FADCA}"/>
              </a:ext>
            </a:extLst>
          </p:cNvPr>
          <p:cNvGrpSpPr/>
          <p:nvPr/>
        </p:nvGrpSpPr>
        <p:grpSpPr>
          <a:xfrm>
            <a:off x="3382964" y="3796359"/>
            <a:ext cx="1741778" cy="1909519"/>
            <a:chOff x="3468689" y="3843984"/>
            <a:chExt cx="1751014" cy="1919644"/>
          </a:xfrm>
        </p:grpSpPr>
        <p:pic>
          <p:nvPicPr>
            <p:cNvPr id="14" name="그림 13">
              <a:extLst>
                <a:ext uri="{FF2B5EF4-FFF2-40B4-BE49-F238E27FC236}">
                  <a16:creationId xmlns:a16="http://schemas.microsoft.com/office/drawing/2014/main" id="{54EAB855-514B-4E7E-959C-DD1CAC193330}"/>
                </a:ext>
              </a:extLst>
            </p:cNvPr>
            <p:cNvPicPr>
              <a:picLocks noChangeAspect="1"/>
            </p:cNvPicPr>
            <p:nvPr/>
          </p:nvPicPr>
          <p:blipFill rotWithShape="1">
            <a:blip r:embed="rId4"/>
            <a:srcRect l="37438" t="38083" r="44485" b="30638"/>
            <a:stretch/>
          </p:blipFill>
          <p:spPr>
            <a:xfrm>
              <a:off x="3468689" y="3843984"/>
              <a:ext cx="1751014" cy="1919644"/>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17" name="직사각형 16">
              <a:extLst>
                <a:ext uri="{FF2B5EF4-FFF2-40B4-BE49-F238E27FC236}">
                  <a16:creationId xmlns:a16="http://schemas.microsoft.com/office/drawing/2014/main" id="{4F9F3E07-1C91-4994-AF25-7D5C67981AB6}"/>
                </a:ext>
              </a:extLst>
            </p:cNvPr>
            <p:cNvSpPr/>
            <p:nvPr/>
          </p:nvSpPr>
          <p:spPr>
            <a:xfrm>
              <a:off x="3470283" y="4124360"/>
              <a:ext cx="1749420" cy="217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1" name="그림 10">
            <a:extLst>
              <a:ext uri="{FF2B5EF4-FFF2-40B4-BE49-F238E27FC236}">
                <a16:creationId xmlns:a16="http://schemas.microsoft.com/office/drawing/2014/main" id="{C020EE6E-CB30-4D07-87A1-3040E2122C49}"/>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925025" y="2967117"/>
            <a:ext cx="492632" cy="466125"/>
          </a:xfrm>
          <a:prstGeom prst="rect">
            <a:avLst/>
          </a:prstGeom>
        </p:spPr>
      </p:pic>
    </p:spTree>
    <p:extLst>
      <p:ext uri="{BB962C8B-B14F-4D97-AF65-F5344CB8AC3E}">
        <p14:creationId xmlns:p14="http://schemas.microsoft.com/office/powerpoint/2010/main" val="25913026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3" name="직사각형 12">
            <a:extLst>
              <a:ext uri="{FF2B5EF4-FFF2-40B4-BE49-F238E27FC236}">
                <a16:creationId xmlns:a16="http://schemas.microsoft.com/office/drawing/2014/main" id="{81C2B3D4-89FA-4395-AC45-42D6D3B5C8CE}"/>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bảng</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2C6469CE-5979-4449-87DA-D58684A5EC32}"/>
              </a:ext>
            </a:extLst>
          </p:cNvPr>
          <p:cNvSpPr/>
          <p:nvPr/>
        </p:nvSpPr>
        <p:spPr>
          <a:xfrm>
            <a:off x="5504688" y="1759883"/>
            <a:ext cx="3797808"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xét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8" name="그림 17">
            <a:extLst>
              <a:ext uri="{FF2B5EF4-FFF2-40B4-BE49-F238E27FC236}">
                <a16:creationId xmlns:a16="http://schemas.microsoft.com/office/drawing/2014/main" id="{743DC276-338D-4D7D-899F-D794577D4807}"/>
              </a:ext>
            </a:extLst>
          </p:cNvPr>
          <p:cNvPicPr>
            <a:picLocks noChangeAspect="1"/>
          </p:cNvPicPr>
          <p:nvPr/>
        </p:nvPicPr>
        <p:blipFill>
          <a:blip r:embed="rId4"/>
          <a:stretch>
            <a:fillRect/>
          </a:stretch>
        </p:blipFill>
        <p:spPr>
          <a:xfrm>
            <a:off x="558801" y="1839351"/>
            <a:ext cx="4808728" cy="3046555"/>
          </a:xfrm>
          <a:prstGeom prst="rect">
            <a:avLst/>
          </a:prstGeom>
        </p:spPr>
      </p:pic>
      <p:pic>
        <p:nvPicPr>
          <p:cNvPr id="20" name="그림 19">
            <a:extLst>
              <a:ext uri="{FF2B5EF4-FFF2-40B4-BE49-F238E27FC236}">
                <a16:creationId xmlns:a16="http://schemas.microsoft.com/office/drawing/2014/main" id="{D20076A3-2AEE-447B-9CA1-799215AF17B7}"/>
              </a:ext>
            </a:extLst>
          </p:cNvPr>
          <p:cNvPicPr>
            <a:picLocks noChangeAspect="1"/>
          </p:cNvPicPr>
          <p:nvPr/>
        </p:nvPicPr>
        <p:blipFill rotWithShape="1">
          <a:blip r:embed="rId5"/>
          <a:srcRect l="29266" t="43900"/>
          <a:stretch/>
        </p:blipFill>
        <p:spPr>
          <a:xfrm>
            <a:off x="580388" y="3636698"/>
            <a:ext cx="4739590" cy="2381502"/>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23" name="직사각형 22">
            <a:extLst>
              <a:ext uri="{FF2B5EF4-FFF2-40B4-BE49-F238E27FC236}">
                <a16:creationId xmlns:a16="http://schemas.microsoft.com/office/drawing/2014/main" id="{41557577-E5B6-4CE3-8253-0AB7E9FB539D}"/>
              </a:ext>
            </a:extLst>
          </p:cNvPr>
          <p:cNvSpPr/>
          <p:nvPr/>
        </p:nvSpPr>
        <p:spPr>
          <a:xfrm>
            <a:off x="1970803" y="2525531"/>
            <a:ext cx="1204893" cy="1487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21" name="그림 20">
            <a:extLst>
              <a:ext uri="{FF2B5EF4-FFF2-40B4-BE49-F238E27FC236}">
                <a16:creationId xmlns:a16="http://schemas.microsoft.com/office/drawing/2014/main" id="{5FCBFDA7-917C-4D51-BA1F-651ECDE4DF44}"/>
              </a:ext>
            </a:extLst>
          </p:cNvPr>
          <p:cNvPicPr>
            <a:picLocks noChangeAspect="1"/>
          </p:cNvPicPr>
          <p:nvPr/>
        </p:nvPicPr>
        <p:blipFill rotWithShape="1">
          <a:blip r:embed="rId4"/>
          <a:srcRect l="28934" t="22353" r="42132" b="73164"/>
          <a:stretch/>
        </p:blipFill>
        <p:spPr>
          <a:xfrm>
            <a:off x="3539619" y="2776680"/>
            <a:ext cx="1896489" cy="18616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24" name="직사각형 23">
            <a:extLst>
              <a:ext uri="{FF2B5EF4-FFF2-40B4-BE49-F238E27FC236}">
                <a16:creationId xmlns:a16="http://schemas.microsoft.com/office/drawing/2014/main" id="{FB0CB6B8-36CF-404D-8341-DF40C26EAE0A}"/>
              </a:ext>
            </a:extLst>
          </p:cNvPr>
          <p:cNvSpPr/>
          <p:nvPr/>
        </p:nvSpPr>
        <p:spPr>
          <a:xfrm>
            <a:off x="5504689" y="2629212"/>
            <a:ext cx="3694876" cy="1950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nút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Thêm</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ở bên phải Cột: để thêm cột. Thêm ba cột: </a:t>
            </a:r>
            <a:r>
              <a:rPr lang="vi-VN" altLang="ko-KR" sz="1300" dirty="0">
                <a:solidFill>
                  <a:srgbClr val="34339A"/>
                </a:solidFill>
                <a:latin typeface="SamsungOne-400" panose="020B0503030303020204" pitchFamily="34" charset="0"/>
                <a:ea typeface="SamsungOne-400" panose="020B0503030303020204" pitchFamily="34" charset="0"/>
              </a:rPr>
              <a:t>thời gian dữ liệu, nhiệt độ và độ ẩm.</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Đặt kiểu dữ liệu của cột theo lược đồ bảng và thay đổi giá trị mặc định của thời gian dữ liệu thành </a:t>
            </a:r>
            <a:r>
              <a:rPr lang="vi-VN" altLang="ko-KR" sz="1300" dirty="0">
                <a:solidFill>
                  <a:srgbClr val="34339A"/>
                </a:solidFill>
                <a:latin typeface="SamsungOne-400" panose="020B0503030303020204" pitchFamily="34" charset="0"/>
                <a:ea typeface="SamsungOne-400" panose="020B0503030303020204" pitchFamily="34" charset="0"/>
              </a:rPr>
              <a:t>CURRENT_TIMESTAMP().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khi thiết lập mọi thứ, nhấp vào nút Lưu để tạo bảng.</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2" name="그림 21">
            <a:extLst>
              <a:ext uri="{FF2B5EF4-FFF2-40B4-BE49-F238E27FC236}">
                <a16:creationId xmlns:a16="http://schemas.microsoft.com/office/drawing/2014/main" id="{A22BBA28-3FD0-43D2-9025-17FEBFBAC802}"/>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627005" flipH="1" flipV="1">
            <a:off x="2889288" y="2622364"/>
            <a:ext cx="568404" cy="537820"/>
          </a:xfrm>
          <a:prstGeom prst="rect">
            <a:avLst/>
          </a:prstGeom>
        </p:spPr>
      </p:pic>
      <p:sp>
        <p:nvSpPr>
          <p:cNvPr id="26" name="직사각형 25">
            <a:extLst>
              <a:ext uri="{FF2B5EF4-FFF2-40B4-BE49-F238E27FC236}">
                <a16:creationId xmlns:a16="http://schemas.microsoft.com/office/drawing/2014/main" id="{A7552A14-D387-4090-B75B-1030054728E2}"/>
              </a:ext>
            </a:extLst>
          </p:cNvPr>
          <p:cNvSpPr/>
          <p:nvPr/>
        </p:nvSpPr>
        <p:spPr>
          <a:xfrm>
            <a:off x="1970803" y="3178924"/>
            <a:ext cx="854695" cy="1175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27" name="그림 26">
            <a:extLst>
              <a:ext uri="{FF2B5EF4-FFF2-40B4-BE49-F238E27FC236}">
                <a16:creationId xmlns:a16="http://schemas.microsoft.com/office/drawing/2014/main" id="{5D41BD0B-BAF4-473E-ADCE-F6386A1957D6}"/>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7311857" flipH="1" flipV="1">
            <a:off x="1294489" y="3092551"/>
            <a:ext cx="568404" cy="537820"/>
          </a:xfrm>
          <a:prstGeom prst="rect">
            <a:avLst/>
          </a:prstGeom>
        </p:spPr>
      </p:pic>
      <p:sp>
        <p:nvSpPr>
          <p:cNvPr id="28" name="직사각형 27">
            <a:extLst>
              <a:ext uri="{FF2B5EF4-FFF2-40B4-BE49-F238E27FC236}">
                <a16:creationId xmlns:a16="http://schemas.microsoft.com/office/drawing/2014/main" id="{E360012A-2021-46B4-8A68-563249698520}"/>
              </a:ext>
            </a:extLst>
          </p:cNvPr>
          <p:cNvSpPr/>
          <p:nvPr/>
        </p:nvSpPr>
        <p:spPr>
          <a:xfrm>
            <a:off x="666608" y="3985349"/>
            <a:ext cx="756838" cy="5112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직사각형 28">
            <a:extLst>
              <a:ext uri="{FF2B5EF4-FFF2-40B4-BE49-F238E27FC236}">
                <a16:creationId xmlns:a16="http://schemas.microsoft.com/office/drawing/2014/main" id="{CAFEA710-A2C5-49C3-AC3F-DD8900715315}"/>
              </a:ext>
            </a:extLst>
          </p:cNvPr>
          <p:cNvSpPr/>
          <p:nvPr/>
        </p:nvSpPr>
        <p:spPr>
          <a:xfrm>
            <a:off x="4286250" y="5226135"/>
            <a:ext cx="1033728" cy="6222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직사각형 29">
            <a:extLst>
              <a:ext uri="{FF2B5EF4-FFF2-40B4-BE49-F238E27FC236}">
                <a16:creationId xmlns:a16="http://schemas.microsoft.com/office/drawing/2014/main" id="{E5151B12-5418-4263-A83B-47BE5DD4A488}"/>
              </a:ext>
            </a:extLst>
          </p:cNvPr>
          <p:cNvSpPr/>
          <p:nvPr/>
        </p:nvSpPr>
        <p:spPr>
          <a:xfrm>
            <a:off x="1762306" y="4821837"/>
            <a:ext cx="594397" cy="2719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7" name="직사각형 16">
            <a:extLst>
              <a:ext uri="{FF2B5EF4-FFF2-40B4-BE49-F238E27FC236}">
                <a16:creationId xmlns:a16="http://schemas.microsoft.com/office/drawing/2014/main" id="{E5151B12-5418-4263-A83B-47BE5DD4A488}"/>
              </a:ext>
            </a:extLst>
          </p:cNvPr>
          <p:cNvSpPr/>
          <p:nvPr/>
        </p:nvSpPr>
        <p:spPr>
          <a:xfrm>
            <a:off x="1200271" y="3657599"/>
            <a:ext cx="594397" cy="1679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27762222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7" name="직사각형 16">
            <a:extLst>
              <a:ext uri="{FF2B5EF4-FFF2-40B4-BE49-F238E27FC236}">
                <a16:creationId xmlns:a16="http://schemas.microsoft.com/office/drawing/2014/main" id="{85497245-4517-4CFF-8B40-F09DB0A1F8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DB Query</a:t>
            </a:r>
          </a:p>
        </p:txBody>
      </p:sp>
      <p:sp>
        <p:nvSpPr>
          <p:cNvPr id="25" name="직사각형 24">
            <a:extLst>
              <a:ext uri="{FF2B5EF4-FFF2-40B4-BE49-F238E27FC236}">
                <a16:creationId xmlns:a16="http://schemas.microsoft.com/office/drawing/2014/main" id="{670964A7-4537-4E27-801F-FF1AB9E08A1D}"/>
              </a:ext>
            </a:extLst>
          </p:cNvPr>
          <p:cNvSpPr/>
          <p:nvPr/>
        </p:nvSpPr>
        <p:spPr>
          <a:xfrm>
            <a:off x="580390" y="1859310"/>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Query syntax</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6B350FCE-6717-4897-A762-21A183737B96}"/>
              </a:ext>
            </a:extLst>
          </p:cNvPr>
          <p:cNvSpPr/>
          <p:nvPr/>
        </p:nvSpPr>
        <p:spPr>
          <a:xfrm>
            <a:off x="646286" y="2040620"/>
            <a:ext cx="848738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Truy vấn là một cú pháp để thêm, sửa, xóa và đọc dữ liệu từ DB.</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nhiều cú pháp Truy vấn SQL khác nhau, nhưng chúng ta sẽ xem xét ngắn gọn các câu lệnh Truy vấn cơ bản và thường được sử dụng nhất.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712184" y="2822949"/>
            <a:ext cx="6430507" cy="2696325"/>
            <a:chOff x="712184" y="2822949"/>
            <a:chExt cx="6430507" cy="2696325"/>
          </a:xfrm>
        </p:grpSpPr>
        <p:grpSp>
          <p:nvGrpSpPr>
            <p:cNvPr id="7" name="그룹 6">
              <a:extLst>
                <a:ext uri="{FF2B5EF4-FFF2-40B4-BE49-F238E27FC236}">
                  <a16:creationId xmlns:a16="http://schemas.microsoft.com/office/drawing/2014/main" id="{99A1A33C-45BD-4817-B46D-70BC5BA6D5FA}"/>
                </a:ext>
              </a:extLst>
            </p:cNvPr>
            <p:cNvGrpSpPr/>
            <p:nvPr/>
          </p:nvGrpSpPr>
          <p:grpSpPr>
            <a:xfrm>
              <a:off x="973794" y="3163559"/>
              <a:ext cx="6168897" cy="305752"/>
              <a:chOff x="855551" y="3123248"/>
              <a:chExt cx="6168897" cy="305752"/>
            </a:xfrm>
          </p:grpSpPr>
          <p:sp>
            <p:nvSpPr>
              <p:cNvPr id="8" name="Rectangle 1">
                <a:extLst>
                  <a:ext uri="{FF2B5EF4-FFF2-40B4-BE49-F238E27FC236}">
                    <a16:creationId xmlns:a16="http://schemas.microsoft.com/office/drawing/2014/main" id="{60249581-ABAA-4A19-A84A-6FAE389348D9}"/>
                  </a:ext>
                </a:extLst>
              </p:cNvPr>
              <p:cNvSpPr>
                <a:spLocks noChangeArrowheads="1"/>
              </p:cNvSpPr>
              <p:nvPr/>
            </p:nvSpPr>
            <p:spPr bwMode="auto">
              <a:xfrm>
                <a:off x="898322" y="3123248"/>
                <a:ext cx="6126126" cy="305752"/>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268288" indent="-268288" defTabSz="914400" eaLnBrk="0" fontAlgn="base" hangingPunct="0">
                  <a:spcBef>
                    <a:spcPct val="0"/>
                  </a:spcBef>
                  <a:spcAft>
                    <a:spcPct val="0"/>
                  </a:spcAft>
                </a:pPr>
                <a:r>
                  <a:rPr lang="en-US" altLang="ko-KR" sz="1200" dirty="0">
                    <a:latin typeface="D2Coding" panose="020B0609020101020101" pitchFamily="49" charset="-127"/>
                    <a:ea typeface="D2Coding" panose="020B0609020101020101" pitchFamily="49" charset="-127"/>
                  </a:rPr>
                  <a:t>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INSERT INTO </a:t>
                </a:r>
                <a:r>
                  <a:rPr lang="en-US" altLang="ko-KR" sz="1200" dirty="0">
                    <a:solidFill>
                      <a:srgbClr val="C00000"/>
                    </a:solidFill>
                    <a:latin typeface="D2Coding" panose="020B0609020101020101" pitchFamily="49" charset="-127"/>
                    <a:ea typeface="D2Coding" panose="020B0609020101020101" pitchFamily="49" charset="-127"/>
                  </a:rPr>
                  <a:t>TABLE_NAME</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r>
                  <a:rPr lang="en-US" altLang="ko-KR" sz="1200" dirty="0">
                    <a:solidFill>
                      <a:srgbClr val="C00000"/>
                    </a:solidFill>
                    <a:latin typeface="D2Coding" panose="020B0609020101020101" pitchFamily="49" charset="-127"/>
                    <a:ea typeface="D2Coding" panose="020B0609020101020101" pitchFamily="49" charset="-127"/>
                  </a:rPr>
                  <a:t>COL_NAME</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r>
                  <a:rPr lang="en-US" altLang="ko-KR" sz="1200" dirty="0">
                    <a:solidFill>
                      <a:srgbClr val="C00000"/>
                    </a:solidFill>
                    <a:latin typeface="D2Coding" panose="020B0609020101020101" pitchFamily="49" charset="-127"/>
                    <a:ea typeface="D2Coding" panose="020B0609020101020101" pitchFamily="49" charset="-127"/>
                  </a:rPr>
                  <a:t>COL_NAME</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VALUES ([</a:t>
                </a:r>
                <a:r>
                  <a:rPr lang="en-US" altLang="ko-KR" sz="1200" dirty="0">
                    <a:solidFill>
                      <a:srgbClr val="C00000"/>
                    </a:solidFill>
                    <a:latin typeface="D2Coding" panose="020B0609020101020101" pitchFamily="49" charset="-127"/>
                    <a:ea typeface="D2Coding" panose="020B0609020101020101" pitchFamily="49" charset="-127"/>
                  </a:rPr>
                  <a:t>DATA</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a:t>
                </a:r>
                <a:r>
                  <a:rPr lang="en-US" altLang="ko-KR" sz="1200" dirty="0">
                    <a:solidFill>
                      <a:srgbClr val="C00000"/>
                    </a:solidFill>
                    <a:latin typeface="D2Coding" panose="020B0609020101020101" pitchFamily="49" charset="-127"/>
                    <a:ea typeface="D2Coding" panose="020B0609020101020101" pitchFamily="49" charset="-127"/>
                  </a:rPr>
                  <a:t>DATA</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endPar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endParaRPr>
              </a:p>
            </p:txBody>
          </p:sp>
          <p:sp>
            <p:nvSpPr>
              <p:cNvPr id="9" name="Rectangle 1">
                <a:extLst>
                  <a:ext uri="{FF2B5EF4-FFF2-40B4-BE49-F238E27FC236}">
                    <a16:creationId xmlns:a16="http://schemas.microsoft.com/office/drawing/2014/main" id="{3644A738-1676-4B35-BF56-E014C7D491F8}"/>
                  </a:ext>
                </a:extLst>
              </p:cNvPr>
              <p:cNvSpPr>
                <a:spLocks noChangeArrowheads="1"/>
              </p:cNvSpPr>
              <p:nvPr/>
            </p:nvSpPr>
            <p:spPr bwMode="auto">
              <a:xfrm>
                <a:off x="855551" y="3123249"/>
                <a:ext cx="45719" cy="305751"/>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grpSp>
          <p:nvGrpSpPr>
            <p:cNvPr id="10" name="그룹 9">
              <a:extLst>
                <a:ext uri="{FF2B5EF4-FFF2-40B4-BE49-F238E27FC236}">
                  <a16:creationId xmlns:a16="http://schemas.microsoft.com/office/drawing/2014/main" id="{CC0AF743-D8B7-495F-94E1-78DDD6097DE2}"/>
                </a:ext>
              </a:extLst>
            </p:cNvPr>
            <p:cNvGrpSpPr/>
            <p:nvPr/>
          </p:nvGrpSpPr>
          <p:grpSpPr>
            <a:xfrm>
              <a:off x="973794" y="3796402"/>
              <a:ext cx="6168897" cy="305752"/>
              <a:chOff x="855551" y="3986848"/>
              <a:chExt cx="6168897" cy="305752"/>
            </a:xfrm>
          </p:grpSpPr>
          <p:sp>
            <p:nvSpPr>
              <p:cNvPr id="11" name="Rectangle 1">
                <a:extLst>
                  <a:ext uri="{FF2B5EF4-FFF2-40B4-BE49-F238E27FC236}">
                    <a16:creationId xmlns:a16="http://schemas.microsoft.com/office/drawing/2014/main" id="{B172CEC5-7D55-423E-A7E1-DC67E10C719A}"/>
                  </a:ext>
                </a:extLst>
              </p:cNvPr>
              <p:cNvSpPr>
                <a:spLocks noChangeArrowheads="1"/>
              </p:cNvSpPr>
              <p:nvPr/>
            </p:nvSpPr>
            <p:spPr bwMode="auto">
              <a:xfrm>
                <a:off x="898322" y="3986848"/>
                <a:ext cx="6126126" cy="305752"/>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268288" indent="-268288" defTabSz="914400" eaLnBrk="0" fontAlgn="base" hangingPunct="0">
                  <a:spcBef>
                    <a:spcPct val="0"/>
                  </a:spcBef>
                  <a:spcAft>
                    <a:spcPct val="0"/>
                  </a:spcAft>
                </a:pPr>
                <a:r>
                  <a:rPr lang="en-US" altLang="ko-KR" sz="1200" dirty="0">
                    <a:latin typeface="D2Coding" panose="020B0609020101020101" pitchFamily="49" charset="-127"/>
                    <a:ea typeface="D2Coding" panose="020B0609020101020101" pitchFamily="49" charset="-127"/>
                  </a:rPr>
                  <a:t>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SELECT</a:t>
                </a:r>
                <a:r>
                  <a:rPr lang="ko-KR" altLang="en-US" sz="1200" dirty="0">
                    <a:solidFill>
                      <a:schemeClr val="tx1">
                        <a:lumMod val="85000"/>
                        <a:lumOff val="15000"/>
                      </a:schemeClr>
                    </a:solidFill>
                    <a:latin typeface="D2Coding" panose="020B0609020101020101" pitchFamily="49" charset="-127"/>
                    <a:ea typeface="D2Coding" panose="020B0609020101020101" pitchFamily="49" charset="-127"/>
                  </a:rPr>
                  <a:t>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r>
                  <a:rPr lang="en-US" altLang="ko-KR" sz="1200" dirty="0">
                    <a:solidFill>
                      <a:srgbClr val="C00000"/>
                    </a:solidFill>
                    <a:latin typeface="D2Coding" panose="020B0609020101020101" pitchFamily="49" charset="-127"/>
                    <a:ea typeface="D2Coding" panose="020B0609020101020101" pitchFamily="49" charset="-127"/>
                  </a:rPr>
                  <a:t>COL_NAME</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r>
                  <a:rPr lang="en-US" altLang="ko-KR" sz="1200" dirty="0">
                    <a:solidFill>
                      <a:srgbClr val="C00000"/>
                    </a:solidFill>
                    <a:latin typeface="D2Coding" panose="020B0609020101020101" pitchFamily="49" charset="-127"/>
                    <a:ea typeface="D2Coding" panose="020B0609020101020101" pitchFamily="49" charset="-127"/>
                  </a:rPr>
                  <a:t>COL_NAME</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FROM </a:t>
                </a:r>
                <a:r>
                  <a:rPr lang="en-US" altLang="ko-KR" sz="1200" dirty="0">
                    <a:solidFill>
                      <a:srgbClr val="C00000"/>
                    </a:solidFill>
                    <a:latin typeface="D2Coding" panose="020B0609020101020101" pitchFamily="49" charset="-127"/>
                    <a:ea typeface="D2Coding" panose="020B0609020101020101" pitchFamily="49" charset="-127"/>
                  </a:rPr>
                  <a:t>TABLE_NAME</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[WHERE </a:t>
                </a:r>
                <a:r>
                  <a:rPr lang="en-US" altLang="ko-KR" sz="1200" dirty="0">
                    <a:solidFill>
                      <a:srgbClr val="C00000"/>
                    </a:solidFill>
                    <a:latin typeface="D2Coding" panose="020B0609020101020101" pitchFamily="49" charset="-127"/>
                    <a:ea typeface="D2Coding" panose="020B0609020101020101" pitchFamily="49" charset="-127"/>
                  </a:rPr>
                  <a:t>CONDITION</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endPar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endParaRPr>
              </a:p>
            </p:txBody>
          </p:sp>
          <p:sp>
            <p:nvSpPr>
              <p:cNvPr id="12" name="Rectangle 1">
                <a:extLst>
                  <a:ext uri="{FF2B5EF4-FFF2-40B4-BE49-F238E27FC236}">
                    <a16:creationId xmlns:a16="http://schemas.microsoft.com/office/drawing/2014/main" id="{221B33D6-373C-4B0C-B3FF-818A85F68221}"/>
                  </a:ext>
                </a:extLst>
              </p:cNvPr>
              <p:cNvSpPr>
                <a:spLocks noChangeArrowheads="1"/>
              </p:cNvSpPr>
              <p:nvPr/>
            </p:nvSpPr>
            <p:spPr bwMode="auto">
              <a:xfrm>
                <a:off x="855551" y="3986849"/>
                <a:ext cx="45719" cy="305751"/>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grpSp>
          <p:nvGrpSpPr>
            <p:cNvPr id="13" name="그룹 12">
              <a:extLst>
                <a:ext uri="{FF2B5EF4-FFF2-40B4-BE49-F238E27FC236}">
                  <a16:creationId xmlns:a16="http://schemas.microsoft.com/office/drawing/2014/main" id="{0522537B-C763-407B-A5DD-41733AD2CA1A}"/>
                </a:ext>
              </a:extLst>
            </p:cNvPr>
            <p:cNvGrpSpPr/>
            <p:nvPr/>
          </p:nvGrpSpPr>
          <p:grpSpPr>
            <a:xfrm>
              <a:off x="973794" y="4517840"/>
              <a:ext cx="6168897" cy="305752"/>
              <a:chOff x="855551" y="4915027"/>
              <a:chExt cx="6168897" cy="305752"/>
            </a:xfrm>
          </p:grpSpPr>
          <p:sp>
            <p:nvSpPr>
              <p:cNvPr id="14" name="Rectangle 1">
                <a:extLst>
                  <a:ext uri="{FF2B5EF4-FFF2-40B4-BE49-F238E27FC236}">
                    <a16:creationId xmlns:a16="http://schemas.microsoft.com/office/drawing/2014/main" id="{AD15F2FB-1B03-4AA3-A474-A13DDFBBC5EB}"/>
                  </a:ext>
                </a:extLst>
              </p:cNvPr>
              <p:cNvSpPr>
                <a:spLocks noChangeArrowheads="1"/>
              </p:cNvSpPr>
              <p:nvPr/>
            </p:nvSpPr>
            <p:spPr bwMode="auto">
              <a:xfrm>
                <a:off x="898322" y="4915027"/>
                <a:ext cx="6126126" cy="305752"/>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268288" indent="-268288" defTabSz="914400" eaLnBrk="0" fontAlgn="base" hangingPunct="0">
                  <a:spcBef>
                    <a:spcPct val="0"/>
                  </a:spcBef>
                  <a:spcAft>
                    <a:spcPct val="0"/>
                  </a:spcAft>
                </a:pPr>
                <a:r>
                  <a:rPr lang="en-US" altLang="ko-KR" sz="1200" dirty="0">
                    <a:latin typeface="D2Coding" panose="020B0609020101020101" pitchFamily="49" charset="-127"/>
                    <a:ea typeface="D2Coding" panose="020B0609020101020101" pitchFamily="49" charset="-127"/>
                  </a:rPr>
                  <a:t>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UPDATE </a:t>
                </a:r>
                <a:r>
                  <a:rPr lang="en-US" altLang="ko-KR" sz="1200" dirty="0">
                    <a:solidFill>
                      <a:srgbClr val="C00000"/>
                    </a:solidFill>
                    <a:latin typeface="D2Coding" panose="020B0609020101020101" pitchFamily="49" charset="-127"/>
                    <a:ea typeface="D2Coding" panose="020B0609020101020101" pitchFamily="49" charset="-127"/>
                  </a:rPr>
                  <a:t>TABLE_NAME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SET </a:t>
                </a:r>
                <a:r>
                  <a:rPr lang="en-US" altLang="ko-KR" sz="1200" dirty="0">
                    <a:solidFill>
                      <a:srgbClr val="C00000"/>
                    </a:solidFill>
                    <a:latin typeface="D2Coding" panose="020B0609020101020101" pitchFamily="49" charset="-127"/>
                    <a:ea typeface="D2Coding" panose="020B0609020101020101" pitchFamily="49" charset="-127"/>
                  </a:rPr>
                  <a:t>COL_NAME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a:t>
                </a:r>
                <a:r>
                  <a:rPr lang="en-US" altLang="ko-KR" sz="1200" dirty="0">
                    <a:solidFill>
                      <a:srgbClr val="C00000"/>
                    </a:solidFill>
                    <a:latin typeface="D2Coding" panose="020B0609020101020101" pitchFamily="49" charset="-127"/>
                    <a:ea typeface="D2Coding" panose="020B0609020101020101" pitchFamily="49" charset="-127"/>
                  </a:rPr>
                  <a:t>VALUE</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[WHERE </a:t>
                </a:r>
                <a:r>
                  <a:rPr lang="en-US" altLang="ko-KR" sz="1200" dirty="0">
                    <a:solidFill>
                      <a:srgbClr val="C00000"/>
                    </a:solidFill>
                    <a:latin typeface="D2Coding" panose="020B0609020101020101" pitchFamily="49" charset="-127"/>
                    <a:ea typeface="D2Coding" panose="020B0609020101020101" pitchFamily="49" charset="-127"/>
                  </a:rPr>
                  <a:t>CONDITION</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p>
            </p:txBody>
          </p:sp>
          <p:sp>
            <p:nvSpPr>
              <p:cNvPr id="15" name="Rectangle 1">
                <a:extLst>
                  <a:ext uri="{FF2B5EF4-FFF2-40B4-BE49-F238E27FC236}">
                    <a16:creationId xmlns:a16="http://schemas.microsoft.com/office/drawing/2014/main" id="{405DC0C3-509A-4748-A543-476FC160F61F}"/>
                  </a:ext>
                </a:extLst>
              </p:cNvPr>
              <p:cNvSpPr>
                <a:spLocks noChangeArrowheads="1"/>
              </p:cNvSpPr>
              <p:nvPr/>
            </p:nvSpPr>
            <p:spPr bwMode="auto">
              <a:xfrm>
                <a:off x="855551" y="4915028"/>
                <a:ext cx="45719" cy="305751"/>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grpSp>
          <p:nvGrpSpPr>
            <p:cNvPr id="16" name="그룹 15">
              <a:extLst>
                <a:ext uri="{FF2B5EF4-FFF2-40B4-BE49-F238E27FC236}">
                  <a16:creationId xmlns:a16="http://schemas.microsoft.com/office/drawing/2014/main" id="{63421E8D-5607-49F9-BE7E-673DBDB95F2A}"/>
                </a:ext>
              </a:extLst>
            </p:cNvPr>
            <p:cNvGrpSpPr/>
            <p:nvPr/>
          </p:nvGrpSpPr>
          <p:grpSpPr>
            <a:xfrm>
              <a:off x="973794" y="5213522"/>
              <a:ext cx="6168897" cy="305752"/>
              <a:chOff x="855551" y="5822588"/>
              <a:chExt cx="6168897" cy="305752"/>
            </a:xfrm>
          </p:grpSpPr>
          <p:sp>
            <p:nvSpPr>
              <p:cNvPr id="18" name="Rectangle 1">
                <a:extLst>
                  <a:ext uri="{FF2B5EF4-FFF2-40B4-BE49-F238E27FC236}">
                    <a16:creationId xmlns:a16="http://schemas.microsoft.com/office/drawing/2014/main" id="{7BCAB3F1-AE96-40E7-80F5-4211855E950F}"/>
                  </a:ext>
                </a:extLst>
              </p:cNvPr>
              <p:cNvSpPr>
                <a:spLocks noChangeArrowheads="1"/>
              </p:cNvSpPr>
              <p:nvPr/>
            </p:nvSpPr>
            <p:spPr bwMode="auto">
              <a:xfrm>
                <a:off x="898322" y="5822588"/>
                <a:ext cx="6126126" cy="305752"/>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268288" indent="-268288" defTabSz="914400" eaLnBrk="0" fontAlgn="base" hangingPunct="0">
                  <a:spcBef>
                    <a:spcPct val="0"/>
                  </a:spcBef>
                  <a:spcAft>
                    <a:spcPct val="0"/>
                  </a:spcAft>
                </a:pPr>
                <a:r>
                  <a:rPr lang="en-US" altLang="ko-KR" sz="1200" dirty="0">
                    <a:latin typeface="D2Coding" panose="020B0609020101020101" pitchFamily="49" charset="-127"/>
                    <a:ea typeface="D2Coding" panose="020B0609020101020101" pitchFamily="49" charset="-127"/>
                  </a:rPr>
                  <a:t>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DELETE FROM </a:t>
                </a:r>
                <a:r>
                  <a:rPr lang="en-US" altLang="ko-KR" sz="1200" dirty="0">
                    <a:solidFill>
                      <a:srgbClr val="C00000"/>
                    </a:solidFill>
                    <a:latin typeface="D2Coding" panose="020B0609020101020101" pitchFamily="49" charset="-127"/>
                    <a:ea typeface="D2Coding" panose="020B0609020101020101" pitchFamily="49" charset="-127"/>
                  </a:rPr>
                  <a:t>TABLE_NAME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[WHERE </a:t>
                </a:r>
                <a:r>
                  <a:rPr lang="en-US" altLang="ko-KR" sz="1200" dirty="0">
                    <a:solidFill>
                      <a:srgbClr val="C00000"/>
                    </a:solidFill>
                    <a:latin typeface="D2Coding" panose="020B0609020101020101" pitchFamily="49" charset="-127"/>
                    <a:ea typeface="D2Coding" panose="020B0609020101020101" pitchFamily="49" charset="-127"/>
                  </a:rPr>
                  <a:t>CONDITION</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t>
                </a:r>
              </a:p>
            </p:txBody>
          </p:sp>
          <p:sp>
            <p:nvSpPr>
              <p:cNvPr id="20" name="Rectangle 1">
                <a:extLst>
                  <a:ext uri="{FF2B5EF4-FFF2-40B4-BE49-F238E27FC236}">
                    <a16:creationId xmlns:a16="http://schemas.microsoft.com/office/drawing/2014/main" id="{6A4C32C0-A14E-4B1E-BD96-12154A56976C}"/>
                  </a:ext>
                </a:extLst>
              </p:cNvPr>
              <p:cNvSpPr>
                <a:spLocks noChangeArrowheads="1"/>
              </p:cNvSpPr>
              <p:nvPr/>
            </p:nvSpPr>
            <p:spPr bwMode="auto">
              <a:xfrm>
                <a:off x="855551" y="5822589"/>
                <a:ext cx="45719" cy="305751"/>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
          <p:nvSpPr>
            <p:cNvPr id="2" name="직사각형 1"/>
            <p:cNvSpPr/>
            <p:nvPr/>
          </p:nvSpPr>
          <p:spPr>
            <a:xfrm>
              <a:off x="712184" y="2822949"/>
              <a:ext cx="5428972" cy="2416046"/>
            </a:xfrm>
            <a:prstGeom prst="rect">
              <a:avLst/>
            </a:prstGeom>
          </p:spPr>
          <p:txBody>
            <a:bodyPr wrap="square">
              <a:spAutoFit/>
            </a:bodyPr>
            <a:lstStyle/>
            <a:p>
              <a:pPr marL="355600" lvl="1" indent="-179388">
                <a:spcAft>
                  <a:spcPts val="12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Câu lệnh INSERT để thêm dữ liệu vào bảng</a:t>
              </a:r>
            </a:p>
            <a:p>
              <a:pPr marL="355600" lvl="1" indent="-179388">
                <a:spcAft>
                  <a:spcPts val="1200"/>
                </a:spcAft>
                <a:buClr>
                  <a:srgbClr val="193EB0"/>
                </a:buClr>
                <a:buFont typeface="Arial" panose="020B0604020202020204" pitchFamily="34" charset="0"/>
                <a:buChar char="•"/>
              </a:pPr>
              <a:endParaRPr lang="vi-VN" altLang="ko-KR" sz="1300" dirty="0">
                <a:solidFill>
                  <a:schemeClr val="tx1">
                    <a:lumMod val="85000"/>
                    <a:lumOff val="15000"/>
                  </a:schemeClr>
                </a:solidFill>
                <a:latin typeface="SamsungOne-400" panose="020B0503030303020204" pitchFamily="34" charset="0"/>
              </a:endParaRPr>
            </a:p>
            <a:p>
              <a:pPr marL="355600" lvl="1" indent="-179388">
                <a:spcAft>
                  <a:spcPts val="12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Câu lệnh SELECT để đọc dữ liệu từ bảng</a:t>
              </a:r>
            </a:p>
            <a:p>
              <a:pPr marL="355600" lvl="1" indent="-179388">
                <a:spcAft>
                  <a:spcPts val="1200"/>
                </a:spcAft>
                <a:buClr>
                  <a:srgbClr val="193EB0"/>
                </a:buClr>
                <a:buFont typeface="Arial" panose="020B0604020202020204" pitchFamily="34" charset="0"/>
                <a:buChar char="•"/>
              </a:pPr>
              <a:endParaRPr lang="vi-VN" altLang="ko-KR" sz="1300" dirty="0">
                <a:solidFill>
                  <a:schemeClr val="tx1">
                    <a:lumMod val="85000"/>
                    <a:lumOff val="15000"/>
                  </a:schemeClr>
                </a:solidFill>
                <a:latin typeface="SamsungOne-400" panose="020B0503030303020204" pitchFamily="34" charset="0"/>
              </a:endParaRPr>
            </a:p>
            <a:p>
              <a:pPr marL="355600" lvl="1" indent="-179388">
                <a:spcAft>
                  <a:spcPts val="12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Câu lệnh CẬP NHẬT để sửa đổi dữ liệu được lưu trữ trong bảng</a:t>
              </a:r>
            </a:p>
            <a:p>
              <a:pPr marL="355600" lvl="1" indent="-179388">
                <a:spcAft>
                  <a:spcPts val="1200"/>
                </a:spcAft>
                <a:buClr>
                  <a:srgbClr val="193EB0"/>
                </a:buClr>
                <a:buFont typeface="Arial" panose="020B0604020202020204" pitchFamily="34" charset="0"/>
                <a:buChar char="•"/>
              </a:pPr>
              <a:endParaRPr lang="vi-VN" altLang="ko-KR" sz="1300" dirty="0">
                <a:solidFill>
                  <a:schemeClr val="tx1">
                    <a:lumMod val="85000"/>
                    <a:lumOff val="15000"/>
                  </a:schemeClr>
                </a:solidFill>
                <a:latin typeface="SamsungOne-400" panose="020B0503030303020204" pitchFamily="34" charset="0"/>
              </a:endParaRPr>
            </a:p>
            <a:p>
              <a:pPr marL="355600" lvl="1" indent="-179388">
                <a:spcAft>
                  <a:spcPts val="12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Câu lệnh DELETE để xóa dữ liệu được lưu trữ trong một bảng</a:t>
              </a:r>
              <a:endParaRPr lang="en-US" altLang="ko-KR" sz="1300" dirty="0">
                <a:solidFill>
                  <a:schemeClr val="tx1">
                    <a:lumMod val="85000"/>
                    <a:lumOff val="15000"/>
                  </a:schemeClr>
                </a:solidFill>
                <a:latin typeface="SamsungOne-400" panose="020B0503030303020204" pitchFamily="34" charset="0"/>
              </a:endParaRPr>
            </a:p>
          </p:txBody>
        </p:sp>
      </p:grpSp>
    </p:spTree>
    <p:extLst>
      <p:ext uri="{BB962C8B-B14F-4D97-AF65-F5344CB8AC3E}">
        <p14:creationId xmlns:p14="http://schemas.microsoft.com/office/powerpoint/2010/main" val="26954044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7" name="직사각형 6">
            <a:extLst>
              <a:ext uri="{FF2B5EF4-FFF2-40B4-BE49-F238E27FC236}">
                <a16:creationId xmlns:a16="http://schemas.microsoft.com/office/drawing/2014/main" id="{D0B1CB46-B1FE-4B41-9B6A-F022173EF8D6}"/>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Áp dụng các câu lệnh Truy vấn đơn giản cho DB mẫu</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8" name="직사각형 7">
            <a:extLst>
              <a:ext uri="{FF2B5EF4-FFF2-40B4-BE49-F238E27FC236}">
                <a16:creationId xmlns:a16="http://schemas.microsoft.com/office/drawing/2014/main" id="{ABCA9B56-9F5D-400B-B09C-F48CEEE8A92A}"/>
              </a:ext>
            </a:extLst>
          </p:cNvPr>
          <p:cNvSpPr/>
          <p:nvPr/>
        </p:nvSpPr>
        <p:spPr>
          <a:xfrm>
            <a:off x="703265" y="1771460"/>
            <a:ext cx="849630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46D21069-6A5A-438C-B1BB-539A11630E10}"/>
              </a:ext>
            </a:extLst>
          </p:cNvPr>
          <p:cNvSpPr/>
          <p:nvPr/>
        </p:nvSpPr>
        <p:spPr>
          <a:xfrm>
            <a:off x="5641850" y="2319631"/>
            <a:ext cx="3557715"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Thêm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'2021-09-20 20:21:18</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28.1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20.1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ẩm</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a:extLst>
              <a:ext uri="{FF2B5EF4-FFF2-40B4-BE49-F238E27FC236}">
                <a16:creationId xmlns:a16="http://schemas.microsoft.com/office/drawing/2014/main" id="{F79C7371-6FCF-4074-94B7-A279F017316A}"/>
              </a:ext>
            </a:extLst>
          </p:cNvPr>
          <p:cNvGrpSpPr/>
          <p:nvPr/>
        </p:nvGrpSpPr>
        <p:grpSpPr>
          <a:xfrm>
            <a:off x="382662" y="2193927"/>
            <a:ext cx="5085450" cy="2859873"/>
            <a:chOff x="382662" y="2193927"/>
            <a:chExt cx="5085450" cy="2859873"/>
          </a:xfrm>
        </p:grpSpPr>
        <p:pic>
          <p:nvPicPr>
            <p:cNvPr id="9" name="그림 8">
              <a:extLst>
                <a:ext uri="{FF2B5EF4-FFF2-40B4-BE49-F238E27FC236}">
                  <a16:creationId xmlns:a16="http://schemas.microsoft.com/office/drawing/2014/main" id="{AE904DAB-57DF-470E-AA7A-5569D8D4AC81}"/>
                </a:ext>
              </a:extLst>
            </p:cNvPr>
            <p:cNvPicPr>
              <a:picLocks noChangeAspect="1"/>
            </p:cNvPicPr>
            <p:nvPr/>
          </p:nvPicPr>
          <p:blipFill>
            <a:blip r:embed="rId4"/>
            <a:stretch>
              <a:fillRect/>
            </a:stretch>
          </p:blipFill>
          <p:spPr>
            <a:xfrm>
              <a:off x="703264" y="2193927"/>
              <a:ext cx="4764848" cy="2859873"/>
            </a:xfrm>
            <a:prstGeom prst="rect">
              <a:avLst/>
            </a:prstGeom>
          </p:spPr>
        </p:pic>
        <p:sp>
          <p:nvSpPr>
            <p:cNvPr id="11" name="직사각형 10">
              <a:extLst>
                <a:ext uri="{FF2B5EF4-FFF2-40B4-BE49-F238E27FC236}">
                  <a16:creationId xmlns:a16="http://schemas.microsoft.com/office/drawing/2014/main" id="{CBCE1ED9-A564-4F04-B475-7CA0F7EFDE13}"/>
                </a:ext>
              </a:extLst>
            </p:cNvPr>
            <p:cNvSpPr/>
            <p:nvPr/>
          </p:nvSpPr>
          <p:spPr>
            <a:xfrm>
              <a:off x="2028825" y="2692399"/>
              <a:ext cx="2644775" cy="95251"/>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2" name="그림 11">
              <a:extLst>
                <a:ext uri="{FF2B5EF4-FFF2-40B4-BE49-F238E27FC236}">
                  <a16:creationId xmlns:a16="http://schemas.microsoft.com/office/drawing/2014/main" id="{7FCE9DBF-C738-4FD7-B984-DFE134414E8B}"/>
                </a:ext>
              </a:extLst>
            </p:cNvPr>
            <p:cNvPicPr>
              <a:picLocks noChangeAspect="1"/>
            </p:cNvPicPr>
            <p:nvPr/>
          </p:nvPicPr>
          <p:blipFill rotWithShape="1">
            <a:blip r:embed="rId4"/>
            <a:srcRect l="27992" t="17553" r="18034" b="79750"/>
            <a:stretch/>
          </p:blipFill>
          <p:spPr>
            <a:xfrm>
              <a:off x="382662" y="3300338"/>
              <a:ext cx="5085450" cy="15251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13" name="그림 12">
              <a:extLst>
                <a:ext uri="{FF2B5EF4-FFF2-40B4-BE49-F238E27FC236}">
                  <a16:creationId xmlns:a16="http://schemas.microsoft.com/office/drawing/2014/main" id="{3E332010-3CB8-4B2F-96B1-D1E8F49D2477}"/>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400000" flipH="1" flipV="1">
              <a:off x="1843852" y="2817865"/>
              <a:ext cx="417624" cy="395153"/>
            </a:xfrm>
            <a:prstGeom prst="rect">
              <a:avLst/>
            </a:prstGeom>
          </p:spPr>
        </p:pic>
      </p:grpSp>
      <p:grpSp>
        <p:nvGrpSpPr>
          <p:cNvPr id="14" name="그룹 13">
            <a:extLst>
              <a:ext uri="{FF2B5EF4-FFF2-40B4-BE49-F238E27FC236}">
                <a16:creationId xmlns:a16="http://schemas.microsoft.com/office/drawing/2014/main" id="{D4EEC923-63EF-4265-8287-255743C2906D}"/>
              </a:ext>
            </a:extLst>
          </p:cNvPr>
          <p:cNvGrpSpPr/>
          <p:nvPr/>
        </p:nvGrpSpPr>
        <p:grpSpPr>
          <a:xfrm>
            <a:off x="5617790" y="3092008"/>
            <a:ext cx="3874740" cy="579149"/>
            <a:chOff x="5714269" y="2528888"/>
            <a:chExt cx="3874740" cy="579149"/>
          </a:xfrm>
        </p:grpSpPr>
        <p:sp>
          <p:nvSpPr>
            <p:cNvPr id="15" name="Rectangle 1">
              <a:extLst>
                <a:ext uri="{FF2B5EF4-FFF2-40B4-BE49-F238E27FC236}">
                  <a16:creationId xmlns:a16="http://schemas.microsoft.com/office/drawing/2014/main" id="{9C4EBD7D-6438-4A4C-B56F-11906C2C85BD}"/>
                </a:ext>
              </a:extLst>
            </p:cNvPr>
            <p:cNvSpPr>
              <a:spLocks noChangeArrowheads="1"/>
            </p:cNvSpPr>
            <p:nvPr/>
          </p:nvSpPr>
          <p:spPr bwMode="auto">
            <a:xfrm>
              <a:off x="5757039" y="2528888"/>
              <a:ext cx="3831970" cy="579149"/>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88900" indent="-88900" defTabSz="914400" eaLnBrk="0" fontAlgn="base" hangingPunct="0">
                <a:spcBef>
                  <a:spcPct val="0"/>
                </a:spcBef>
                <a:spcAft>
                  <a:spcPct val="0"/>
                </a:spcAft>
              </a:pPr>
              <a:r>
                <a:rPr lang="en-US" altLang="ko-KR" sz="1200" dirty="0">
                  <a:latin typeface="D2Coding" panose="020B0609020101020101" pitchFamily="49" charset="-127"/>
                  <a:ea typeface="D2Coding" panose="020B0609020101020101" pitchFamily="49" charset="-127"/>
                </a:rPr>
                <a:t>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INSERT INTO temperature(</a:t>
              </a:r>
              <a:r>
                <a:rPr lang="en-US" altLang="ko-KR" sz="1200" dirty="0" err="1">
                  <a:solidFill>
                    <a:schemeClr val="tx1">
                      <a:lumMod val="85000"/>
                      <a:lumOff val="15000"/>
                    </a:schemeClr>
                  </a:solidFill>
                  <a:latin typeface="D2Coding" panose="020B0609020101020101" pitchFamily="49" charset="-127"/>
                  <a:ea typeface="D2Coding" panose="020B0609020101020101" pitchFamily="49" charset="-127"/>
                </a:rPr>
                <a:t>datatime</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temp, humid)     VALUES ('2021-09-20 20:21:18', 28.1, 20.1);</a:t>
              </a:r>
              <a:endPar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endParaRPr>
            </a:p>
          </p:txBody>
        </p:sp>
        <p:sp>
          <p:nvSpPr>
            <p:cNvPr id="16" name="Rectangle 1">
              <a:extLst>
                <a:ext uri="{FF2B5EF4-FFF2-40B4-BE49-F238E27FC236}">
                  <a16:creationId xmlns:a16="http://schemas.microsoft.com/office/drawing/2014/main" id="{2C89DF07-ACDB-466A-A917-DD4C30D22690}"/>
                </a:ext>
              </a:extLst>
            </p:cNvPr>
            <p:cNvSpPr>
              <a:spLocks noChangeArrowheads="1"/>
            </p:cNvSpPr>
            <p:nvPr/>
          </p:nvSpPr>
          <p:spPr bwMode="auto">
            <a:xfrm>
              <a:off x="5714269" y="2528889"/>
              <a:ext cx="45719" cy="579148"/>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077585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7" name="직사각형 6">
            <a:extLst>
              <a:ext uri="{FF2B5EF4-FFF2-40B4-BE49-F238E27FC236}">
                <a16:creationId xmlns:a16="http://schemas.microsoft.com/office/drawing/2014/main" id="{D0B1CB46-B1FE-4B41-9B6A-F022173EF8D6}"/>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Áp dụng các câu lệnh Truy vấn đơn giản cho DB mẫu</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46D21069-6A5A-438C-B1BB-539A11630E10}"/>
              </a:ext>
            </a:extLst>
          </p:cNvPr>
          <p:cNvSpPr/>
          <p:nvPr/>
        </p:nvSpPr>
        <p:spPr>
          <a:xfrm>
            <a:off x="5690516" y="2016336"/>
            <a:ext cx="3557715" cy="945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15" name="그룹 14">
            <a:extLst>
              <a:ext uri="{FF2B5EF4-FFF2-40B4-BE49-F238E27FC236}">
                <a16:creationId xmlns:a16="http://schemas.microsoft.com/office/drawing/2014/main" id="{9022B362-0287-4ED6-8D81-B4B516B71D5B}"/>
              </a:ext>
            </a:extLst>
          </p:cNvPr>
          <p:cNvGrpSpPr/>
          <p:nvPr/>
        </p:nvGrpSpPr>
        <p:grpSpPr>
          <a:xfrm>
            <a:off x="5714849" y="3029566"/>
            <a:ext cx="3509047" cy="305752"/>
            <a:chOff x="5690516" y="2233862"/>
            <a:chExt cx="3509047" cy="305752"/>
          </a:xfrm>
        </p:grpSpPr>
        <p:sp>
          <p:nvSpPr>
            <p:cNvPr id="16" name="Rectangle 1">
              <a:extLst>
                <a:ext uri="{FF2B5EF4-FFF2-40B4-BE49-F238E27FC236}">
                  <a16:creationId xmlns:a16="http://schemas.microsoft.com/office/drawing/2014/main" id="{99B7611F-7E30-4EEA-8AAF-E6A2A88463AD}"/>
                </a:ext>
              </a:extLst>
            </p:cNvPr>
            <p:cNvSpPr>
              <a:spLocks noChangeArrowheads="1"/>
            </p:cNvSpPr>
            <p:nvPr/>
          </p:nvSpPr>
          <p:spPr bwMode="auto">
            <a:xfrm>
              <a:off x="5733286" y="2233862"/>
              <a:ext cx="3466277" cy="305752"/>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268288" indent="-268288" defTabSz="914400" eaLnBrk="0" fontAlgn="base" hangingPunct="0">
                <a:spcBef>
                  <a:spcPct val="0"/>
                </a:spcBef>
                <a:spcAft>
                  <a:spcPct val="0"/>
                </a:spcAft>
              </a:pPr>
              <a:r>
                <a:rPr lang="en-US" altLang="ko-KR" sz="1200" dirty="0">
                  <a:latin typeface="D2Coding" panose="020B0609020101020101" pitchFamily="49" charset="-127"/>
                  <a:ea typeface="D2Coding" panose="020B0609020101020101" pitchFamily="49" charset="-127"/>
                </a:rPr>
                <a:t> </a:t>
              </a: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SELECT * FROM temperature;</a:t>
              </a:r>
              <a:endParaRPr kumimoji="0" lang="en-US" altLang="ko-KR" sz="1200" i="0" u="none" strike="noStrike" cap="none" normalizeH="0" baseline="0" dirty="0">
                <a:ln>
                  <a:noFill/>
                </a:ln>
                <a:effectLst/>
                <a:latin typeface="D2Coding" panose="020B0609020101020101" pitchFamily="49" charset="-127"/>
                <a:ea typeface="D2Coding" panose="020B0609020101020101" pitchFamily="49" charset="-127"/>
              </a:endParaRPr>
            </a:p>
          </p:txBody>
        </p:sp>
        <p:sp>
          <p:nvSpPr>
            <p:cNvPr id="17" name="Rectangle 1">
              <a:extLst>
                <a:ext uri="{FF2B5EF4-FFF2-40B4-BE49-F238E27FC236}">
                  <a16:creationId xmlns:a16="http://schemas.microsoft.com/office/drawing/2014/main" id="{6AF5C5FD-621A-4AF4-B2D1-05AB3DA3D80D}"/>
                </a:ext>
              </a:extLst>
            </p:cNvPr>
            <p:cNvSpPr>
              <a:spLocks noChangeArrowheads="1"/>
            </p:cNvSpPr>
            <p:nvPr/>
          </p:nvSpPr>
          <p:spPr bwMode="auto">
            <a:xfrm>
              <a:off x="5690516" y="2233863"/>
              <a:ext cx="45719" cy="305751"/>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grpSp>
        <p:nvGrpSpPr>
          <p:cNvPr id="2" name="그룹 1">
            <a:extLst>
              <a:ext uri="{FF2B5EF4-FFF2-40B4-BE49-F238E27FC236}">
                <a16:creationId xmlns:a16="http://schemas.microsoft.com/office/drawing/2014/main" id="{6131BB74-1B10-488F-84E7-33741C7E9DD3}"/>
              </a:ext>
            </a:extLst>
          </p:cNvPr>
          <p:cNvGrpSpPr/>
          <p:nvPr/>
        </p:nvGrpSpPr>
        <p:grpSpPr>
          <a:xfrm>
            <a:off x="562100" y="1921015"/>
            <a:ext cx="4963370" cy="2979027"/>
            <a:chOff x="562100" y="1921015"/>
            <a:chExt cx="4963370" cy="2979027"/>
          </a:xfrm>
        </p:grpSpPr>
        <p:pic>
          <p:nvPicPr>
            <p:cNvPr id="11" name="그림 10">
              <a:extLst>
                <a:ext uri="{FF2B5EF4-FFF2-40B4-BE49-F238E27FC236}">
                  <a16:creationId xmlns:a16="http://schemas.microsoft.com/office/drawing/2014/main" id="{42536D82-7A71-46D5-B570-62EB1A9ECDBD}"/>
                </a:ext>
              </a:extLst>
            </p:cNvPr>
            <p:cNvPicPr>
              <a:picLocks noChangeAspect="1"/>
            </p:cNvPicPr>
            <p:nvPr/>
          </p:nvPicPr>
          <p:blipFill>
            <a:blip r:embed="rId4"/>
            <a:stretch>
              <a:fillRect/>
            </a:stretch>
          </p:blipFill>
          <p:spPr>
            <a:xfrm>
              <a:off x="562100" y="1921015"/>
              <a:ext cx="4963370" cy="2979027"/>
            </a:xfrm>
            <a:prstGeom prst="rect">
              <a:avLst/>
            </a:prstGeom>
          </p:spPr>
        </p:pic>
        <p:pic>
          <p:nvPicPr>
            <p:cNvPr id="12" name="그림 11">
              <a:extLst>
                <a:ext uri="{FF2B5EF4-FFF2-40B4-BE49-F238E27FC236}">
                  <a16:creationId xmlns:a16="http://schemas.microsoft.com/office/drawing/2014/main" id="{38F4D4B5-AFF4-4E66-8854-EB537B472FB2}"/>
                </a:ext>
              </a:extLst>
            </p:cNvPr>
            <p:cNvPicPr>
              <a:picLocks noChangeAspect="1"/>
            </p:cNvPicPr>
            <p:nvPr/>
          </p:nvPicPr>
          <p:blipFill rotWithShape="1">
            <a:blip r:embed="rId4"/>
            <a:srcRect l="28227" t="17453" r="52587" b="79581"/>
            <a:stretch/>
          </p:blipFill>
          <p:spPr>
            <a:xfrm>
              <a:off x="2566084" y="2856770"/>
              <a:ext cx="2177366" cy="202024"/>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
          <p:nvSpPr>
            <p:cNvPr id="13" name="직사각형 12">
              <a:extLst>
                <a:ext uri="{FF2B5EF4-FFF2-40B4-BE49-F238E27FC236}">
                  <a16:creationId xmlns:a16="http://schemas.microsoft.com/office/drawing/2014/main" id="{9FF31392-2A34-4E1A-8082-96A2C370C2AD}"/>
                </a:ext>
              </a:extLst>
            </p:cNvPr>
            <p:cNvSpPr/>
            <p:nvPr/>
          </p:nvSpPr>
          <p:spPr>
            <a:xfrm>
              <a:off x="1914525" y="2419349"/>
              <a:ext cx="1028700" cy="133351"/>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8" name="그림 17">
              <a:extLst>
                <a:ext uri="{FF2B5EF4-FFF2-40B4-BE49-F238E27FC236}">
                  <a16:creationId xmlns:a16="http://schemas.microsoft.com/office/drawing/2014/main" id="{14A79BFE-9181-40B1-8DB5-C13CE8D2F0F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876255" flipH="1" flipV="1">
              <a:off x="2091502" y="2617841"/>
              <a:ext cx="417624" cy="395153"/>
            </a:xfrm>
            <a:prstGeom prst="rect">
              <a:avLst/>
            </a:prstGeom>
          </p:spPr>
        </p:pic>
      </p:grpSp>
    </p:spTree>
    <p:extLst>
      <p:ext uri="{BB962C8B-B14F-4D97-AF65-F5344CB8AC3E}">
        <p14:creationId xmlns:p14="http://schemas.microsoft.com/office/powerpoint/2010/main" val="10970083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66C4B156-A67A-4D2C-ADED-467DFDCF8DDB}"/>
              </a:ext>
            </a:extLst>
          </p:cNvPr>
          <p:cNvPicPr>
            <a:picLocks noChangeAspect="1"/>
          </p:cNvPicPr>
          <p:nvPr/>
        </p:nvPicPr>
        <p:blipFill>
          <a:blip r:embed="rId3"/>
          <a:stretch>
            <a:fillRect/>
          </a:stretch>
        </p:blipFill>
        <p:spPr>
          <a:xfrm>
            <a:off x="554228" y="1949590"/>
            <a:ext cx="4963370" cy="2979027"/>
          </a:xfrm>
          <a:prstGeom prst="rect">
            <a:avLst/>
          </a:prstGeom>
        </p:spPr>
      </p:pic>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7" name="직사각형 6">
            <a:extLst>
              <a:ext uri="{FF2B5EF4-FFF2-40B4-BE49-F238E27FC236}">
                <a16:creationId xmlns:a16="http://schemas.microsoft.com/office/drawing/2014/main" id="{D0B1CB46-B1FE-4B41-9B6A-F022173EF8D6}"/>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Áp dụng các câu lệnh Truy vấn đơn giản cho DB mẫu</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46D21069-6A5A-438C-B1BB-539A11630E10}"/>
              </a:ext>
            </a:extLst>
          </p:cNvPr>
          <p:cNvSpPr/>
          <p:nvPr/>
        </p:nvSpPr>
        <p:spPr>
          <a:xfrm>
            <a:off x="5684082" y="2078493"/>
            <a:ext cx="3557715"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'2021-09-20 20:21:18'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32,0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13" name="직사각형 12">
            <a:extLst>
              <a:ext uri="{FF2B5EF4-FFF2-40B4-BE49-F238E27FC236}">
                <a16:creationId xmlns:a16="http://schemas.microsoft.com/office/drawing/2014/main" id="{9FF31392-2A34-4E1A-8082-96A2C370C2AD}"/>
              </a:ext>
            </a:extLst>
          </p:cNvPr>
          <p:cNvSpPr/>
          <p:nvPr/>
        </p:nvSpPr>
        <p:spPr>
          <a:xfrm>
            <a:off x="1924050" y="2458912"/>
            <a:ext cx="2559051" cy="198563"/>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a:extLst>
              <a:ext uri="{FF2B5EF4-FFF2-40B4-BE49-F238E27FC236}">
                <a16:creationId xmlns:a16="http://schemas.microsoft.com/office/drawing/2014/main" id="{6DA48AB3-CF4A-453C-913C-EFF53F849C39}"/>
              </a:ext>
            </a:extLst>
          </p:cNvPr>
          <p:cNvPicPr>
            <a:picLocks noChangeAspect="1"/>
          </p:cNvPicPr>
          <p:nvPr/>
        </p:nvPicPr>
        <p:blipFill rotWithShape="1">
          <a:blip r:embed="rId3"/>
          <a:srcRect l="28321" t="17568" r="20319" b="77419"/>
          <a:stretch/>
        </p:blipFill>
        <p:spPr>
          <a:xfrm>
            <a:off x="437049" y="3167061"/>
            <a:ext cx="5122234" cy="300039"/>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0E32CA18-4C60-425D-A51C-2FBAA152C90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4975484" flipH="1" flipV="1">
            <a:off x="1937030" y="2703932"/>
            <a:ext cx="417624" cy="395153"/>
          </a:xfrm>
          <a:prstGeom prst="rect">
            <a:avLst/>
          </a:prstGeom>
        </p:spPr>
      </p:pic>
      <p:grpSp>
        <p:nvGrpSpPr>
          <p:cNvPr id="12" name="그룹 11">
            <a:extLst>
              <a:ext uri="{FF2B5EF4-FFF2-40B4-BE49-F238E27FC236}">
                <a16:creationId xmlns:a16="http://schemas.microsoft.com/office/drawing/2014/main" id="{3811CEF6-628B-4E18-B854-A4DA4D501113}"/>
              </a:ext>
            </a:extLst>
          </p:cNvPr>
          <p:cNvGrpSpPr/>
          <p:nvPr/>
        </p:nvGrpSpPr>
        <p:grpSpPr>
          <a:xfrm>
            <a:off x="5792111" y="2817098"/>
            <a:ext cx="3509047" cy="453650"/>
            <a:chOff x="5690516" y="2233862"/>
            <a:chExt cx="3509047" cy="453650"/>
          </a:xfrm>
        </p:grpSpPr>
        <p:sp>
          <p:nvSpPr>
            <p:cNvPr id="17" name="Rectangle 1">
              <a:extLst>
                <a:ext uri="{FF2B5EF4-FFF2-40B4-BE49-F238E27FC236}">
                  <a16:creationId xmlns:a16="http://schemas.microsoft.com/office/drawing/2014/main" id="{E5D66F16-2FFD-4C54-A833-CC4DCB91055C}"/>
                </a:ext>
              </a:extLst>
            </p:cNvPr>
            <p:cNvSpPr>
              <a:spLocks noChangeArrowheads="1"/>
            </p:cNvSpPr>
            <p:nvPr/>
          </p:nvSpPr>
          <p:spPr bwMode="auto">
            <a:xfrm>
              <a:off x="5733286" y="2233862"/>
              <a:ext cx="3466277" cy="453650"/>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76200" indent="-76200" defTabSz="914400" eaLnBrk="0" fontAlgn="base" hangingPunct="0">
                <a:spcBef>
                  <a:spcPct val="0"/>
                </a:spcBef>
                <a:spcAft>
                  <a:spcPct val="0"/>
                </a:spcAft>
              </a:pPr>
              <a:r>
                <a:rPr lang="en-US" altLang="ko-KR" sz="1200" dirty="0">
                  <a:latin typeface="D2Coding" panose="020B0609020101020101" pitchFamily="49" charset="-127"/>
                  <a:ea typeface="D2Coding" panose="020B0609020101020101" pitchFamily="49" charset="-127"/>
                </a:rPr>
                <a:t>CẬP NHẬT </a:t>
              </a:r>
              <a:r>
                <a:rPr lang="en-US" altLang="ko-KR" sz="1200" dirty="0" err="1">
                  <a:latin typeface="D2Coding" panose="020B0609020101020101" pitchFamily="49" charset="-127"/>
                  <a:ea typeface="D2Coding" panose="020B0609020101020101" pitchFamily="49" charset="-127"/>
                </a:rPr>
                <a:t>nhiệt</a:t>
              </a:r>
              <a:r>
                <a:rPr lang="en-US" altLang="ko-KR" sz="1200" dirty="0">
                  <a:latin typeface="D2Coding" panose="020B0609020101020101" pitchFamily="49" charset="-127"/>
                  <a:ea typeface="D2Coding" panose="020B0609020101020101" pitchFamily="49" charset="-127"/>
                </a:rPr>
                <a:t> </a:t>
              </a:r>
              <a:r>
                <a:rPr lang="en-US" altLang="ko-KR" sz="1200" dirty="0" err="1">
                  <a:latin typeface="D2Coding" panose="020B0609020101020101" pitchFamily="49" charset="-127"/>
                  <a:ea typeface="D2Coding" panose="020B0609020101020101" pitchFamily="49" charset="-127"/>
                </a:rPr>
                <a:t>độ</a:t>
              </a:r>
              <a:r>
                <a:rPr lang="en-US" altLang="ko-KR" sz="1200" dirty="0">
                  <a:latin typeface="D2Coding" panose="020B0609020101020101" pitchFamily="49" charset="-127"/>
                  <a:ea typeface="D2Coding" panose="020B0609020101020101" pitchFamily="49" charset="-127"/>
                </a:rPr>
                <a:t> SET temp=32.0 WHERE datetime = '2021-09-20 20:21:18’;</a:t>
              </a:r>
              <a:endParaRPr lang="en-US" altLang="ko-KR" sz="1200" dirty="0">
                <a:solidFill>
                  <a:schemeClr val="tx1">
                    <a:lumMod val="85000"/>
                    <a:lumOff val="15000"/>
                  </a:schemeClr>
                </a:solidFill>
                <a:latin typeface="D2Coding" panose="020B0609020101020101" pitchFamily="49" charset="-127"/>
                <a:ea typeface="D2Coding" panose="020B0609020101020101" pitchFamily="49" charset="-127"/>
              </a:endParaRPr>
            </a:p>
          </p:txBody>
        </p:sp>
        <p:sp>
          <p:nvSpPr>
            <p:cNvPr id="18" name="Rectangle 1">
              <a:extLst>
                <a:ext uri="{FF2B5EF4-FFF2-40B4-BE49-F238E27FC236}">
                  <a16:creationId xmlns:a16="http://schemas.microsoft.com/office/drawing/2014/main" id="{B34994D4-FD2D-4C49-8D90-BAC2F08842C1}"/>
                </a:ext>
              </a:extLst>
            </p:cNvPr>
            <p:cNvSpPr>
              <a:spLocks noChangeArrowheads="1"/>
            </p:cNvSpPr>
            <p:nvPr/>
          </p:nvSpPr>
          <p:spPr bwMode="auto">
            <a:xfrm>
              <a:off x="5690516" y="2233863"/>
              <a:ext cx="45719" cy="453649"/>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
        <p:nvSpPr>
          <p:cNvPr id="20" name="직사각형 19">
            <a:extLst>
              <a:ext uri="{FF2B5EF4-FFF2-40B4-BE49-F238E27FC236}">
                <a16:creationId xmlns:a16="http://schemas.microsoft.com/office/drawing/2014/main" id="{09997267-23B6-46B0-9975-339C19CEECAF}"/>
              </a:ext>
            </a:extLst>
          </p:cNvPr>
          <p:cNvSpPr/>
          <p:nvPr/>
        </p:nvSpPr>
        <p:spPr>
          <a:xfrm>
            <a:off x="5690516" y="3388881"/>
            <a:ext cx="3557715"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endParaRPr lang="ko-KR" altLang="en-US" sz="1300" dirty="0">
              <a:solidFill>
                <a:schemeClr val="tx1">
                  <a:lumMod val="85000"/>
                  <a:lumOff val="15000"/>
                </a:schemeClr>
              </a:solidFill>
              <a:latin typeface="SamsungOne-400" panose="020B0503030303020204" pitchFamily="34" charset="0"/>
            </a:endParaRPr>
          </a:p>
        </p:txBody>
      </p:sp>
      <p:grpSp>
        <p:nvGrpSpPr>
          <p:cNvPr id="21" name="그룹 20">
            <a:extLst>
              <a:ext uri="{FF2B5EF4-FFF2-40B4-BE49-F238E27FC236}">
                <a16:creationId xmlns:a16="http://schemas.microsoft.com/office/drawing/2014/main" id="{75874526-D38E-4909-AE88-BB45AA37C5A7}"/>
              </a:ext>
            </a:extLst>
          </p:cNvPr>
          <p:cNvGrpSpPr/>
          <p:nvPr/>
        </p:nvGrpSpPr>
        <p:grpSpPr>
          <a:xfrm>
            <a:off x="5839550" y="3903089"/>
            <a:ext cx="3509047" cy="272432"/>
            <a:chOff x="5690516" y="3648134"/>
            <a:chExt cx="3509047" cy="272432"/>
          </a:xfrm>
        </p:grpSpPr>
        <p:sp>
          <p:nvSpPr>
            <p:cNvPr id="22" name="Rectangle 1">
              <a:extLst>
                <a:ext uri="{FF2B5EF4-FFF2-40B4-BE49-F238E27FC236}">
                  <a16:creationId xmlns:a16="http://schemas.microsoft.com/office/drawing/2014/main" id="{9118143F-A85B-49D9-9F27-C631C75F86CC}"/>
                </a:ext>
              </a:extLst>
            </p:cNvPr>
            <p:cNvSpPr>
              <a:spLocks noChangeArrowheads="1"/>
            </p:cNvSpPr>
            <p:nvPr/>
          </p:nvSpPr>
          <p:spPr bwMode="auto">
            <a:xfrm>
              <a:off x="5733286" y="3648134"/>
              <a:ext cx="3466277" cy="272431"/>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268288" indent="-268288" defTabSz="914400" eaLnBrk="0" fontAlgn="base" hangingPunct="0">
                <a:spcBef>
                  <a:spcPct val="0"/>
                </a:spcBef>
                <a:spcAft>
                  <a:spcPct val="0"/>
                </a:spcAft>
              </a:pPr>
              <a:r>
                <a:rPr lang="en-US" altLang="ko-KR" sz="1200" dirty="0">
                  <a:latin typeface="D2Coding" panose="020B0609020101020101" pitchFamily="49" charset="-127"/>
                  <a:ea typeface="D2Coding" panose="020B0609020101020101" pitchFamily="49" charset="-127"/>
                </a:rPr>
                <a:t>CHỌN * TỪ </a:t>
              </a:r>
              <a:r>
                <a:rPr lang="en-US" altLang="ko-KR" sz="1200" dirty="0" err="1">
                  <a:latin typeface="D2Coding" panose="020B0609020101020101" pitchFamily="49" charset="-127"/>
                  <a:ea typeface="D2Coding" panose="020B0609020101020101" pitchFamily="49" charset="-127"/>
                </a:rPr>
                <a:t>nhiệt</a:t>
              </a:r>
              <a:r>
                <a:rPr lang="en-US" altLang="ko-KR" sz="1200" dirty="0">
                  <a:latin typeface="D2Coding" panose="020B0609020101020101" pitchFamily="49" charset="-127"/>
                  <a:ea typeface="D2Coding" panose="020B0609020101020101" pitchFamily="49" charset="-127"/>
                </a:rPr>
                <a:t> </a:t>
              </a:r>
              <a:r>
                <a:rPr lang="en-US" altLang="ko-KR" sz="1200" dirty="0" err="1">
                  <a:latin typeface="D2Coding" panose="020B0609020101020101" pitchFamily="49" charset="-127"/>
                  <a:ea typeface="D2Coding" panose="020B0609020101020101" pitchFamily="49" charset="-127"/>
                </a:rPr>
                <a:t>độ</a:t>
              </a:r>
              <a:r>
                <a:rPr lang="en-US" altLang="ko-KR" sz="1200" dirty="0">
                  <a:latin typeface="D2Coding" panose="020B0609020101020101" pitchFamily="49" charset="-127"/>
                  <a:ea typeface="D2Coding" panose="020B0609020101020101" pitchFamily="49" charset="-127"/>
                </a:rPr>
                <a:t>;</a:t>
              </a:r>
              <a:endParaRPr lang="en-US" altLang="ko-KR" sz="1200" dirty="0">
                <a:solidFill>
                  <a:schemeClr val="tx1">
                    <a:lumMod val="85000"/>
                    <a:lumOff val="15000"/>
                  </a:schemeClr>
                </a:solidFill>
                <a:latin typeface="D2Coding" panose="020B0609020101020101" pitchFamily="49" charset="-127"/>
                <a:ea typeface="D2Coding" panose="020B0609020101020101" pitchFamily="49" charset="-127"/>
              </a:endParaRPr>
            </a:p>
          </p:txBody>
        </p:sp>
        <p:sp>
          <p:nvSpPr>
            <p:cNvPr id="23" name="Rectangle 1">
              <a:extLst>
                <a:ext uri="{FF2B5EF4-FFF2-40B4-BE49-F238E27FC236}">
                  <a16:creationId xmlns:a16="http://schemas.microsoft.com/office/drawing/2014/main" id="{74A172AE-0E1C-4FB2-997E-593A349614B5}"/>
                </a:ext>
              </a:extLst>
            </p:cNvPr>
            <p:cNvSpPr>
              <a:spLocks noChangeArrowheads="1"/>
            </p:cNvSpPr>
            <p:nvPr/>
          </p:nvSpPr>
          <p:spPr bwMode="auto">
            <a:xfrm>
              <a:off x="5690516" y="3648136"/>
              <a:ext cx="45719" cy="272430"/>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94206134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HeidiSQL</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7" name="직사각형 6">
            <a:extLst>
              <a:ext uri="{FF2B5EF4-FFF2-40B4-BE49-F238E27FC236}">
                <a16:creationId xmlns:a16="http://schemas.microsoft.com/office/drawing/2014/main" id="{D0B1CB46-B1FE-4B41-9B6A-F022173EF8D6}"/>
              </a:ext>
            </a:extLst>
          </p:cNvPr>
          <p:cNvSpPr/>
          <p:nvPr/>
        </p:nvSpPr>
        <p:spPr>
          <a:xfrm>
            <a:off x="580390" y="152478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Áp dụng các câu lệnh Truy vấn đơn giản cho DB mẫu</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46D21069-6A5A-438C-B1BB-539A11630E10}"/>
              </a:ext>
            </a:extLst>
          </p:cNvPr>
          <p:cNvSpPr/>
          <p:nvPr/>
        </p:nvSpPr>
        <p:spPr>
          <a:xfrm>
            <a:off x="5657705" y="2096536"/>
            <a:ext cx="3557715"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32,0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khỏi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a:extLst>
              <a:ext uri="{FF2B5EF4-FFF2-40B4-BE49-F238E27FC236}">
                <a16:creationId xmlns:a16="http://schemas.microsoft.com/office/drawing/2014/main" id="{9E359D1F-63FB-439E-ACAD-9A54C1A692FE}"/>
              </a:ext>
            </a:extLst>
          </p:cNvPr>
          <p:cNvGrpSpPr/>
          <p:nvPr/>
        </p:nvGrpSpPr>
        <p:grpSpPr>
          <a:xfrm>
            <a:off x="554228" y="1949589"/>
            <a:ext cx="4963370" cy="2979027"/>
            <a:chOff x="554228" y="1949589"/>
            <a:chExt cx="4963370" cy="2979027"/>
          </a:xfrm>
        </p:grpSpPr>
        <p:pic>
          <p:nvPicPr>
            <p:cNvPr id="11" name="그림 10">
              <a:extLst>
                <a:ext uri="{FF2B5EF4-FFF2-40B4-BE49-F238E27FC236}">
                  <a16:creationId xmlns:a16="http://schemas.microsoft.com/office/drawing/2014/main" id="{0C69C6EC-87C8-4DDB-98AF-135AE766F711}"/>
                </a:ext>
              </a:extLst>
            </p:cNvPr>
            <p:cNvPicPr>
              <a:picLocks noChangeAspect="1"/>
            </p:cNvPicPr>
            <p:nvPr/>
          </p:nvPicPr>
          <p:blipFill>
            <a:blip r:embed="rId4"/>
            <a:stretch>
              <a:fillRect/>
            </a:stretch>
          </p:blipFill>
          <p:spPr>
            <a:xfrm>
              <a:off x="554228" y="1949589"/>
              <a:ext cx="4963370" cy="2979027"/>
            </a:xfrm>
            <a:prstGeom prst="rect">
              <a:avLst/>
            </a:prstGeom>
          </p:spPr>
        </p:pic>
        <p:sp>
          <p:nvSpPr>
            <p:cNvPr id="13" name="직사각형 12">
              <a:extLst>
                <a:ext uri="{FF2B5EF4-FFF2-40B4-BE49-F238E27FC236}">
                  <a16:creationId xmlns:a16="http://schemas.microsoft.com/office/drawing/2014/main" id="{9FF31392-2A34-4E1A-8082-96A2C370C2AD}"/>
                </a:ext>
              </a:extLst>
            </p:cNvPr>
            <p:cNvSpPr/>
            <p:nvPr/>
          </p:nvSpPr>
          <p:spPr>
            <a:xfrm>
              <a:off x="1899939" y="2458912"/>
              <a:ext cx="1586212" cy="189038"/>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2" name="그림 11">
              <a:extLst>
                <a:ext uri="{FF2B5EF4-FFF2-40B4-BE49-F238E27FC236}">
                  <a16:creationId xmlns:a16="http://schemas.microsoft.com/office/drawing/2014/main" id="{A8D6A0AE-7466-4970-8B1E-84089C6FD6B9}"/>
                </a:ext>
              </a:extLst>
            </p:cNvPr>
            <p:cNvPicPr>
              <a:picLocks noChangeAspect="1"/>
            </p:cNvPicPr>
            <p:nvPr/>
          </p:nvPicPr>
          <p:blipFill rotWithShape="1">
            <a:blip r:embed="rId4"/>
            <a:srcRect l="28154" t="17876" r="43290" b="77308"/>
            <a:stretch/>
          </p:blipFill>
          <p:spPr>
            <a:xfrm>
              <a:off x="1238250" y="3209926"/>
              <a:ext cx="4019550" cy="406938"/>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15" name="그림 14">
              <a:extLst>
                <a:ext uri="{FF2B5EF4-FFF2-40B4-BE49-F238E27FC236}">
                  <a16:creationId xmlns:a16="http://schemas.microsoft.com/office/drawing/2014/main" id="{67967E20-3DBC-4136-B721-8E33E9342EA0}"/>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4975484" flipH="1" flipV="1">
              <a:off x="1937030" y="2703932"/>
              <a:ext cx="417624" cy="395153"/>
            </a:xfrm>
            <a:prstGeom prst="rect">
              <a:avLst/>
            </a:prstGeom>
          </p:spPr>
        </p:pic>
      </p:grpSp>
      <p:grpSp>
        <p:nvGrpSpPr>
          <p:cNvPr id="16" name="그룹 15">
            <a:extLst>
              <a:ext uri="{FF2B5EF4-FFF2-40B4-BE49-F238E27FC236}">
                <a16:creationId xmlns:a16="http://schemas.microsoft.com/office/drawing/2014/main" id="{6D5EFA59-6D17-4214-B950-911EFD93505E}"/>
              </a:ext>
            </a:extLst>
          </p:cNvPr>
          <p:cNvGrpSpPr/>
          <p:nvPr/>
        </p:nvGrpSpPr>
        <p:grpSpPr>
          <a:xfrm>
            <a:off x="5657705" y="2717348"/>
            <a:ext cx="3413527" cy="272432"/>
            <a:chOff x="5786037" y="2275413"/>
            <a:chExt cx="3413527" cy="272432"/>
          </a:xfrm>
        </p:grpSpPr>
        <p:sp>
          <p:nvSpPr>
            <p:cNvPr id="17" name="Rectangle 1">
              <a:extLst>
                <a:ext uri="{FF2B5EF4-FFF2-40B4-BE49-F238E27FC236}">
                  <a16:creationId xmlns:a16="http://schemas.microsoft.com/office/drawing/2014/main" id="{61A5E763-474E-4E1D-A6D9-5DF2A053EA5E}"/>
                </a:ext>
              </a:extLst>
            </p:cNvPr>
            <p:cNvSpPr>
              <a:spLocks noChangeArrowheads="1"/>
            </p:cNvSpPr>
            <p:nvPr/>
          </p:nvSpPr>
          <p:spPr bwMode="auto">
            <a:xfrm>
              <a:off x="5828808" y="2275413"/>
              <a:ext cx="3370756" cy="272431"/>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268288" indent="-268288" defTabSz="914400" eaLnBrk="0" fontAlgn="base" hangingPunct="0">
                <a:spcBef>
                  <a:spcPct val="0"/>
                </a:spcBef>
                <a:spcAft>
                  <a:spcPct val="0"/>
                </a:spcAft>
              </a:pP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DELETE FROM temperature WHERE temp = 32;</a:t>
              </a:r>
            </a:p>
          </p:txBody>
        </p:sp>
        <p:sp>
          <p:nvSpPr>
            <p:cNvPr id="18" name="Rectangle 1">
              <a:extLst>
                <a:ext uri="{FF2B5EF4-FFF2-40B4-BE49-F238E27FC236}">
                  <a16:creationId xmlns:a16="http://schemas.microsoft.com/office/drawing/2014/main" id="{89533CAF-6DE5-4C08-8891-6754BE566451}"/>
                </a:ext>
              </a:extLst>
            </p:cNvPr>
            <p:cNvSpPr>
              <a:spLocks noChangeArrowheads="1"/>
            </p:cNvSpPr>
            <p:nvPr/>
          </p:nvSpPr>
          <p:spPr bwMode="auto">
            <a:xfrm>
              <a:off x="5786037" y="2275415"/>
              <a:ext cx="45719" cy="272430"/>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
        <p:nvSpPr>
          <p:cNvPr id="20" name="직사각형 19">
            <a:extLst>
              <a:ext uri="{FF2B5EF4-FFF2-40B4-BE49-F238E27FC236}">
                <a16:creationId xmlns:a16="http://schemas.microsoft.com/office/drawing/2014/main" id="{2D0B7D88-ABE1-4636-94BA-49F7C0C03374}"/>
              </a:ext>
            </a:extLst>
          </p:cNvPr>
          <p:cNvSpPr/>
          <p:nvPr/>
        </p:nvSpPr>
        <p:spPr>
          <a:xfrm>
            <a:off x="5669261" y="3162522"/>
            <a:ext cx="3557715"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endParaRPr lang="ko-KR" altLang="en-US" sz="1300" dirty="0">
              <a:solidFill>
                <a:schemeClr val="tx1">
                  <a:lumMod val="85000"/>
                  <a:lumOff val="15000"/>
                </a:schemeClr>
              </a:solidFill>
              <a:latin typeface="SamsungOne-400" panose="020B0503030303020204" pitchFamily="34" charset="0"/>
            </a:endParaRPr>
          </a:p>
        </p:txBody>
      </p:sp>
      <p:grpSp>
        <p:nvGrpSpPr>
          <p:cNvPr id="21" name="그룹 20">
            <a:extLst>
              <a:ext uri="{FF2B5EF4-FFF2-40B4-BE49-F238E27FC236}">
                <a16:creationId xmlns:a16="http://schemas.microsoft.com/office/drawing/2014/main" id="{E07F047A-A962-4255-98EF-5B1B80B21510}"/>
              </a:ext>
            </a:extLst>
          </p:cNvPr>
          <p:cNvGrpSpPr/>
          <p:nvPr/>
        </p:nvGrpSpPr>
        <p:grpSpPr>
          <a:xfrm>
            <a:off x="5657705" y="3708003"/>
            <a:ext cx="3413527" cy="272432"/>
            <a:chOff x="5786037" y="3302884"/>
            <a:chExt cx="3413527" cy="272432"/>
          </a:xfrm>
        </p:grpSpPr>
        <p:sp>
          <p:nvSpPr>
            <p:cNvPr id="22" name="Rectangle 1">
              <a:extLst>
                <a:ext uri="{FF2B5EF4-FFF2-40B4-BE49-F238E27FC236}">
                  <a16:creationId xmlns:a16="http://schemas.microsoft.com/office/drawing/2014/main" id="{C899D4C6-7906-4E53-89F4-2C047B60EC5E}"/>
                </a:ext>
              </a:extLst>
            </p:cNvPr>
            <p:cNvSpPr>
              <a:spLocks noChangeArrowheads="1"/>
            </p:cNvSpPr>
            <p:nvPr/>
          </p:nvSpPr>
          <p:spPr bwMode="auto">
            <a:xfrm>
              <a:off x="5828808" y="3302884"/>
              <a:ext cx="3370756" cy="272431"/>
            </a:xfrm>
            <a:prstGeom prst="rect">
              <a:avLst/>
            </a:prstGeom>
            <a:solidFill>
              <a:schemeClr val="bg2">
                <a:lumMod val="90000"/>
              </a:schemeClr>
            </a:solidFill>
            <a:ln>
              <a:noFill/>
            </a:ln>
            <a:effectLst/>
          </p:spPr>
          <p:txBody>
            <a:bodyPr vert="horz" wrap="square" lIns="0" tIns="0" rIns="0" bIns="0" numCol="1" anchor="ctr" anchorCtr="0" compatLnSpc="1">
              <a:prstTxWarp prst="textNoShape">
                <a:avLst/>
              </a:prstTxWarp>
              <a:noAutofit/>
            </a:bodyPr>
            <a:lstStyle/>
            <a:p>
              <a:pPr marL="268288" indent="-268288" defTabSz="914400" eaLnBrk="0" fontAlgn="base" hangingPunct="0">
                <a:spcBef>
                  <a:spcPct val="0"/>
                </a:spcBef>
                <a:spcAft>
                  <a:spcPct val="0"/>
                </a:spcAft>
              </a:pPr>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 SELECT * FROM temperature;</a:t>
              </a:r>
            </a:p>
          </p:txBody>
        </p:sp>
        <p:sp>
          <p:nvSpPr>
            <p:cNvPr id="23" name="Rectangle 1">
              <a:extLst>
                <a:ext uri="{FF2B5EF4-FFF2-40B4-BE49-F238E27FC236}">
                  <a16:creationId xmlns:a16="http://schemas.microsoft.com/office/drawing/2014/main" id="{EBB3A419-60F6-4AF2-8E0F-25E901AC0B62}"/>
                </a:ext>
              </a:extLst>
            </p:cNvPr>
            <p:cNvSpPr>
              <a:spLocks noChangeArrowheads="1"/>
            </p:cNvSpPr>
            <p:nvPr/>
          </p:nvSpPr>
          <p:spPr bwMode="auto">
            <a:xfrm>
              <a:off x="5786037" y="3302886"/>
              <a:ext cx="45719" cy="272430"/>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800" i="0" u="none" strike="noStrike" cap="none" normalizeH="0" baseline="0" dirty="0">
                <a:ln>
                  <a:noFill/>
                </a:ln>
                <a:effectLst/>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4992859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Sử</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a:t>
            </a: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dụng</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Raspberry Pi </a:t>
            </a: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làm</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a:t>
            </a: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Máy</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a:t>
            </a:r>
            <a:r>
              <a:rPr kumimoji="0" lang="en-US" altLang="ko-KR" sz="3600" b="0" i="0" u="none" strike="noStrike" kern="1200" cap="none" spc="0" normalizeH="0" baseline="0" noProof="0" dirty="0" err="1">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chủ</a:t>
            </a:r>
            <a:r>
              <a:rPr kumimoji="0" lang="en-US" altLang="ko-KR" sz="3600" b="0" i="0" u="none" strike="noStrike" kern="1200" cap="none" spc="0" normalizeH="0" baseline="0" noProof="0" dirty="0">
                <a:ln>
                  <a:noFill/>
                </a:ln>
                <a:solidFill>
                  <a:prstClr val="black"/>
                </a:solidFill>
                <a:effectLst/>
                <a:uLnTx/>
                <a:uFillTx/>
                <a:latin typeface="iCiel Samsung Sharp Sans Regula" pitchFamily="2" charset="0"/>
                <a:ea typeface="iCiel Samsung Sharp Sans Regula" pitchFamily="2" charset="0"/>
                <a:cs typeface="iCiel Samsung Sharp Sans Regula" pitchFamily="2" charset="0"/>
              </a:rPr>
              <a:t> DB</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err="1">
                <a:ln>
                  <a:noFill/>
                </a:ln>
                <a:solidFill>
                  <a:prstClr val="white">
                    <a:lumMod val="50000"/>
                  </a:prstClr>
                </a:solidFill>
                <a:effectLst/>
                <a:uLnTx/>
                <a:uFillTx/>
                <a:latin typeface="iCiel Samsung Sharp Sans Regula" pitchFamily="2" charset="0"/>
                <a:ea typeface="iCiel Samsung Sharp Sans Regula" pitchFamily="2" charset="0"/>
                <a:cs typeface="iCiel Samsung Sharp Sans Regula" pitchFamily="2" charset="0"/>
              </a:rPr>
              <a:t>Bài</a:t>
            </a:r>
            <a:r>
              <a:rPr kumimoji="0" lang="en-US" altLang="ko-KR" sz="2000" b="0" i="0" u="none" strike="noStrike" kern="1200" cap="none" spc="0" normalizeH="0" baseline="0" noProof="0" dirty="0">
                <a:ln>
                  <a:noFill/>
                </a:ln>
                <a:solidFill>
                  <a:prstClr val="white">
                    <a:lumMod val="50000"/>
                  </a:prstClr>
                </a:solidFill>
                <a:effectLst/>
                <a:uLnTx/>
                <a:uFillTx/>
                <a:latin typeface="iCiel Samsung Sharp Sans Regula" pitchFamily="2" charset="0"/>
                <a:ea typeface="iCiel Samsung Sharp Sans Regula" pitchFamily="2" charset="0"/>
                <a:cs typeface="iCiel Samsung Sharp Sans Regula" pitchFamily="2" charset="0"/>
              </a:rPr>
              <a:t> 5.</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12"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kumimoji="0"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5.1. </a:t>
            </a:r>
            <a:r>
              <a:rPr kumimoji="0"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Sử</a:t>
            </a:r>
            <a:r>
              <a:rPr kumimoji="0"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a:t>
            </a:r>
            <a:r>
              <a:rPr kumimoji="0"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dụng</a:t>
            </a:r>
            <a:r>
              <a:rPr kumimoji="0"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 MariaDB</a:t>
            </a:r>
            <a:endParaRPr lang="en-US" altLang="ko-KR" dirty="0">
              <a:solidFill>
                <a:prstClr val="white">
                  <a:lumMod val="65000"/>
                </a:prst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prstClr val="white">
                    <a:lumMod val="65000"/>
                  </a:prstClr>
                </a:solidFill>
                <a:latin typeface="SamsungOne-400" panose="020B0503030303020204" pitchFamily="34" charset="0"/>
                <a:ea typeface="SamsungOne-400" panose="020B0503030303020204" pitchFamily="34" charset="0"/>
              </a:rPr>
              <a:t>5.2. </a:t>
            </a:r>
            <a:r>
              <a:rPr lang="en-US" altLang="ko-KR" dirty="0" err="1">
                <a:solidFill>
                  <a:prstClr val="white">
                    <a:lumMod val="65000"/>
                  </a:prstClr>
                </a:solidFill>
                <a:latin typeface="SamsungOne-400" panose="020B0503030303020204" pitchFamily="34" charset="0"/>
                <a:ea typeface="SamsungOne-400" panose="020B0503030303020204" pitchFamily="34" charset="0"/>
              </a:rPr>
              <a:t>Sử</a:t>
            </a:r>
            <a:r>
              <a:rPr lang="en-US" altLang="ko-KR" dirty="0">
                <a:solidFill>
                  <a:prstClr val="white">
                    <a:lumMod val="65000"/>
                  </a:prstClr>
                </a:solidFill>
                <a:latin typeface="SamsungOne-400" panose="020B0503030303020204" pitchFamily="34" charset="0"/>
                <a:ea typeface="SamsungOne-400" panose="020B0503030303020204" pitchFamily="34" charset="0"/>
              </a:rPr>
              <a:t> </a:t>
            </a:r>
            <a:r>
              <a:rPr lang="en-US" altLang="ko-KR" dirty="0" err="1">
                <a:solidFill>
                  <a:prstClr val="white">
                    <a:lumMod val="65000"/>
                  </a:prstClr>
                </a:solidFill>
                <a:latin typeface="SamsungOne-400" panose="020B0503030303020204" pitchFamily="34" charset="0"/>
                <a:ea typeface="SamsungOne-400" panose="020B0503030303020204" pitchFamily="34" charset="0"/>
              </a:rPr>
              <a:t>dụng</a:t>
            </a:r>
            <a:r>
              <a:rPr lang="en-US" altLang="ko-KR" dirty="0">
                <a:solidFill>
                  <a:prstClr val="white">
                    <a:lumMod val="65000"/>
                  </a:prstClr>
                </a:solidFill>
                <a:latin typeface="SamsungOne-400" panose="020B0503030303020204" pitchFamily="34" charset="0"/>
                <a:ea typeface="SamsungOne-400" panose="020B0503030303020204" pitchFamily="34" charset="0"/>
              </a:rPr>
              <a:t> </a:t>
            </a:r>
            <a:r>
              <a:rPr lang="en-US" altLang="ko-KR" dirty="0" err="1">
                <a:solidFill>
                  <a:prstClr val="white">
                    <a:lumMod val="65000"/>
                  </a:prstClr>
                </a:solidFill>
                <a:latin typeface="SamsungOne-400" panose="020B0503030303020204" pitchFamily="34" charset="0"/>
                <a:ea typeface="SamsungOne-400" panose="020B0503030303020204" pitchFamily="34" charset="0"/>
              </a:rPr>
              <a:t>HeidiSQL</a:t>
            </a:r>
            <a:endParaRPr lang="en-US" altLang="ko-KR" dirty="0">
              <a:solidFill>
                <a:prstClr val="white">
                  <a:lumMod val="65000"/>
                </a:prst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5.3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Ứng dụng của </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MariaDB</a:t>
            </a:r>
          </a:p>
        </p:txBody>
      </p:sp>
    </p:spTree>
    <p:extLst>
      <p:ext uri="{BB962C8B-B14F-4D97-AF65-F5344CB8AC3E}">
        <p14:creationId xmlns:p14="http://schemas.microsoft.com/office/powerpoint/2010/main" val="29250489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7" name="직사각형 16">
            <a:extLst>
              <a:ext uri="{FF2B5EF4-FFF2-40B4-BE49-F238E27FC236}">
                <a16:creationId xmlns:a16="http://schemas.microsoft.com/office/drawing/2014/main" id="{85497245-4517-4CFF-8B40-F09DB0A1F8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cảm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biến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nhiệt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độ</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độ</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ẩm</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25" name="직사각형 24">
            <a:extLst>
              <a:ext uri="{FF2B5EF4-FFF2-40B4-BE49-F238E27FC236}">
                <a16:creationId xmlns:a16="http://schemas.microsoft.com/office/drawing/2014/main" id="{670964A7-4537-4E27-801F-FF1AB9E08A1D}"/>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Adaruit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ẩm</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6B350FCE-6717-4897-A762-21A183737B96}"/>
              </a:ext>
            </a:extLst>
          </p:cNvPr>
          <p:cNvSpPr/>
          <p:nvPr/>
        </p:nvSpPr>
        <p:spPr>
          <a:xfrm>
            <a:off x="703263" y="2174873"/>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rgbClr val="34339A"/>
                </a:solidFill>
                <a:latin typeface="SamsungOne-400" panose="020B0503030303020204" pitchFamily="34" charset="0"/>
                <a:ea typeface="SamsungOne-400" panose="020B0503030303020204" pitchFamily="34" charset="0"/>
              </a:rPr>
              <a:t>sudo</a:t>
            </a:r>
            <a:r>
              <a:rPr lang="en-US" altLang="ko-KR" sz="1300" dirty="0">
                <a:solidFill>
                  <a:srgbClr val="34339A"/>
                </a:solidFill>
                <a:latin typeface="SamsungOne-400" panose="020B0503030303020204" pitchFamily="34" charset="0"/>
                <a:ea typeface="SamsungOne-400" panose="020B0503030303020204" pitchFamily="34" charset="0"/>
              </a:rPr>
              <a:t> python3 –m pip install </a:t>
            </a:r>
            <a:r>
              <a:rPr lang="en-US" altLang="ko-KR" sz="1300" dirty="0" err="1">
                <a:solidFill>
                  <a:srgbClr val="34339A"/>
                </a:solidFill>
                <a:latin typeface="SamsungOne-400" panose="020B0503030303020204" pitchFamily="34" charset="0"/>
                <a:ea typeface="SamsungOne-400" panose="020B0503030303020204" pitchFamily="34" charset="0"/>
              </a:rPr>
              <a:t>pymysql</a:t>
            </a:r>
            <a:endParaRPr lang="en-US" altLang="ko-KR" sz="1300" dirty="0">
              <a:solidFill>
                <a:srgbClr val="34339A"/>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Cài đặt thư viện pymysql cho phép python3 hoạt động với MariaDB</a:t>
            </a:r>
            <a:endParaRPr lang="ko-KR" altLang="en-US" sz="1300" dirty="0">
              <a:solidFill>
                <a:schemeClr val="tx1">
                  <a:lumMod val="85000"/>
                  <a:lumOff val="15000"/>
                </a:schemeClr>
              </a:solidFill>
              <a:latin typeface="SamsungOne-400" panose="020B0503030303020204" pitchFamily="34" charset="0"/>
            </a:endParaRPr>
          </a:p>
        </p:txBody>
      </p:sp>
      <p:pic>
        <p:nvPicPr>
          <p:cNvPr id="7" name="그림 6">
            <a:extLst>
              <a:ext uri="{FF2B5EF4-FFF2-40B4-BE49-F238E27FC236}">
                <a16:creationId xmlns:a16="http://schemas.microsoft.com/office/drawing/2014/main" id="{B73BC821-9AF1-4C2B-9F04-DD82D5C14207}"/>
              </a:ext>
            </a:extLst>
          </p:cNvPr>
          <p:cNvPicPr>
            <a:picLocks noChangeAspect="1"/>
          </p:cNvPicPr>
          <p:nvPr/>
        </p:nvPicPr>
        <p:blipFill rotWithShape="1">
          <a:blip r:embed="rId4"/>
          <a:srcRect b="61163"/>
          <a:stretch/>
        </p:blipFill>
        <p:spPr>
          <a:xfrm>
            <a:off x="703265" y="2883374"/>
            <a:ext cx="8496299" cy="2039217"/>
          </a:xfrm>
          <a:prstGeom prst="rect">
            <a:avLst/>
          </a:prstGeom>
        </p:spPr>
      </p:pic>
      <p:sp>
        <p:nvSpPr>
          <p:cNvPr id="8" name="직사각형 7">
            <a:extLst>
              <a:ext uri="{FF2B5EF4-FFF2-40B4-BE49-F238E27FC236}">
                <a16:creationId xmlns:a16="http://schemas.microsoft.com/office/drawing/2014/main" id="{94AB275E-3B64-45A7-9DC0-FE92842457F8}"/>
              </a:ext>
            </a:extLst>
          </p:cNvPr>
          <p:cNvSpPr/>
          <p:nvPr/>
        </p:nvSpPr>
        <p:spPr>
          <a:xfrm>
            <a:off x="2214261" y="3605493"/>
            <a:ext cx="3053064"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35216258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25" name="직사각형 24">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Adaruit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ẩm</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6B350FCE-6717-4897-A762-21A183737B96}"/>
              </a:ext>
            </a:extLst>
          </p:cNvPr>
          <p:cNvSpPr/>
          <p:nvPr/>
        </p:nvSpPr>
        <p:spPr>
          <a:xfrm>
            <a:off x="703263"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rgbClr val="34339A"/>
                </a:solidFill>
                <a:latin typeface="SamsungOne-400" panose="020B0503030303020204" pitchFamily="34" charset="0"/>
                <a:ea typeface="SamsungOne-400" panose="020B0503030303020204" pitchFamily="34" charset="0"/>
              </a:rPr>
              <a:t>git clone https://github.com/adafruit/Adafruit_Python_DHT.git </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rPr>
              <a:t>Sao </a:t>
            </a:r>
            <a:r>
              <a:rPr lang="en-US" altLang="ko-KR" sz="1300" dirty="0" err="1">
                <a:solidFill>
                  <a:schemeClr val="tx1">
                    <a:lumMod val="85000"/>
                    <a:lumOff val="15000"/>
                  </a:schemeClr>
                </a:solidFill>
                <a:latin typeface="SamsungOne-400" panose="020B0503030303020204" pitchFamily="34" charset="0"/>
              </a:rPr>
              <a:t>chép</a:t>
            </a:r>
            <a:r>
              <a:rPr lang="en-US" altLang="ko-KR" sz="1300" dirty="0">
                <a:solidFill>
                  <a:schemeClr val="tx1">
                    <a:lumMod val="85000"/>
                    <a:lumOff val="15000"/>
                  </a:schemeClr>
                </a:solidFill>
                <a:latin typeface="SamsungOne-400" panose="020B0503030303020204" pitchFamily="34" charset="0"/>
              </a:rPr>
              <a:t> git </a:t>
            </a:r>
            <a:r>
              <a:rPr lang="en-US" altLang="ko-KR" sz="1300" dirty="0" err="1">
                <a:solidFill>
                  <a:schemeClr val="tx1">
                    <a:lumMod val="85000"/>
                    <a:lumOff val="15000"/>
                  </a:schemeClr>
                </a:solidFill>
                <a:latin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nhiệt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ẩm</a:t>
            </a:r>
            <a:endParaRPr lang="en-US" altLang="ko-KR" sz="1300" dirty="0">
              <a:solidFill>
                <a:schemeClr val="tx1">
                  <a:lumMod val="85000"/>
                  <a:lumOff val="15000"/>
                </a:schemeClr>
              </a:solidFill>
              <a:latin typeface="SamsungOne-400" panose="020B0503030303020204" pitchFamily="34" charset="0"/>
            </a:endParaRPr>
          </a:p>
        </p:txBody>
      </p:sp>
      <p:pic>
        <p:nvPicPr>
          <p:cNvPr id="7" name="그림 6">
            <a:extLst>
              <a:ext uri="{FF2B5EF4-FFF2-40B4-BE49-F238E27FC236}">
                <a16:creationId xmlns:a16="http://schemas.microsoft.com/office/drawing/2014/main" id="{B73BC821-9AF1-4C2B-9F04-DD82D5C14207}"/>
              </a:ext>
            </a:extLst>
          </p:cNvPr>
          <p:cNvPicPr>
            <a:picLocks noChangeAspect="1"/>
          </p:cNvPicPr>
          <p:nvPr/>
        </p:nvPicPr>
        <p:blipFill rotWithShape="1">
          <a:blip r:embed="rId4"/>
          <a:srcRect t="38690" b="41355"/>
          <a:stretch/>
        </p:blipFill>
        <p:spPr>
          <a:xfrm>
            <a:off x="703265" y="2478489"/>
            <a:ext cx="8496299" cy="1047750"/>
          </a:xfrm>
          <a:prstGeom prst="rect">
            <a:avLst/>
          </a:prstGeom>
        </p:spPr>
      </p:pic>
      <p:sp>
        <p:nvSpPr>
          <p:cNvPr id="8" name="직사각형 7">
            <a:extLst>
              <a:ext uri="{FF2B5EF4-FFF2-40B4-BE49-F238E27FC236}">
                <a16:creationId xmlns:a16="http://schemas.microsoft.com/office/drawing/2014/main" id="{94AB275E-3B64-45A7-9DC0-FE92842457F8}"/>
              </a:ext>
            </a:extLst>
          </p:cNvPr>
          <p:cNvSpPr/>
          <p:nvPr/>
        </p:nvSpPr>
        <p:spPr>
          <a:xfrm>
            <a:off x="2236884" y="2478490"/>
            <a:ext cx="5173566" cy="2586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 name="직사각형 12">
            <a:extLst>
              <a:ext uri="{FF2B5EF4-FFF2-40B4-BE49-F238E27FC236}">
                <a16:creationId xmlns:a16="http://schemas.microsoft.com/office/drawing/2014/main" id="{E9878529-E3BB-4E91-A49B-915B78CB1F29}"/>
              </a:ext>
            </a:extLst>
          </p:cNvPr>
          <p:cNvSpPr/>
          <p:nvPr/>
        </p:nvSpPr>
        <p:spPr>
          <a:xfrm>
            <a:off x="703263" y="3644528"/>
            <a:ext cx="8496300"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rgbClr val="34339A"/>
                </a:solidFill>
                <a:latin typeface="SamsungOne-400" panose="020B0503030303020204" pitchFamily="34" charset="0"/>
                <a:ea typeface="SamsungOne-400" panose="020B0503030303020204" pitchFamily="34" charset="0"/>
              </a:rPr>
              <a:t>cd </a:t>
            </a:r>
            <a:r>
              <a:rPr lang="en-US" altLang="ko-KR" sz="1300" dirty="0" err="1">
                <a:solidFill>
                  <a:srgbClr val="34339A"/>
                </a:solidFill>
                <a:latin typeface="SamsungOne-400" panose="020B0503030303020204" pitchFamily="34" charset="0"/>
                <a:ea typeface="SamsungOne-400" panose="020B0503030303020204" pitchFamily="34" charset="0"/>
              </a:rPr>
              <a:t>Adafruit_Python_DHT</a:t>
            </a:r>
            <a:endParaRPr lang="en-US" altLang="ko-KR" sz="1300" dirty="0">
              <a:solidFill>
                <a:srgbClr val="34339A"/>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rgbClr val="34339A"/>
                </a:solidFill>
                <a:latin typeface="SamsungOne-400" panose="020B0503030303020204" pitchFamily="34" charset="0"/>
                <a:ea typeface="SamsungOne-400" panose="020B0503030303020204" pitchFamily="34" charset="0"/>
              </a:rPr>
              <a:t>Cài đặt </a:t>
            </a:r>
            <a:r>
              <a:rPr lang="en-US" altLang="ko-KR" sz="1300" dirty="0" err="1">
                <a:solidFill>
                  <a:srgbClr val="34339A"/>
                </a:solidFill>
                <a:latin typeface="SamsungOne-400" panose="020B0503030303020204" pitchFamily="34" charset="0"/>
                <a:ea typeface="SamsungOne-400" panose="020B0503030303020204" pitchFamily="34" charset="0"/>
              </a:rPr>
              <a:t>sudo</a:t>
            </a:r>
            <a:r>
              <a:rPr lang="en-US" altLang="ko-KR" sz="1300" dirty="0">
                <a:solidFill>
                  <a:srgbClr val="34339A"/>
                </a:solidFill>
                <a:latin typeface="SamsungOne-400" panose="020B0503030303020204" pitchFamily="34" charset="0"/>
                <a:ea typeface="SamsungOne-400" panose="020B0503030303020204" pitchFamily="34" charset="0"/>
              </a:rPr>
              <a:t> python setup.py</a:t>
            </a:r>
          </a:p>
          <a:p>
            <a:pPr marL="355600" lvl="1" indent="-179388">
              <a:spcAft>
                <a:spcPts val="800"/>
              </a:spcAft>
              <a:buClr>
                <a:srgbClr val="193EB0"/>
              </a:buClr>
              <a:buFont typeface="Arial" panose="020B0604020202020204" pitchFamily="34" charset="0"/>
              <a:buChar char="•"/>
              <a:defRPr/>
            </a:pPr>
            <a:r>
              <a:rPr lang="en-US" altLang="ko-KR" sz="1300" dirty="0" err="1">
                <a:solidFill>
                  <a:prstClr val="black">
                    <a:lumMod val="85000"/>
                    <a:lumOff val="15000"/>
                  </a:prstClr>
                </a:solidFill>
                <a:latin typeface="SamsungOne-400" panose="020B0503030303020204" pitchFamily="34" charset="0"/>
                <a:ea typeface="맑은 고딕" panose="020B0503020000020004" pitchFamily="50" charset="-127"/>
              </a:rPr>
              <a:t>Chạy</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setup.py </a:t>
            </a:r>
            <a:r>
              <a:rPr lang="en-US" altLang="ko-KR" sz="1300" dirty="0" err="1">
                <a:solidFill>
                  <a:prstClr val="black">
                    <a:lumMod val="85000"/>
                    <a:lumOff val="15000"/>
                  </a:prstClr>
                </a:solidFill>
                <a:latin typeface="SamsungOne-400" panose="020B0503030303020204" pitchFamily="34" charset="0"/>
                <a:ea typeface="맑은 고딕" panose="020B0503020000020004" pitchFamily="50" charset="-127"/>
              </a:rPr>
              <a:t>để</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300" dirty="0" err="1">
                <a:solidFill>
                  <a:prstClr val="black">
                    <a:lumMod val="85000"/>
                    <a:lumOff val="15000"/>
                  </a:prstClr>
                </a:solidFill>
                <a:latin typeface="SamsungOne-400" panose="020B0503030303020204" pitchFamily="34" charset="0"/>
                <a:ea typeface="맑은 고딕" panose="020B0503020000020004" pitchFamily="50" charset="-127"/>
              </a:rPr>
              <a:t>hoàn</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300" dirty="0" err="1">
                <a:solidFill>
                  <a:prstClr val="black">
                    <a:lumMod val="85000"/>
                    <a:lumOff val="15000"/>
                  </a:prstClr>
                </a:solidFill>
                <a:latin typeface="SamsungOne-400" panose="020B0503030303020204" pitchFamily="34" charset="0"/>
                <a:ea typeface="맑은 고딕" panose="020B0503020000020004" pitchFamily="50" charset="-127"/>
              </a:rPr>
              <a:t>tất</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300" dirty="0" err="1">
                <a:solidFill>
                  <a:prstClr val="black">
                    <a:lumMod val="85000"/>
                    <a:lumOff val="15000"/>
                  </a:prstClr>
                </a:solidFill>
                <a:latin typeface="SamsungOne-400" panose="020B0503030303020204" pitchFamily="34" charset="0"/>
                <a:ea typeface="맑은 고딕" panose="020B0503020000020004" pitchFamily="50" charset="-127"/>
              </a:rPr>
              <a:t>cài</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300" dirty="0" err="1">
                <a:solidFill>
                  <a:prstClr val="black">
                    <a:lumMod val="85000"/>
                    <a:lumOff val="15000"/>
                  </a:prstClr>
                </a:solidFill>
                <a:latin typeface="SamsungOne-400" panose="020B0503030303020204" pitchFamily="34" charset="0"/>
                <a:ea typeface="맑은 고딕" panose="020B0503020000020004" pitchFamily="50" charset="-127"/>
              </a:rPr>
              <a:t>đặt</a:t>
            </a:r>
            <a:endParaRPr lang="en-US" altLang="ko-KR" sz="1300" dirty="0">
              <a:solidFill>
                <a:schemeClr val="tx1">
                  <a:lumMod val="85000"/>
                  <a:lumOff val="15000"/>
                </a:schemeClr>
              </a:solidFill>
              <a:latin typeface="SamsungOne-400" panose="020B0503030303020204" pitchFamily="34" charset="0"/>
            </a:endParaRPr>
          </a:p>
        </p:txBody>
      </p:sp>
      <p:pic>
        <p:nvPicPr>
          <p:cNvPr id="14" name="그림 13">
            <a:extLst>
              <a:ext uri="{FF2B5EF4-FFF2-40B4-BE49-F238E27FC236}">
                <a16:creationId xmlns:a16="http://schemas.microsoft.com/office/drawing/2014/main" id="{03226D77-3525-462B-BB5D-01094A0AA44A}"/>
              </a:ext>
            </a:extLst>
          </p:cNvPr>
          <p:cNvPicPr>
            <a:picLocks noChangeAspect="1"/>
          </p:cNvPicPr>
          <p:nvPr/>
        </p:nvPicPr>
        <p:blipFill rotWithShape="1">
          <a:blip r:embed="rId4"/>
          <a:srcRect t="57456" b="12793"/>
          <a:stretch/>
        </p:blipFill>
        <p:spPr>
          <a:xfrm>
            <a:off x="703265" y="4595247"/>
            <a:ext cx="8496299" cy="1562100"/>
          </a:xfrm>
          <a:prstGeom prst="rect">
            <a:avLst/>
          </a:prstGeom>
        </p:spPr>
      </p:pic>
      <p:sp>
        <p:nvSpPr>
          <p:cNvPr id="15" name="직사각형 14">
            <a:extLst>
              <a:ext uri="{FF2B5EF4-FFF2-40B4-BE49-F238E27FC236}">
                <a16:creationId xmlns:a16="http://schemas.microsoft.com/office/drawing/2014/main" id="{EF129C51-F7E9-4FEC-95A9-509761C358BF}"/>
              </a:ext>
            </a:extLst>
          </p:cNvPr>
          <p:cNvSpPr/>
          <p:nvPr/>
        </p:nvSpPr>
        <p:spPr>
          <a:xfrm>
            <a:off x="2236886" y="4584235"/>
            <a:ext cx="2116041" cy="187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직사각형 15">
            <a:extLst>
              <a:ext uri="{FF2B5EF4-FFF2-40B4-BE49-F238E27FC236}">
                <a16:creationId xmlns:a16="http://schemas.microsoft.com/office/drawing/2014/main" id="{A571C181-BBF5-4BB5-BC78-7E7CFF43CBB4}"/>
              </a:ext>
            </a:extLst>
          </p:cNvPr>
          <p:cNvSpPr/>
          <p:nvPr/>
        </p:nvSpPr>
        <p:spPr>
          <a:xfrm>
            <a:off x="3893393" y="4782546"/>
            <a:ext cx="2431209" cy="187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3784092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LAN</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có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dây</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3" name="직사각형 12">
            <a:extLst>
              <a:ext uri="{FF2B5EF4-FFF2-40B4-BE49-F238E27FC236}">
                <a16:creationId xmlns:a16="http://schemas.microsoft.com/office/drawing/2014/main" id="{476F8445-51C4-478A-91D9-ED2E71ACD0BE}"/>
              </a:ext>
            </a:extLst>
          </p:cNvPr>
          <p:cNvSpPr/>
          <p:nvPr/>
        </p:nvSpPr>
        <p:spPr>
          <a:xfrm>
            <a:off x="712182" y="2174873"/>
            <a:ext cx="8487381" cy="1966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Mạng LAN (mạng cục bộ)</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 Một mạng giúp kết nối và cấu hình máy tính, máy in và các thiết bị mạng khác trong phạm vi gần</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Một khu vực do một tổ chức quản lý</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Một mạng được cài đặt trong khuôn viên trường, tòa nhà công ty, nhà máy, v.v.</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Ban đầu, mạng Ethernet với tốc độ từ 10 đến 100 Mbps được sử dụng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Gần đây, để có tốc độ cao hơn, nhiều mạng như mạng ethernet Gigabit, ATM, FDDI và mạng LAN không dây đã được sử dụng</a:t>
            </a:r>
          </a:p>
        </p:txBody>
      </p:sp>
      <p:pic>
        <p:nvPicPr>
          <p:cNvPr id="14" name="Picture 2">
            <a:extLst>
              <a:ext uri="{FF2B5EF4-FFF2-40B4-BE49-F238E27FC236}">
                <a16:creationId xmlns:a16="http://schemas.microsoft.com/office/drawing/2014/main" id="{8C397839-4F93-472B-AA90-3E6B9C27FC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66"/>
          <a:stretch/>
        </p:blipFill>
        <p:spPr bwMode="auto">
          <a:xfrm>
            <a:off x="2664541" y="4142831"/>
            <a:ext cx="4564824" cy="215264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직사각형 9">
            <a:extLst>
              <a:ext uri="{FF2B5EF4-FFF2-40B4-BE49-F238E27FC236}">
                <a16:creationId xmlns:a16="http://schemas.microsoft.com/office/drawing/2014/main" id="{A6007FAD-D7EE-4908-A7B0-5AEFE05810C6}"/>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Mạng LAN là một mạng kết nối và cấu hình các thiết bị trong phạm vi tương đối gần</a:t>
            </a:r>
            <a:r>
              <a:rPr lang="en-US" altLang="ko-KR" sz="1400" dirty="0">
                <a:solidFill>
                  <a:schemeClr val="tx1"/>
                </a:solidFill>
                <a:latin typeface="SamsungOne-400" panose="020B0503030303020204" pitchFamily="34" charset="0"/>
                <a:ea typeface="SamsungOne-400" panose="020B0503030303020204" pitchFamily="34" charset="0"/>
              </a:rPr>
              <a:t>.</a:t>
            </a:r>
            <a:endParaRPr lang="vi-VN"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8542071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D95F10ED-A6F6-4261-9D11-130AB50EF2AE}"/>
              </a:ext>
            </a:extLst>
          </p:cNvPr>
          <p:cNvSpPr/>
          <p:nvPr/>
        </p:nvSpPr>
        <p:spPr>
          <a:xfrm>
            <a:off x="558800" y="1841727"/>
            <a:ext cx="3924300" cy="4093606"/>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25" name="직사각형 24">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Cấu hình sơ đồ mạch thực hành đo nhiệt độ, độ ẩm</a:t>
            </a:r>
            <a:endParaRPr lang="ko-KR" altLang="en-US" sz="1400" dirty="0">
              <a:solidFill>
                <a:schemeClr val="tx1"/>
              </a:solidFill>
              <a:latin typeface="SamsungOne-400" panose="020B0503030303020204" pitchFamily="34" charset="0"/>
              <a:ea typeface="SamsungOne-400" panose="020B0503030303020204" pitchFamily="34" charset="0"/>
            </a:endParaRPr>
          </a:p>
        </p:txBody>
      </p:sp>
      <p:pic>
        <p:nvPicPr>
          <p:cNvPr id="26" name="그림 25">
            <a:extLst>
              <a:ext uri="{FF2B5EF4-FFF2-40B4-BE49-F238E27FC236}">
                <a16:creationId xmlns:a16="http://schemas.microsoft.com/office/drawing/2014/main" id="{9F6DBB9E-06F4-41DA-A7AF-9FC29EA37936}"/>
              </a:ext>
            </a:extLst>
          </p:cNvPr>
          <p:cNvPicPr>
            <a:picLocks noChangeAspect="1"/>
          </p:cNvPicPr>
          <p:nvPr/>
        </p:nvPicPr>
        <p:blipFill rotWithShape="1">
          <a:blip r:embed="rId4"/>
          <a:srcRect l="35542" t="31450" r="50363" b="40331"/>
          <a:stretch/>
        </p:blipFill>
        <p:spPr>
          <a:xfrm>
            <a:off x="753270" y="1952627"/>
            <a:ext cx="3535363" cy="3870983"/>
          </a:xfrm>
          <a:prstGeom prst="rect">
            <a:avLst/>
          </a:prstGeom>
        </p:spPr>
      </p:pic>
      <p:sp>
        <p:nvSpPr>
          <p:cNvPr id="28" name="직사각형 27">
            <a:extLst>
              <a:ext uri="{FF2B5EF4-FFF2-40B4-BE49-F238E27FC236}">
                <a16:creationId xmlns:a16="http://schemas.microsoft.com/office/drawing/2014/main" id="{662492BE-F971-429C-A2E7-EDB1DEE72C23}"/>
              </a:ext>
            </a:extLst>
          </p:cNvPr>
          <p:cNvSpPr/>
          <p:nvPr/>
        </p:nvSpPr>
        <p:spPr>
          <a:xfrm>
            <a:off x="4664076" y="1759883"/>
            <a:ext cx="4833493"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DOUT: Raspberry Pi GPIO2</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GND: Raspberry Pi GND</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VCC: Raspberry Pi 3.3V</a:t>
            </a:r>
          </a:p>
        </p:txBody>
      </p:sp>
    </p:spTree>
    <p:extLst>
      <p:ext uri="{BB962C8B-B14F-4D97-AF65-F5344CB8AC3E}">
        <p14:creationId xmlns:p14="http://schemas.microsoft.com/office/powerpoint/2010/main" val="150366204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25" name="직사각형 24">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Adaf</a:t>
            </a:r>
            <a:r>
              <a:rPr lang="en-US" altLang="ko-KR" sz="1400" dirty="0">
                <a:solidFill>
                  <a:schemeClr val="tx1"/>
                </a:solidFill>
                <a:latin typeface="SamsungOne-400" panose="020B0503030303020204" pitchFamily="34" charset="0"/>
                <a:ea typeface="SamsungOne-400" panose="020B0503030303020204" pitchFamily="34" charset="0"/>
              </a:rPr>
              <a:t> nhungDHT.py</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28" name="직사각형 27">
            <a:extLst>
              <a:ext uri="{FF2B5EF4-FFF2-40B4-BE49-F238E27FC236}">
                <a16:creationId xmlns:a16="http://schemas.microsoft.com/office/drawing/2014/main" id="{662492BE-F971-429C-A2E7-EDB1DEE72C23}"/>
              </a:ext>
            </a:extLst>
          </p:cNvPr>
          <p:cNvSpPr/>
          <p:nvPr/>
        </p:nvSpPr>
        <p:spPr>
          <a:xfrm>
            <a:off x="703263" y="1759881"/>
            <a:ext cx="8496300"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hiện lệnh python Adaf nhungDHT.py 11 2</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11 nghĩa là loại cảm biến và 2 nghĩa là GPIO2.</a:t>
            </a:r>
            <a:endParaRPr lang="en-US" altLang="ko-KR"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Nhiệt độ và độ ẩm được đo chính xác trong khoảng thời gian 5 giây trong khi thực hiện.</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thoát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Ctrl + 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8" name="그림 7">
            <a:extLst>
              <a:ext uri="{FF2B5EF4-FFF2-40B4-BE49-F238E27FC236}">
                <a16:creationId xmlns:a16="http://schemas.microsoft.com/office/drawing/2014/main" id="{84FA238A-659F-498B-A636-CA66B44FE64D}"/>
              </a:ext>
            </a:extLst>
          </p:cNvPr>
          <p:cNvPicPr>
            <a:picLocks noChangeAspect="1"/>
          </p:cNvPicPr>
          <p:nvPr/>
        </p:nvPicPr>
        <p:blipFill rotWithShape="1">
          <a:blip r:embed="rId4"/>
          <a:srcRect t="13783" r="33713" b="59710"/>
          <a:stretch/>
        </p:blipFill>
        <p:spPr>
          <a:xfrm>
            <a:off x="703265" y="3036863"/>
            <a:ext cx="8269287" cy="1839939"/>
          </a:xfrm>
          <a:prstGeom prst="rect">
            <a:avLst/>
          </a:prstGeom>
        </p:spPr>
      </p:pic>
    </p:spTree>
    <p:extLst>
      <p:ext uri="{BB962C8B-B14F-4D97-AF65-F5344CB8AC3E}">
        <p14:creationId xmlns:p14="http://schemas.microsoft.com/office/powerpoint/2010/main" val="23662565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7" name="직사각형 16">
            <a:extLst>
              <a:ext uri="{FF2B5EF4-FFF2-40B4-BE49-F238E27FC236}">
                <a16:creationId xmlns:a16="http://schemas.microsoft.com/office/drawing/2014/main" id="{85497245-4517-4CFF-8B40-F09DB0A1F86A}"/>
              </a:ext>
            </a:extLst>
          </p:cNvPr>
          <p:cNvSpPr/>
          <p:nvPr/>
        </p:nvSpPr>
        <p:spPr>
          <a:xfrm>
            <a:off x="449998" y="1375101"/>
            <a:ext cx="9242642"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19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Lưu dữ liệu đo được bởi cảm biến nhiệt độ và độ ẩm trong DB</a:t>
            </a:r>
            <a:endParaRPr lang="ko-KR" altLang="en-US" sz="19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25" name="직사각형 24">
            <a:extLst>
              <a:ext uri="{FF2B5EF4-FFF2-40B4-BE49-F238E27FC236}">
                <a16:creationId xmlns:a16="http://schemas.microsoft.com/office/drawing/2014/main" id="{670964A7-4537-4E27-801F-FF1AB9E08A1D}"/>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Thay đổi </a:t>
            </a:r>
            <a:r>
              <a:rPr lang="en-US" altLang="ko-KR" sz="1400" dirty="0">
                <a:solidFill>
                  <a:schemeClr val="tx1"/>
                </a:solidFill>
                <a:latin typeface="SamsungOne-400" panose="020B0503030303020204" pitchFamily="34" charset="0"/>
                <a:ea typeface="SamsungOne-400" panose="020B0503030303020204" pitchFamily="34" charset="0"/>
              </a:rPr>
              <a:t> AdafruitDHT.py</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6B350FCE-6717-4897-A762-21A183737B96}"/>
              </a:ext>
            </a:extLst>
          </p:cNvPr>
          <p:cNvSpPr/>
          <p:nvPr/>
        </p:nvSpPr>
        <p:spPr>
          <a:xfrm>
            <a:off x="703263" y="2174875"/>
            <a:ext cx="8496300"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hiện chức năng lưu mã ví dụ đã xác nhận rằng nhiệt độ và độ ẩm được đo tốt trong bảng nhiệt độ bằng cách sử dụng câu lệnh INSERT.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2" name="그림 11">
            <a:extLst>
              <a:ext uri="{FF2B5EF4-FFF2-40B4-BE49-F238E27FC236}">
                <a16:creationId xmlns:a16="http://schemas.microsoft.com/office/drawing/2014/main" id="{029739E1-A2BB-48AD-8518-47C9596B3423}"/>
              </a:ext>
            </a:extLst>
          </p:cNvPr>
          <p:cNvPicPr>
            <a:picLocks noChangeAspect="1"/>
          </p:cNvPicPr>
          <p:nvPr/>
        </p:nvPicPr>
        <p:blipFill rotWithShape="1">
          <a:blip r:embed="rId4"/>
          <a:srcRect l="27911" t="7596" r="29715" b="27718"/>
          <a:stretch/>
        </p:blipFill>
        <p:spPr>
          <a:xfrm>
            <a:off x="703265" y="2694432"/>
            <a:ext cx="4592637" cy="3670844"/>
          </a:xfrm>
          <a:prstGeom prst="rect">
            <a:avLst/>
          </a:prstGeom>
        </p:spPr>
      </p:pic>
      <p:sp>
        <p:nvSpPr>
          <p:cNvPr id="13" name="직사각형 12">
            <a:extLst>
              <a:ext uri="{FF2B5EF4-FFF2-40B4-BE49-F238E27FC236}">
                <a16:creationId xmlns:a16="http://schemas.microsoft.com/office/drawing/2014/main" id="{8AAFBDC5-7CE4-4DB1-9C11-9D59D65EEC4C}"/>
              </a:ext>
            </a:extLst>
          </p:cNvPr>
          <p:cNvSpPr/>
          <p:nvPr/>
        </p:nvSpPr>
        <p:spPr>
          <a:xfrm>
            <a:off x="5291793" y="2626423"/>
            <a:ext cx="3976032" cy="2858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6: Cố định với cảm biến DHT11</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9: Khai báo biến toàn cục</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11: máy chủ: địa chỉ ip của raspberry pi, người dùng: root, mật khẩu: đặt mật khẩu, loại db là mysql</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14: Tạo con trỏ DB</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16-17: Lưu nhiệt độ và độ ẩm trong dữ liệu</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19-22: Thực thi và cam kết (lưu) câu lệnh INSERT đặt nó phù hợp với các đặc tính nhiệt độ và độ ẩm của nhiệt độ</a:t>
            </a:r>
            <a:endParaRPr lang="ko-KR" altLang="en-US"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324902114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D95F10ED-A6F6-4261-9D11-130AB50EF2AE}"/>
              </a:ext>
            </a:extLst>
          </p:cNvPr>
          <p:cNvSpPr/>
          <p:nvPr/>
        </p:nvSpPr>
        <p:spPr>
          <a:xfrm>
            <a:off x="558800" y="1841727"/>
            <a:ext cx="4985060" cy="4093606"/>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9" name="직사각형 8">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Thực thi</a:t>
            </a:r>
            <a:r>
              <a:rPr lang="en-US" altLang="ko-KR" sz="1400" dirty="0">
                <a:solidFill>
                  <a:schemeClr val="tx1"/>
                </a:solidFill>
                <a:latin typeface="SamsungOne-400" panose="020B0503030303020204" pitchFamily="34" charset="0"/>
                <a:ea typeface="SamsungOne-400" panose="020B0503030303020204" pitchFamily="34" charset="0"/>
              </a:rPr>
              <a:t> AdafruitDHT.py</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662492BE-F971-429C-A2E7-EDB1DEE72C23}"/>
              </a:ext>
            </a:extLst>
          </p:cNvPr>
          <p:cNvSpPr/>
          <p:nvPr/>
        </p:nvSpPr>
        <p:spPr>
          <a:xfrm>
            <a:off x="5688325" y="1759881"/>
            <a:ext cx="3511239" cy="1145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lệnh python3 để thực thi tệp ví dụ/Adaf nhungDHT.py. Bạn có thể kiểm tra các giá trị đo được như minh họa ở bên trái và bạn có thể kiểm tra câu lệnh SQL đã thực thi.</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726342" y="1998110"/>
            <a:ext cx="4649976" cy="3742748"/>
            <a:chOff x="558799" y="1845550"/>
            <a:chExt cx="4985061" cy="4012457"/>
          </a:xfrm>
        </p:grpSpPr>
        <p:pic>
          <p:nvPicPr>
            <p:cNvPr id="11" name="그림 10">
              <a:extLst>
                <a:ext uri="{FF2B5EF4-FFF2-40B4-BE49-F238E27FC236}">
                  <a16:creationId xmlns:a16="http://schemas.microsoft.com/office/drawing/2014/main" id="{76C836EF-59F1-47A6-B8D0-F45C6249CAE6}"/>
                </a:ext>
              </a:extLst>
            </p:cNvPr>
            <p:cNvPicPr>
              <a:picLocks noChangeAspect="1"/>
            </p:cNvPicPr>
            <p:nvPr/>
          </p:nvPicPr>
          <p:blipFill rotWithShape="1">
            <a:blip r:embed="rId4"/>
            <a:srcRect t="7365" r="35603" b="76556"/>
            <a:stretch/>
          </p:blipFill>
          <p:spPr>
            <a:xfrm>
              <a:off x="558800" y="1845550"/>
              <a:ext cx="4985060" cy="692564"/>
            </a:xfrm>
            <a:prstGeom prst="rect">
              <a:avLst/>
            </a:prstGeom>
          </p:spPr>
        </p:pic>
        <p:pic>
          <p:nvPicPr>
            <p:cNvPr id="14" name="그림 13">
              <a:extLst>
                <a:ext uri="{FF2B5EF4-FFF2-40B4-BE49-F238E27FC236}">
                  <a16:creationId xmlns:a16="http://schemas.microsoft.com/office/drawing/2014/main" id="{6B39D472-6809-4676-B656-B59A643E3E58}"/>
                </a:ext>
              </a:extLst>
            </p:cNvPr>
            <p:cNvPicPr>
              <a:picLocks noChangeAspect="1"/>
            </p:cNvPicPr>
            <p:nvPr/>
          </p:nvPicPr>
          <p:blipFill>
            <a:blip r:embed="rId5"/>
            <a:stretch>
              <a:fillRect/>
            </a:stretch>
          </p:blipFill>
          <p:spPr>
            <a:xfrm>
              <a:off x="558799" y="2865962"/>
              <a:ext cx="4985060" cy="2992045"/>
            </a:xfrm>
            <a:prstGeom prst="rect">
              <a:avLst/>
            </a:prstGeom>
          </p:spPr>
        </p:pic>
      </p:grpSp>
      <p:sp>
        <p:nvSpPr>
          <p:cNvPr id="15" name="직사각형 14">
            <a:extLst>
              <a:ext uri="{FF2B5EF4-FFF2-40B4-BE49-F238E27FC236}">
                <a16:creationId xmlns:a16="http://schemas.microsoft.com/office/drawing/2014/main" id="{662492BE-F971-429C-A2E7-EDB1DEE72C23}"/>
              </a:ext>
            </a:extLst>
          </p:cNvPr>
          <p:cNvSpPr/>
          <p:nvPr/>
        </p:nvSpPr>
        <p:spPr>
          <a:xfrm>
            <a:off x="5688325" y="2865964"/>
            <a:ext cx="3511239" cy="1848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Quay trở lại heidiDB và vào bảng nhiệt độ để kiểm tra xem bảng nhiệt độ đã được lưu tốt chưa.</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Như trước đây, câu lệnh Truy vấn là </a:t>
            </a:r>
            <a:r>
              <a:rPr lang="vi-VN" altLang="ko-KR" sz="1300" dirty="0">
                <a:solidFill>
                  <a:srgbClr val="34339A"/>
                </a:solidFill>
                <a:latin typeface="SamsungOne-400" panose="020B0503030303020204" pitchFamily="34" charset="0"/>
                <a:ea typeface="SamsungOne-400" panose="020B0503030303020204" pitchFamily="34" charset="0"/>
              </a:rPr>
              <a:t>SELECT * FROM nhiệt độ</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Bạn ghi và thực hiện như hình bên trái, bạn có thể kiểm tra dữ liệu mới lưu thành công như hình bên dưới.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9FF31392-2A34-4E1A-8082-96A2C370C2AD}"/>
              </a:ext>
            </a:extLst>
          </p:cNvPr>
          <p:cNvSpPr/>
          <p:nvPr/>
        </p:nvSpPr>
        <p:spPr>
          <a:xfrm>
            <a:off x="2036705" y="3411412"/>
            <a:ext cx="927476" cy="1143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20" name="그림 19">
            <a:extLst>
              <a:ext uri="{FF2B5EF4-FFF2-40B4-BE49-F238E27FC236}">
                <a16:creationId xmlns:a16="http://schemas.microsoft.com/office/drawing/2014/main" id="{FFAA197F-B973-47BB-8F19-B0E743433ECD}"/>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634452" flipH="1" flipV="1">
            <a:off x="1672769" y="3590484"/>
            <a:ext cx="568404" cy="537820"/>
          </a:xfrm>
          <a:prstGeom prst="rect">
            <a:avLst/>
          </a:prstGeom>
        </p:spPr>
      </p:pic>
      <p:pic>
        <p:nvPicPr>
          <p:cNvPr id="21" name="그림 20">
            <a:extLst>
              <a:ext uri="{FF2B5EF4-FFF2-40B4-BE49-F238E27FC236}">
                <a16:creationId xmlns:a16="http://schemas.microsoft.com/office/drawing/2014/main" id="{6B39D472-6809-4676-B656-B59A643E3E58}"/>
              </a:ext>
            </a:extLst>
          </p:cNvPr>
          <p:cNvPicPr>
            <a:picLocks noChangeAspect="1"/>
          </p:cNvPicPr>
          <p:nvPr/>
        </p:nvPicPr>
        <p:blipFill rotWithShape="1">
          <a:blip r:embed="rId5"/>
          <a:srcRect l="27514" t="17438" r="51874" b="79081"/>
          <a:stretch/>
        </p:blipFill>
        <p:spPr>
          <a:xfrm>
            <a:off x="2233103" y="3733801"/>
            <a:ext cx="3052878" cy="309458"/>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84231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7" name="직사각형 16">
            <a:extLst>
              <a:ext uri="{FF2B5EF4-FFF2-40B4-BE49-F238E27FC236}">
                <a16:creationId xmlns:a16="http://schemas.microsoft.com/office/drawing/2014/main" id="{85497245-4517-4CFF-8B40-F09DB0A1F8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Cung cấp dữ liệu được lưu trữ trong DB tới trang web</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25" name="직사각형 24">
            <a:extLst>
              <a:ext uri="{FF2B5EF4-FFF2-40B4-BE49-F238E27FC236}">
                <a16:creationId xmlns:a16="http://schemas.microsoft.com/office/drawing/2014/main" id="{670964A7-4537-4E27-801F-FF1AB9E08A1D}"/>
              </a:ext>
            </a:extLst>
          </p:cNvPr>
          <p:cNvSpPr/>
          <p:nvPr/>
        </p:nvSpPr>
        <p:spPr>
          <a:xfrm>
            <a:off x="580390"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Phục vụ Trực quan hóa với Trang Web bằng cách lưu trữ dữ liệu trong DB</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6B350FCE-6717-4897-A762-21A183737B96}"/>
              </a:ext>
            </a:extLst>
          </p:cNvPr>
          <p:cNvSpPr/>
          <p:nvPr/>
        </p:nvSpPr>
        <p:spPr>
          <a:xfrm>
            <a:off x="703263" y="2174875"/>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Viết tập lệnh python để chuyển dữ liệu được lưu trữ trong MariaDB sang html</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8AAFBDC5-7CE4-4DB1-9C11-9D59D65EEC4C}"/>
              </a:ext>
            </a:extLst>
          </p:cNvPr>
          <p:cNvSpPr/>
          <p:nvPr/>
        </p:nvSpPr>
        <p:spPr>
          <a:xfrm>
            <a:off x="5291793" y="2560150"/>
            <a:ext cx="3976032"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8-14: Chọn hàm trả về kết quả thực hiện câu lệnh truy vấn bằng cách kết nối với MariaDB và tạo con trỏ</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16-20: Một hàm lấy 100 nhiệt độ và thời gian được sắp xếp theo thứ tự thời gian và đưa kết quả vào tệp temp_humid_chart.html</a:t>
            </a:r>
            <a:endParaRPr lang="ko-KR" altLang="en-US" sz="1300" dirty="0">
              <a:solidFill>
                <a:schemeClr val="tx1">
                  <a:lumMod val="85000"/>
                  <a:lumOff val="15000"/>
                </a:schemeClr>
              </a:solidFill>
              <a:latin typeface="SamsungOne-400" panose="020B0503030303020204" pitchFamily="34" charset="0"/>
            </a:endParaRPr>
          </a:p>
        </p:txBody>
      </p:sp>
      <p:pic>
        <p:nvPicPr>
          <p:cNvPr id="9" name="그림 8">
            <a:extLst>
              <a:ext uri="{FF2B5EF4-FFF2-40B4-BE49-F238E27FC236}">
                <a16:creationId xmlns:a16="http://schemas.microsoft.com/office/drawing/2014/main" id="{560DF42E-CB24-41F6-9B9C-3B2DCCFE8185}"/>
              </a:ext>
            </a:extLst>
          </p:cNvPr>
          <p:cNvPicPr>
            <a:picLocks noChangeAspect="1"/>
          </p:cNvPicPr>
          <p:nvPr/>
        </p:nvPicPr>
        <p:blipFill rotWithShape="1">
          <a:blip r:embed="rId4"/>
          <a:srcRect l="25875" t="7836" r="30587" b="43521"/>
          <a:stretch/>
        </p:blipFill>
        <p:spPr>
          <a:xfrm>
            <a:off x="703263" y="2528888"/>
            <a:ext cx="4588530" cy="2803676"/>
          </a:xfrm>
          <a:prstGeom prst="rect">
            <a:avLst/>
          </a:prstGeom>
        </p:spPr>
      </p:pic>
      <p:sp>
        <p:nvSpPr>
          <p:cNvPr id="10" name="직사각형 9">
            <a:extLst>
              <a:ext uri="{FF2B5EF4-FFF2-40B4-BE49-F238E27FC236}">
                <a16:creationId xmlns:a16="http://schemas.microsoft.com/office/drawing/2014/main" id="{6B350FCE-6717-4897-A762-21A183737B96}"/>
              </a:ext>
            </a:extLst>
          </p:cNvPr>
          <p:cNvSpPr/>
          <p:nvPr/>
        </p:nvSpPr>
        <p:spPr>
          <a:xfrm>
            <a:off x="703263" y="5454544"/>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Save as ~/rasp_ex/webapp/</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temp_humid_chart.py</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54348287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rasp_ex</a:t>
            </a: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webapp</a:t>
            </a:r>
            <a:r>
              <a:rPr lang="en-US" altLang="ko-KR" sz="1400" dirty="0">
                <a:solidFill>
                  <a:schemeClr val="tx1"/>
                </a:solidFill>
                <a:latin typeface="SamsungOne-400" panose="020B0503030303020204" pitchFamily="34" charset="0"/>
                <a:ea typeface="SamsungOne-400" panose="020B0503030303020204" pitchFamily="34" charset="0"/>
              </a:rPr>
              <a:t>/temp_humid_chart.html (1)</a:t>
            </a:r>
          </a:p>
        </p:txBody>
      </p:sp>
      <p:sp>
        <p:nvSpPr>
          <p:cNvPr id="12" name="직사각형 11">
            <a:extLst>
              <a:ext uri="{FF2B5EF4-FFF2-40B4-BE49-F238E27FC236}">
                <a16:creationId xmlns:a16="http://schemas.microsoft.com/office/drawing/2014/main" id="{662492BE-F971-429C-A2E7-EDB1DEE72C23}"/>
              </a:ext>
            </a:extLst>
          </p:cNvPr>
          <p:cNvSpPr/>
          <p:nvPr/>
        </p:nvSpPr>
        <p:spPr>
          <a:xfrm>
            <a:off x="703263" y="175988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tệp html cung cấp trực quan hóa bằng cách sử dụng kết quả được chuyển bởi temp_humid_chart.py</a:t>
            </a:r>
            <a:endParaRPr lang="ko-KR" altLang="en-US" sz="1300" dirty="0">
              <a:solidFill>
                <a:schemeClr val="tx1"/>
              </a:solidFill>
              <a:latin typeface="SamsungOne-400" panose="020B0503030303020204" pitchFamily="34" charset="0"/>
              <a:ea typeface="SamsungOne-400" panose="020B0503030303020204" pitchFamily="34" charset="0"/>
            </a:endParaRPr>
          </a:p>
        </p:txBody>
      </p:sp>
      <p:pic>
        <p:nvPicPr>
          <p:cNvPr id="15" name="그림 14">
            <a:extLst>
              <a:ext uri="{FF2B5EF4-FFF2-40B4-BE49-F238E27FC236}">
                <a16:creationId xmlns:a16="http://schemas.microsoft.com/office/drawing/2014/main" id="{670D9F72-C6E3-4E44-8ECF-2271A65ABA9E}"/>
              </a:ext>
            </a:extLst>
          </p:cNvPr>
          <p:cNvPicPr>
            <a:picLocks noChangeAspect="1"/>
          </p:cNvPicPr>
          <p:nvPr/>
        </p:nvPicPr>
        <p:blipFill rotWithShape="1">
          <a:blip r:embed="rId4"/>
          <a:srcRect l="25657" t="7570" r="34876" b="50000"/>
          <a:stretch/>
        </p:blipFill>
        <p:spPr>
          <a:xfrm>
            <a:off x="703265" y="2105308"/>
            <a:ext cx="4973135" cy="2923892"/>
          </a:xfrm>
          <a:prstGeom prst="rect">
            <a:avLst/>
          </a:prstGeom>
        </p:spPr>
      </p:pic>
      <p:sp>
        <p:nvSpPr>
          <p:cNvPr id="16" name="직사각형 15">
            <a:extLst>
              <a:ext uri="{FF2B5EF4-FFF2-40B4-BE49-F238E27FC236}">
                <a16:creationId xmlns:a16="http://schemas.microsoft.com/office/drawing/2014/main" id="{8AAFBDC5-7CE4-4DB1-9C11-9D59D65EEC4C}"/>
              </a:ext>
            </a:extLst>
          </p:cNvPr>
          <p:cNvSpPr/>
          <p:nvPr/>
        </p:nvSpPr>
        <p:spPr>
          <a:xfrm>
            <a:off x="5676400" y="2105308"/>
            <a:ext cx="3591427"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3: </a:t>
            </a:r>
            <a:r>
              <a:rPr lang="en-US" altLang="ko-KR" sz="1300" dirty="0" err="1">
                <a:solidFill>
                  <a:schemeClr val="tx1">
                    <a:lumMod val="85000"/>
                    <a:lumOff val="15000"/>
                  </a:schemeClr>
                </a:solidFill>
                <a:latin typeface="SamsungOne-400" panose="020B0503030303020204" pitchFamily="34" charset="0"/>
              </a:rPr>
              <a:t>Tiêu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trang</a:t>
            </a:r>
            <a:r>
              <a:rPr lang="en-US" altLang="ko-KR" sz="1300" dirty="0">
                <a:solidFill>
                  <a:schemeClr val="tx1">
                    <a:lumMod val="85000"/>
                    <a:lumOff val="15000"/>
                  </a:schemeClr>
                </a:solidFill>
                <a:latin typeface="SamsungOne-400" panose="020B0503030303020204" pitchFamily="34" charset="0"/>
              </a:rPr>
              <a:t> web</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4-11: </a:t>
            </a:r>
            <a:r>
              <a:rPr lang="en-US" altLang="ko-KR" sz="1300" dirty="0" err="1">
                <a:solidFill>
                  <a:schemeClr val="tx1">
                    <a:lumMod val="85000"/>
                    <a:lumOff val="15000"/>
                  </a:schemeClr>
                </a:solidFill>
                <a:latin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kiểu</a:t>
            </a:r>
            <a:endParaRPr lang="en-US" altLang="ko-KR"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13: Bao </a:t>
            </a:r>
            <a:r>
              <a:rPr lang="en-US" altLang="ko-KR" sz="1300" dirty="0" err="1">
                <a:solidFill>
                  <a:schemeClr val="tx1">
                    <a:lumMod val="85000"/>
                    <a:lumOff val="15000"/>
                  </a:schemeClr>
                </a:solidFill>
                <a:latin typeface="SamsungOne-400" panose="020B0503030303020204" pitchFamily="34" charset="0"/>
              </a:rPr>
              <a:t>gồm</a:t>
            </a:r>
            <a:r>
              <a:rPr lang="en-US" altLang="ko-KR" sz="1300" dirty="0">
                <a:solidFill>
                  <a:schemeClr val="tx1">
                    <a:lumMod val="85000"/>
                    <a:lumOff val="15000"/>
                  </a:schemeClr>
                </a:solidFill>
                <a:latin typeface="SamsungOne-400" panose="020B0503030303020204" pitchFamily="34" charset="0"/>
              </a:rPr>
              <a:t> chart.js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CDN</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rPr>
              <a:t> 17: </a:t>
            </a:r>
            <a:r>
              <a:rPr lang="en-US" altLang="ko-KR" sz="1300" dirty="0" err="1">
                <a:solidFill>
                  <a:schemeClr val="tx1">
                    <a:lumMod val="85000"/>
                    <a:lumOff val="15000"/>
                  </a:schemeClr>
                </a:solidFill>
                <a:latin typeface="SamsungOne-400" panose="020B0503030303020204" pitchFamily="34" charset="0"/>
              </a:rPr>
              <a:t>Cụm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bôi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đen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trang</a:t>
            </a:r>
            <a:r>
              <a:rPr lang="en-US" altLang="ko-KR" sz="1300" dirty="0">
                <a:solidFill>
                  <a:schemeClr val="tx1">
                    <a:lumMod val="85000"/>
                    <a:lumOff val="15000"/>
                  </a:schemeClr>
                </a:solidFill>
                <a:latin typeface="SamsungOne-400" panose="020B0503030303020204" pitchFamily="34" charset="0"/>
              </a:rPr>
              <a:t> web</a:t>
            </a:r>
            <a:endParaRPr lang="ko-KR" altLang="en-US"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50047265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1E2EEF7A-8009-48DA-9F7A-4239F72F22EF}"/>
              </a:ext>
            </a:extLst>
          </p:cNvPr>
          <p:cNvPicPr>
            <a:picLocks noChangeAspect="1"/>
          </p:cNvPicPr>
          <p:nvPr/>
        </p:nvPicPr>
        <p:blipFill rotWithShape="1">
          <a:blip r:embed="rId3"/>
          <a:srcRect l="25803" t="24610" r="37565" b="14952"/>
          <a:stretch/>
        </p:blipFill>
        <p:spPr>
          <a:xfrm>
            <a:off x="703265" y="2105308"/>
            <a:ext cx="4675561" cy="4218518"/>
          </a:xfrm>
          <a:prstGeom prst="rect">
            <a:avLst/>
          </a:prstGeom>
        </p:spPr>
      </p:pic>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rasp_ex</a:t>
            </a: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webapp</a:t>
            </a:r>
            <a:r>
              <a:rPr lang="en-US" altLang="ko-KR" sz="1400" dirty="0">
                <a:solidFill>
                  <a:schemeClr val="tx1"/>
                </a:solidFill>
                <a:latin typeface="SamsungOne-400" panose="020B0503030303020204" pitchFamily="34" charset="0"/>
                <a:ea typeface="SamsungOne-400" panose="020B0503030303020204" pitchFamily="34" charset="0"/>
              </a:rPr>
              <a:t>/temp_humid_chart.html (2)</a:t>
            </a:r>
          </a:p>
        </p:txBody>
      </p:sp>
      <p:sp>
        <p:nvSpPr>
          <p:cNvPr id="12" name="직사각형 11">
            <a:extLst>
              <a:ext uri="{FF2B5EF4-FFF2-40B4-BE49-F238E27FC236}">
                <a16:creationId xmlns:a16="http://schemas.microsoft.com/office/drawing/2014/main" id="{662492BE-F971-429C-A2E7-EDB1DEE72C23}"/>
              </a:ext>
            </a:extLst>
          </p:cNvPr>
          <p:cNvSpPr/>
          <p:nvPr/>
        </p:nvSpPr>
        <p:spPr>
          <a:xfrm>
            <a:off x="703263" y="175988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tệp html cung cấp trực quan hóa bằng cách sử dụng kết quả được chuyển bởi temp_humid_chart.py</a:t>
            </a:r>
            <a:endParaRPr lang="ko-KR" altLang="en-US" sz="1300" dirty="0">
              <a:solidFill>
                <a:schemeClr val="tx1"/>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8AAFBDC5-7CE4-4DB1-9C11-9D59D65EEC4C}"/>
              </a:ext>
            </a:extLst>
          </p:cNvPr>
          <p:cNvSpPr/>
          <p:nvPr/>
        </p:nvSpPr>
        <p:spPr>
          <a:xfrm>
            <a:off x="5378826" y="2105310"/>
            <a:ext cx="3889001" cy="945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26-31 : Xuất thời gian và nhiệt độ tuần tự theo kích thước được chỉ định trong kiểu bằng cách sử dụng biến kết quả được gửi đến trang web</a:t>
            </a:r>
            <a:endParaRPr lang="ko-KR" altLang="en-US"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16797186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rasp_ex</a:t>
            </a: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webapp</a:t>
            </a:r>
            <a:r>
              <a:rPr lang="en-US" altLang="ko-KR" sz="1400" dirty="0">
                <a:solidFill>
                  <a:schemeClr val="tx1"/>
                </a:solidFill>
                <a:latin typeface="SamsungOne-400" panose="020B0503030303020204" pitchFamily="34" charset="0"/>
                <a:ea typeface="SamsungOne-400" panose="020B0503030303020204" pitchFamily="34" charset="0"/>
              </a:rPr>
              <a:t>/temp_humid_chart.html (3)</a:t>
            </a:r>
          </a:p>
        </p:txBody>
      </p:sp>
      <p:sp>
        <p:nvSpPr>
          <p:cNvPr id="12" name="직사각형 11">
            <a:extLst>
              <a:ext uri="{FF2B5EF4-FFF2-40B4-BE49-F238E27FC236}">
                <a16:creationId xmlns:a16="http://schemas.microsoft.com/office/drawing/2014/main" id="{662492BE-F971-429C-A2E7-EDB1DEE72C23}"/>
              </a:ext>
            </a:extLst>
          </p:cNvPr>
          <p:cNvSpPr/>
          <p:nvPr/>
        </p:nvSpPr>
        <p:spPr>
          <a:xfrm>
            <a:off x="703263" y="175988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chart.js</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8AAFBDC5-7CE4-4DB1-9C11-9D59D65EEC4C}"/>
              </a:ext>
            </a:extLst>
          </p:cNvPr>
          <p:cNvSpPr/>
          <p:nvPr/>
        </p:nvSpPr>
        <p:spPr>
          <a:xfrm>
            <a:off x="4837666" y="2039407"/>
            <a:ext cx="4557793"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54: Biểu đồ đường</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56-59: Định nghĩa nhãn dữ liệu. Nó có nghĩa là ngày là đối số đầu tiên của kết quả nhận được.</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62-71: Xuất các giá trị Nhiệt độ ở định dạng đã chỉ định. Nếu giá trị lineTension tăng lên, đầu ra sẽ cong hơn.</a:t>
            </a:r>
            <a:endParaRPr lang="ko-KR" altLang="en-US" sz="1300" dirty="0">
              <a:solidFill>
                <a:schemeClr val="tx1">
                  <a:lumMod val="85000"/>
                  <a:lumOff val="15000"/>
                </a:schemeClr>
              </a:solidFill>
              <a:latin typeface="SamsungOne-400" panose="020B0503030303020204" pitchFamily="34" charset="0"/>
            </a:endParaRPr>
          </a:p>
        </p:txBody>
      </p:sp>
      <p:pic>
        <p:nvPicPr>
          <p:cNvPr id="9" name="그림 8">
            <a:extLst>
              <a:ext uri="{FF2B5EF4-FFF2-40B4-BE49-F238E27FC236}">
                <a16:creationId xmlns:a16="http://schemas.microsoft.com/office/drawing/2014/main" id="{D0F4F551-D4FD-4139-9638-6FC9067845F1}"/>
              </a:ext>
            </a:extLst>
          </p:cNvPr>
          <p:cNvPicPr>
            <a:picLocks noChangeAspect="1"/>
          </p:cNvPicPr>
          <p:nvPr/>
        </p:nvPicPr>
        <p:blipFill rotWithShape="1">
          <a:blip r:embed="rId4"/>
          <a:srcRect l="25585" t="9962" r="45851" b="36477"/>
          <a:stretch/>
        </p:blipFill>
        <p:spPr>
          <a:xfrm>
            <a:off x="703263" y="2105308"/>
            <a:ext cx="4082097" cy="4185967"/>
          </a:xfrm>
          <a:prstGeom prst="rect">
            <a:avLst/>
          </a:prstGeom>
        </p:spPr>
      </p:pic>
    </p:spTree>
    <p:extLst>
      <p:ext uri="{BB962C8B-B14F-4D97-AF65-F5344CB8AC3E}">
        <p14:creationId xmlns:p14="http://schemas.microsoft.com/office/powerpoint/2010/main" val="10985966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rasp_ex</a:t>
            </a: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webapp</a:t>
            </a:r>
            <a:r>
              <a:rPr lang="en-US" altLang="ko-KR" sz="1400" dirty="0">
                <a:solidFill>
                  <a:schemeClr val="tx1"/>
                </a:solidFill>
                <a:latin typeface="SamsungOne-400" panose="020B0503030303020204" pitchFamily="34" charset="0"/>
                <a:ea typeface="SamsungOne-400" panose="020B0503030303020204" pitchFamily="34" charset="0"/>
              </a:rPr>
              <a:t>/temp_humid_chart.html (4)</a:t>
            </a:r>
          </a:p>
        </p:txBody>
      </p:sp>
      <p:sp>
        <p:nvSpPr>
          <p:cNvPr id="12" name="직사각형 11">
            <a:extLst>
              <a:ext uri="{FF2B5EF4-FFF2-40B4-BE49-F238E27FC236}">
                <a16:creationId xmlns:a16="http://schemas.microsoft.com/office/drawing/2014/main" id="{662492BE-F971-429C-A2E7-EDB1DEE72C23}"/>
              </a:ext>
            </a:extLst>
          </p:cNvPr>
          <p:cNvSpPr/>
          <p:nvPr/>
        </p:nvSpPr>
        <p:spPr>
          <a:xfrm>
            <a:off x="703263" y="175988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chart.js</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8AAFBDC5-7CE4-4DB1-9C11-9D59D65EEC4C}"/>
              </a:ext>
            </a:extLst>
          </p:cNvPr>
          <p:cNvSpPr/>
          <p:nvPr/>
        </p:nvSpPr>
        <p:spPr>
          <a:xfrm>
            <a:off x="4664075" y="2105310"/>
            <a:ext cx="4535488"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79-81: Đặt phạm vi cho trục x</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84-89: Đặt phạm vi cho trục y</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dòng 93: Tạo biểu đồ và lưu thành đối tượng trong biểu đồ</a:t>
            </a:r>
            <a:endParaRPr lang="ko-KR" altLang="en-US" sz="1300" dirty="0">
              <a:solidFill>
                <a:schemeClr val="tx1">
                  <a:lumMod val="85000"/>
                  <a:lumOff val="15000"/>
                </a:schemeClr>
              </a:solidFill>
              <a:latin typeface="SamsungOne-400" panose="020B0503030303020204" pitchFamily="34" charset="0"/>
            </a:endParaRPr>
          </a:p>
        </p:txBody>
      </p:sp>
      <p:pic>
        <p:nvPicPr>
          <p:cNvPr id="8" name="그림 7">
            <a:extLst>
              <a:ext uri="{FF2B5EF4-FFF2-40B4-BE49-F238E27FC236}">
                <a16:creationId xmlns:a16="http://schemas.microsoft.com/office/drawing/2014/main" id="{580C870D-1F31-4D17-B944-F0C93EE5BB9E}"/>
              </a:ext>
            </a:extLst>
          </p:cNvPr>
          <p:cNvPicPr>
            <a:picLocks noChangeAspect="1"/>
          </p:cNvPicPr>
          <p:nvPr/>
        </p:nvPicPr>
        <p:blipFill rotWithShape="1">
          <a:blip r:embed="rId4"/>
          <a:srcRect l="25802" t="37340" r="49413" b="19066"/>
          <a:stretch/>
        </p:blipFill>
        <p:spPr>
          <a:xfrm>
            <a:off x="703263" y="2105310"/>
            <a:ext cx="3960812" cy="3809813"/>
          </a:xfrm>
          <a:prstGeom prst="rect">
            <a:avLst/>
          </a:prstGeom>
        </p:spPr>
      </p:pic>
      <p:sp>
        <p:nvSpPr>
          <p:cNvPr id="10" name="직사각형 9">
            <a:extLst>
              <a:ext uri="{FF2B5EF4-FFF2-40B4-BE49-F238E27FC236}">
                <a16:creationId xmlns:a16="http://schemas.microsoft.com/office/drawing/2014/main" id="{662492BE-F971-429C-A2E7-EDB1DEE72C23}"/>
              </a:ext>
            </a:extLst>
          </p:cNvPr>
          <p:cNvSpPr/>
          <p:nvPr/>
        </p:nvSpPr>
        <p:spPr>
          <a:xfrm>
            <a:off x="703263" y="5982259"/>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Save the html file as ~/rasp_ex/webapp/</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temp_humid_chart.html</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1917696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lệnh</a:t>
            </a:r>
            <a:r>
              <a:rPr lang="en-US" altLang="ko-KR" sz="1400" dirty="0">
                <a:solidFill>
                  <a:schemeClr val="tx1"/>
                </a:solidFill>
                <a:latin typeface="SamsungOne-400" panose="020B0503030303020204" pitchFamily="34" charset="0"/>
                <a:ea typeface="SamsungOne-400" panose="020B0503030303020204" pitchFamily="34" charset="0"/>
              </a:rPr>
              <a:t> python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(1)</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662492BE-F971-429C-A2E7-EDB1DEE72C23}"/>
              </a:ext>
            </a:extLst>
          </p:cNvPr>
          <p:cNvSpPr/>
          <p:nvPr/>
        </p:nvSpPr>
        <p:spPr>
          <a:xfrm>
            <a:off x="703263" y="1759881"/>
            <a:ext cx="8496300" cy="663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Since you are using Flask, you need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sudo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authenticate.</a:t>
            </a:r>
          </a:p>
          <a:p>
            <a:pPr marL="355600" lvl="1" indent="-179388">
              <a:spcAft>
                <a:spcPts val="8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rPr>
              <a:t>Thực thi lệnh </a:t>
            </a:r>
            <a:r>
              <a:rPr lang="en-US" altLang="ko-KR" sz="1300" dirty="0" err="1">
                <a:solidFill>
                  <a:srgbClr val="34339A"/>
                </a:solidFill>
                <a:latin typeface="SamsungOne-400" panose="020B0503030303020204" pitchFamily="34" charset="0"/>
              </a:rPr>
              <a:t>sudo</a:t>
            </a:r>
            <a:r>
              <a:rPr lang="en-US" altLang="ko-KR" sz="1300" dirty="0">
                <a:solidFill>
                  <a:srgbClr val="34339A"/>
                </a:solidFill>
                <a:latin typeface="SamsungOne-400" panose="020B0503030303020204" pitchFamily="34" charset="0"/>
              </a:rPr>
              <a:t> python3 rasp_ex/webapp/temp_humid_chart.py </a:t>
            </a:r>
            <a:r>
              <a:rPr lang="vi-VN" altLang="ko-KR" sz="1300" dirty="0">
                <a:solidFill>
                  <a:schemeClr val="tx1"/>
                </a:solidFill>
                <a:latin typeface="SamsungOne-400" panose="020B0503030303020204" pitchFamily="34" charset="0"/>
              </a:rPr>
              <a:t>để thực thi tệp lệnh</a:t>
            </a:r>
            <a:r>
              <a:rPr lang="en-US" altLang="ko-KR" sz="1300" dirty="0">
                <a:solidFill>
                  <a:schemeClr val="tx1">
                    <a:lumMod val="85000"/>
                    <a:lumOff val="15000"/>
                  </a:schemeClr>
                </a:solidFill>
                <a:latin typeface="SamsungOne-400" panose="020B0503030303020204" pitchFamily="34" charset="0"/>
              </a:rPr>
              <a:t>.</a:t>
            </a:r>
          </a:p>
        </p:txBody>
      </p:sp>
      <p:pic>
        <p:nvPicPr>
          <p:cNvPr id="9" name="그림 8">
            <a:extLst>
              <a:ext uri="{FF2B5EF4-FFF2-40B4-BE49-F238E27FC236}">
                <a16:creationId xmlns:a16="http://schemas.microsoft.com/office/drawing/2014/main" id="{2A713907-7266-42C8-B615-A8FC3A15C636}"/>
              </a:ext>
            </a:extLst>
          </p:cNvPr>
          <p:cNvPicPr>
            <a:picLocks noChangeAspect="1"/>
          </p:cNvPicPr>
          <p:nvPr/>
        </p:nvPicPr>
        <p:blipFill rotWithShape="1">
          <a:blip r:embed="rId4"/>
          <a:srcRect b="47859"/>
          <a:stretch/>
        </p:blipFill>
        <p:spPr>
          <a:xfrm>
            <a:off x="703263" y="2528888"/>
            <a:ext cx="7687164" cy="2230192"/>
          </a:xfrm>
          <a:prstGeom prst="rect">
            <a:avLst/>
          </a:prstGeom>
        </p:spPr>
      </p:pic>
      <p:sp>
        <p:nvSpPr>
          <p:cNvPr id="13" name="직사각형 12">
            <a:extLst>
              <a:ext uri="{FF2B5EF4-FFF2-40B4-BE49-F238E27FC236}">
                <a16:creationId xmlns:a16="http://schemas.microsoft.com/office/drawing/2014/main" id="{9FF31392-2A34-4E1A-8082-96A2C370C2AD}"/>
              </a:ext>
            </a:extLst>
          </p:cNvPr>
          <p:cNvSpPr/>
          <p:nvPr/>
        </p:nvSpPr>
        <p:spPr>
          <a:xfrm>
            <a:off x="1956971" y="3115578"/>
            <a:ext cx="3242558" cy="1834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4" name="그림 13">
            <a:extLst>
              <a:ext uri="{FF2B5EF4-FFF2-40B4-BE49-F238E27FC236}">
                <a16:creationId xmlns:a16="http://schemas.microsoft.com/office/drawing/2014/main" id="{FFAA197F-B973-47BB-8F19-B0E743433ECD}"/>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589881" flipH="1" flipV="1">
            <a:off x="1738070" y="3375073"/>
            <a:ext cx="568404" cy="537820"/>
          </a:xfrm>
          <a:prstGeom prst="rect">
            <a:avLst/>
          </a:prstGeom>
        </p:spPr>
      </p:pic>
      <p:pic>
        <p:nvPicPr>
          <p:cNvPr id="15" name="그림 14">
            <a:extLst>
              <a:ext uri="{FF2B5EF4-FFF2-40B4-BE49-F238E27FC236}">
                <a16:creationId xmlns:a16="http://schemas.microsoft.com/office/drawing/2014/main" id="{2A713907-7266-42C8-B615-A8FC3A15C636}"/>
              </a:ext>
            </a:extLst>
          </p:cNvPr>
          <p:cNvPicPr>
            <a:picLocks noChangeAspect="1"/>
          </p:cNvPicPr>
          <p:nvPr/>
        </p:nvPicPr>
        <p:blipFill rotWithShape="1">
          <a:blip r:embed="rId4"/>
          <a:srcRect l="16499" t="14287" r="41750" b="82569"/>
          <a:stretch/>
        </p:blipFill>
        <p:spPr>
          <a:xfrm>
            <a:off x="2348216" y="3455116"/>
            <a:ext cx="6632776" cy="277906"/>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0829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có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dây</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3" name="직사각형 12">
            <a:extLst>
              <a:ext uri="{FF2B5EF4-FFF2-40B4-BE49-F238E27FC236}">
                <a16:creationId xmlns:a16="http://schemas.microsoft.com/office/drawing/2014/main" id="{476F8445-51C4-478A-91D9-ED2E71ACD0BE}"/>
              </a:ext>
            </a:extLst>
          </p:cNvPr>
          <p:cNvSpPr/>
          <p:nvPr/>
        </p:nvSpPr>
        <p:spPr>
          <a:xfrm>
            <a:off x="712182" y="1751850"/>
            <a:ext cx="8487381" cy="3664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Tính năng</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Truyền dữ liệu hiếm khi bị chậm. Sử dụng và quản lý mạch giao tiếp chất lượng tốt</a:t>
            </a:r>
          </a:p>
          <a:p>
            <a:pPr marL="444500" lvl="2" indent="-87313">
              <a:spcAft>
                <a:spcPts val="4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Chất lượng giao tiếp tốt. Ít xảy ra lỗi khi truyền. Tốc độ truyền nhanh</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Các thiết bị như máy tính và máy in có thể được kết nối và sử dụng dễ dàng. Dễ mở rộng.</a:t>
            </a:r>
          </a:p>
          <a:p>
            <a:pPr marL="182563" indent="-182563">
              <a:spcAft>
                <a:spcPts val="4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Chuẩn mạng LAN</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Ethernet</a:t>
            </a:r>
          </a:p>
          <a:p>
            <a:pPr marL="444500" lvl="2" indent="-87313">
              <a:spcAft>
                <a:spcPts val="4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Phát triển bởi Xerox vào năm 1976</a:t>
            </a:r>
          </a:p>
          <a:p>
            <a:pPr marL="444500" lvl="2" indent="-87313">
              <a:spcAft>
                <a:spcPts val="4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tốc độ 10 Mbps, thuật toán CSMA/CD</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Tốc độ mạng Ethernet nhanh</a:t>
            </a:r>
          </a:p>
          <a:p>
            <a:pPr marL="444500" lvl="2" indent="-87313">
              <a:spcAft>
                <a:spcPts val="4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100Mbps, 100BASE-T</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Ethernet Gigabit</a:t>
            </a:r>
          </a:p>
          <a:p>
            <a:pPr marL="444500" lvl="2" indent="-87313">
              <a:spcAft>
                <a:spcPts val="4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1 Gbps</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FDDI (Giao diện dữ liệu phân tán sợi quang)</a:t>
            </a:r>
          </a:p>
          <a:p>
            <a:pPr marL="444500" lvl="2" indent="-87313">
              <a:spcAft>
                <a:spcPts val="4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Mạng này thường dùng sợi quang như một phương tiện truyền dữ liệu để lắp đặt mạng LAN tốc độ cao</a:t>
            </a:r>
          </a:p>
          <a:p>
            <a:pPr marL="444500" lvl="2" indent="-87313">
              <a:spcAft>
                <a:spcPts val="4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Mạng này thường được dùng ở các mạng xương sống cần băng thông dài và tốc độ truyền tải nhanh</a:t>
            </a:r>
          </a:p>
        </p:txBody>
      </p:sp>
      <p:sp>
        <p:nvSpPr>
          <p:cNvPr id="8" name="직사각형 7">
            <a:extLst>
              <a:ext uri="{FF2B5EF4-FFF2-40B4-BE49-F238E27FC236}">
                <a16:creationId xmlns:a16="http://schemas.microsoft.com/office/drawing/2014/main" id="{3BB01031-07B9-44F8-B75E-3E8E19CE9934}"/>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Mạng LAN có chất lượng giao tiếp tương đối tốt và tốc độ nhanh</a:t>
            </a:r>
          </a:p>
        </p:txBody>
      </p:sp>
    </p:spTree>
    <p:extLst>
      <p:ext uri="{BB962C8B-B14F-4D97-AF65-F5344CB8AC3E}">
        <p14:creationId xmlns:p14="http://schemas.microsoft.com/office/powerpoint/2010/main" val="400981186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D95F10ED-A6F6-4261-9D11-130AB50EF2AE}"/>
              </a:ext>
            </a:extLst>
          </p:cNvPr>
          <p:cNvSpPr/>
          <p:nvPr/>
        </p:nvSpPr>
        <p:spPr>
          <a:xfrm>
            <a:off x="823250" y="2654177"/>
            <a:ext cx="8168351" cy="2697753"/>
          </a:xfrm>
          <a:prstGeom prst="roundRect">
            <a:avLst>
              <a:gd name="adj" fmla="val 0"/>
            </a:avLst>
          </a:prstGeom>
          <a:solidFill>
            <a:schemeClr val="bg1"/>
          </a:solidFill>
          <a:ln w="6350">
            <a:solidFill>
              <a:schemeClr val="bg1">
                <a:lumMod val="85000"/>
              </a:schemeClr>
            </a:solidFill>
          </a:ln>
        </p:spPr>
        <p:txBody>
          <a:bodyPr wrap="square" lIns="180000" tIns="72000" rIns="180000" bIns="72000">
            <a:noAutofit/>
            <a:scene3d>
              <a:camera prst="orthographicFront"/>
              <a:lightRig rig="threePt" dir="t"/>
            </a:scene3d>
            <a:sp3d>
              <a:bevelT w="0" h="6350"/>
            </a:sp3d>
          </a:bodyPr>
          <a:lstStyle/>
          <a:p>
            <a:pPr algn="just"/>
            <a:endParaRPr lang="fr-FR" altLang="ko-KR" sz="1300" dirty="0">
              <a:latin typeface="SamsungOne-400" panose="020B0503030303020204" pitchFamily="34" charset="0"/>
              <a:ea typeface="SamsungOne-400" panose="020B0503030303020204" pitchFamily="34" charset="0"/>
              <a:cs typeface="Tahoma" panose="020B0604030504040204" pitchFamily="34"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30" y="444868"/>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5.3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Ứng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MariaDB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3" y="480780"/>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05</a:t>
            </a:r>
          </a:p>
        </p:txBody>
      </p:sp>
      <p:sp>
        <p:nvSpPr>
          <p:cNvPr id="11" name="직사각형 10">
            <a:extLst>
              <a:ext uri="{FF2B5EF4-FFF2-40B4-BE49-F238E27FC236}">
                <a16:creationId xmlns:a16="http://schemas.microsoft.com/office/drawing/2014/main" id="{670964A7-4537-4E27-801F-FF1AB9E08A1D}"/>
              </a:ext>
            </a:extLst>
          </p:cNvPr>
          <p:cNvSpPr/>
          <p:nvPr/>
        </p:nvSpPr>
        <p:spPr>
          <a:xfrm>
            <a:off x="580390"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Executing the created python script (2)</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662492BE-F971-429C-A2E7-EDB1DEE72C23}"/>
              </a:ext>
            </a:extLst>
          </p:cNvPr>
          <p:cNvSpPr/>
          <p:nvPr/>
        </p:nvSpPr>
        <p:spPr>
          <a:xfrm>
            <a:off x="703263" y="1759883"/>
            <a:ext cx="8496300" cy="863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Nhập địa chỉ IP Raspberry Pi của bạn/temp_humid_chart trong trình duyệt web</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rPr>
              <a:t>Trong trang web, bạn có thể kiểm tra dữ liệu thời gian và nhiệt độ trong bảng DB và bạn cũng có thể kiểm tra trực quan hóa dữ liệu thông qua biểu đồ.</a:t>
            </a:r>
            <a:endParaRPr lang="en-US" altLang="ko-KR" sz="1300" dirty="0">
              <a:solidFill>
                <a:schemeClr val="tx1">
                  <a:lumMod val="85000"/>
                  <a:lumOff val="15000"/>
                </a:schemeClr>
              </a:solidFill>
              <a:latin typeface="SamsungOne-400" panose="020B0503030303020204" pitchFamily="34" charset="0"/>
            </a:endParaRPr>
          </a:p>
        </p:txBody>
      </p:sp>
      <p:pic>
        <p:nvPicPr>
          <p:cNvPr id="10" name="그림 9">
            <a:extLst>
              <a:ext uri="{FF2B5EF4-FFF2-40B4-BE49-F238E27FC236}">
                <a16:creationId xmlns:a16="http://schemas.microsoft.com/office/drawing/2014/main" id="{6AC4C5FA-24E7-4E0F-9C61-759D29E086F8}"/>
              </a:ext>
            </a:extLst>
          </p:cNvPr>
          <p:cNvPicPr>
            <a:picLocks noChangeAspect="1"/>
          </p:cNvPicPr>
          <p:nvPr/>
        </p:nvPicPr>
        <p:blipFill rotWithShape="1">
          <a:blip r:embed="rId4"/>
          <a:srcRect b="42591"/>
          <a:stretch/>
        </p:blipFill>
        <p:spPr>
          <a:xfrm>
            <a:off x="931847" y="2721129"/>
            <a:ext cx="7951152" cy="2496331"/>
          </a:xfrm>
          <a:prstGeom prst="rect">
            <a:avLst/>
          </a:prstGeom>
        </p:spPr>
      </p:pic>
      <p:sp>
        <p:nvSpPr>
          <p:cNvPr id="2" name="TextBox 1"/>
          <p:cNvSpPr txBox="1"/>
          <p:nvPr/>
        </p:nvSpPr>
        <p:spPr>
          <a:xfrm>
            <a:off x="3517377" y="3003550"/>
            <a:ext cx="2537874" cy="253916"/>
          </a:xfrm>
          <a:prstGeom prst="rect">
            <a:avLst/>
          </a:prstGeom>
          <a:solidFill>
            <a:schemeClr val="bg1"/>
          </a:solidFill>
        </p:spPr>
        <p:txBody>
          <a:bodyPr wrap="none" rtlCol="0">
            <a:spAutoFit/>
          </a:bodyPr>
          <a:lstStyle/>
          <a:p>
            <a:r>
              <a:rPr lang="en-US" altLang="ko-KR" sz="1050" b="1" dirty="0">
                <a:solidFill>
                  <a:schemeClr val="tx1">
                    <a:lumMod val="85000"/>
                    <a:lumOff val="15000"/>
                  </a:schemeClr>
                </a:solidFill>
                <a:latin typeface="SamsungOne-400" panose="020B0503030303020204" pitchFamily="34" charset="0"/>
              </a:rPr>
              <a:t>Temperature, Humidity Data Visualization</a:t>
            </a:r>
            <a:endParaRPr lang="ko-KR" altLang="en-US" sz="1050" b="1" dirty="0">
              <a:solidFill>
                <a:schemeClr val="tx1">
                  <a:lumMod val="85000"/>
                  <a:lumOff val="15000"/>
                </a:schemeClr>
              </a:solidFill>
              <a:latin typeface="SamsungOne-400" panose="020B0503030303020204" pitchFamily="34" charset="0"/>
            </a:endParaRPr>
          </a:p>
        </p:txBody>
      </p:sp>
      <p:sp>
        <p:nvSpPr>
          <p:cNvPr id="17" name="TextBox 16"/>
          <p:cNvSpPr txBox="1"/>
          <p:nvPr/>
        </p:nvSpPr>
        <p:spPr>
          <a:xfrm>
            <a:off x="6841416" y="3187730"/>
            <a:ext cx="488916" cy="107722"/>
          </a:xfrm>
          <a:prstGeom prst="rect">
            <a:avLst/>
          </a:prstGeom>
          <a:solidFill>
            <a:schemeClr val="bg1"/>
          </a:solidFill>
        </p:spPr>
        <p:txBody>
          <a:bodyPr wrap="none" lIns="0" tIns="0" rIns="0" bIns="0" rtlCol="0">
            <a:spAutoFit/>
          </a:bodyPr>
          <a:lstStyle/>
          <a:p>
            <a:r>
              <a:rPr lang="en-US" altLang="ko-KR" sz="700" b="1" dirty="0">
                <a:solidFill>
                  <a:schemeClr val="tx1">
                    <a:lumMod val="85000"/>
                    <a:lumOff val="15000"/>
                  </a:schemeClr>
                </a:solidFill>
                <a:latin typeface="SamsungOne-400" panose="020B0503030303020204" pitchFamily="34" charset="0"/>
              </a:rPr>
              <a:t>Temperature</a:t>
            </a:r>
            <a:endParaRPr lang="ko-KR" altLang="en-US" sz="700" b="1" dirty="0">
              <a:solidFill>
                <a:schemeClr val="tx1">
                  <a:lumMod val="85000"/>
                  <a:lumOff val="15000"/>
                </a:schemeClr>
              </a:solidFill>
              <a:latin typeface="SamsungOne-400" panose="020B0503030303020204" pitchFamily="34" charset="0"/>
            </a:endParaRPr>
          </a:p>
        </p:txBody>
      </p:sp>
      <p:sp>
        <p:nvSpPr>
          <p:cNvPr id="18" name="TextBox 17"/>
          <p:cNvSpPr txBox="1"/>
          <p:nvPr/>
        </p:nvSpPr>
        <p:spPr>
          <a:xfrm>
            <a:off x="4947061" y="3247745"/>
            <a:ext cx="76944" cy="92333"/>
          </a:xfrm>
          <a:prstGeom prst="rect">
            <a:avLst/>
          </a:prstGeom>
          <a:solidFill>
            <a:schemeClr val="bg1"/>
          </a:solidFill>
        </p:spPr>
        <p:txBody>
          <a:bodyPr wrap="none" lIns="0" tIns="0" rIns="0" bIns="0" rtlCol="0">
            <a:spAutoFit/>
          </a:bodyPr>
          <a:lstStyle/>
          <a:p>
            <a:r>
              <a:rPr lang="en-US" altLang="ko-KR" sz="600" b="1" dirty="0">
                <a:solidFill>
                  <a:schemeClr val="tx1">
                    <a:lumMod val="85000"/>
                    <a:lumOff val="15000"/>
                  </a:schemeClr>
                </a:solidFill>
                <a:latin typeface="SamsungOne-400" panose="020B0503030303020204" pitchFamily="34" charset="0"/>
              </a:rPr>
              <a:t>70</a:t>
            </a:r>
            <a:endParaRPr lang="ko-KR" altLang="en-US" sz="600" b="1" dirty="0">
              <a:solidFill>
                <a:schemeClr val="tx1">
                  <a:lumMod val="85000"/>
                  <a:lumOff val="15000"/>
                </a:schemeClr>
              </a:solidFill>
              <a:latin typeface="SamsungOne-400" panose="020B0503030303020204" pitchFamily="34" charset="0"/>
            </a:endParaRPr>
          </a:p>
        </p:txBody>
      </p:sp>
      <p:sp>
        <p:nvSpPr>
          <p:cNvPr id="20" name="TextBox 19"/>
          <p:cNvSpPr txBox="1"/>
          <p:nvPr/>
        </p:nvSpPr>
        <p:spPr>
          <a:xfrm>
            <a:off x="4947061" y="3539846"/>
            <a:ext cx="76944" cy="92333"/>
          </a:xfrm>
          <a:prstGeom prst="rect">
            <a:avLst/>
          </a:prstGeom>
          <a:solidFill>
            <a:schemeClr val="bg1"/>
          </a:solidFill>
        </p:spPr>
        <p:txBody>
          <a:bodyPr wrap="none" lIns="0" tIns="0" rIns="0" bIns="0" rtlCol="0">
            <a:spAutoFit/>
          </a:bodyPr>
          <a:lstStyle/>
          <a:p>
            <a:r>
              <a:rPr lang="en-US" altLang="ko-KR" sz="600" b="1" dirty="0">
                <a:solidFill>
                  <a:schemeClr val="tx1">
                    <a:lumMod val="85000"/>
                    <a:lumOff val="15000"/>
                  </a:schemeClr>
                </a:solidFill>
                <a:latin typeface="SamsungOne-400" panose="020B0503030303020204" pitchFamily="34" charset="0"/>
              </a:rPr>
              <a:t>60</a:t>
            </a:r>
            <a:endParaRPr lang="ko-KR" altLang="en-US" sz="600" b="1" dirty="0">
              <a:solidFill>
                <a:schemeClr val="tx1">
                  <a:lumMod val="85000"/>
                  <a:lumOff val="15000"/>
                </a:schemeClr>
              </a:solidFill>
              <a:latin typeface="SamsungOne-400" panose="020B0503030303020204" pitchFamily="34" charset="0"/>
            </a:endParaRPr>
          </a:p>
        </p:txBody>
      </p:sp>
      <p:sp>
        <p:nvSpPr>
          <p:cNvPr id="21" name="TextBox 20"/>
          <p:cNvSpPr txBox="1"/>
          <p:nvPr/>
        </p:nvSpPr>
        <p:spPr>
          <a:xfrm>
            <a:off x="4947061" y="3831947"/>
            <a:ext cx="76944" cy="92333"/>
          </a:xfrm>
          <a:prstGeom prst="rect">
            <a:avLst/>
          </a:prstGeom>
          <a:solidFill>
            <a:schemeClr val="bg1"/>
          </a:solidFill>
        </p:spPr>
        <p:txBody>
          <a:bodyPr wrap="none" lIns="0" tIns="0" rIns="0" bIns="0" rtlCol="0">
            <a:spAutoFit/>
          </a:bodyPr>
          <a:lstStyle/>
          <a:p>
            <a:r>
              <a:rPr lang="en-US" altLang="ko-KR" sz="600" b="1" dirty="0">
                <a:solidFill>
                  <a:schemeClr val="tx1">
                    <a:lumMod val="85000"/>
                    <a:lumOff val="15000"/>
                  </a:schemeClr>
                </a:solidFill>
                <a:latin typeface="SamsungOne-400" panose="020B0503030303020204" pitchFamily="34" charset="0"/>
              </a:rPr>
              <a:t>50</a:t>
            </a:r>
            <a:endParaRPr lang="ko-KR" altLang="en-US" sz="600" b="1" dirty="0">
              <a:solidFill>
                <a:schemeClr val="tx1">
                  <a:lumMod val="85000"/>
                  <a:lumOff val="15000"/>
                </a:schemeClr>
              </a:solidFill>
              <a:latin typeface="SamsungOne-400" panose="020B0503030303020204" pitchFamily="34" charset="0"/>
            </a:endParaRPr>
          </a:p>
        </p:txBody>
      </p:sp>
      <p:sp>
        <p:nvSpPr>
          <p:cNvPr id="22" name="TextBox 21"/>
          <p:cNvSpPr txBox="1"/>
          <p:nvPr/>
        </p:nvSpPr>
        <p:spPr>
          <a:xfrm>
            <a:off x="4947061" y="4124048"/>
            <a:ext cx="76944" cy="92333"/>
          </a:xfrm>
          <a:prstGeom prst="rect">
            <a:avLst/>
          </a:prstGeom>
          <a:solidFill>
            <a:schemeClr val="bg1"/>
          </a:solidFill>
        </p:spPr>
        <p:txBody>
          <a:bodyPr wrap="none" lIns="0" tIns="0" rIns="0" bIns="0" rtlCol="0">
            <a:spAutoFit/>
          </a:bodyPr>
          <a:lstStyle/>
          <a:p>
            <a:r>
              <a:rPr lang="en-US" altLang="ko-KR" sz="600" b="1" dirty="0">
                <a:solidFill>
                  <a:schemeClr val="tx1">
                    <a:lumMod val="85000"/>
                    <a:lumOff val="15000"/>
                  </a:schemeClr>
                </a:solidFill>
                <a:latin typeface="SamsungOne-400" panose="020B0503030303020204" pitchFamily="34" charset="0"/>
              </a:rPr>
              <a:t>40</a:t>
            </a:r>
            <a:endParaRPr lang="ko-KR" altLang="en-US" sz="600" b="1" dirty="0">
              <a:solidFill>
                <a:schemeClr val="tx1">
                  <a:lumMod val="85000"/>
                  <a:lumOff val="15000"/>
                </a:schemeClr>
              </a:solidFill>
              <a:latin typeface="SamsungOne-400" panose="020B0503030303020204" pitchFamily="34" charset="0"/>
            </a:endParaRPr>
          </a:p>
        </p:txBody>
      </p:sp>
      <p:sp>
        <p:nvSpPr>
          <p:cNvPr id="23" name="TextBox 22"/>
          <p:cNvSpPr txBox="1"/>
          <p:nvPr/>
        </p:nvSpPr>
        <p:spPr>
          <a:xfrm>
            <a:off x="4947061" y="4416149"/>
            <a:ext cx="76944" cy="92333"/>
          </a:xfrm>
          <a:prstGeom prst="rect">
            <a:avLst/>
          </a:prstGeom>
          <a:solidFill>
            <a:schemeClr val="bg1"/>
          </a:solidFill>
        </p:spPr>
        <p:txBody>
          <a:bodyPr wrap="none" lIns="0" tIns="0" rIns="0" bIns="0" rtlCol="0">
            <a:spAutoFit/>
          </a:bodyPr>
          <a:lstStyle/>
          <a:p>
            <a:r>
              <a:rPr lang="en-US" altLang="ko-KR" sz="600" b="1" dirty="0">
                <a:solidFill>
                  <a:schemeClr val="tx1">
                    <a:lumMod val="85000"/>
                    <a:lumOff val="15000"/>
                  </a:schemeClr>
                </a:solidFill>
                <a:latin typeface="SamsungOne-400" panose="020B0503030303020204" pitchFamily="34" charset="0"/>
              </a:rPr>
              <a:t>30</a:t>
            </a:r>
            <a:endParaRPr lang="ko-KR" altLang="en-US" sz="600" b="1" dirty="0">
              <a:solidFill>
                <a:schemeClr val="tx1">
                  <a:lumMod val="85000"/>
                  <a:lumOff val="15000"/>
                </a:schemeClr>
              </a:solidFill>
              <a:latin typeface="SamsungOne-400" panose="020B0503030303020204" pitchFamily="34" charset="0"/>
            </a:endParaRPr>
          </a:p>
        </p:txBody>
      </p:sp>
      <p:sp>
        <p:nvSpPr>
          <p:cNvPr id="24" name="TextBox 23"/>
          <p:cNvSpPr txBox="1"/>
          <p:nvPr/>
        </p:nvSpPr>
        <p:spPr>
          <a:xfrm>
            <a:off x="4947061" y="4708250"/>
            <a:ext cx="76944" cy="92333"/>
          </a:xfrm>
          <a:prstGeom prst="rect">
            <a:avLst/>
          </a:prstGeom>
          <a:solidFill>
            <a:schemeClr val="bg1"/>
          </a:solidFill>
        </p:spPr>
        <p:txBody>
          <a:bodyPr wrap="none" lIns="0" tIns="0" rIns="0" bIns="0" rtlCol="0">
            <a:spAutoFit/>
          </a:bodyPr>
          <a:lstStyle/>
          <a:p>
            <a:r>
              <a:rPr lang="en-US" altLang="ko-KR" sz="600" b="1" dirty="0">
                <a:solidFill>
                  <a:schemeClr val="tx1">
                    <a:lumMod val="85000"/>
                    <a:lumOff val="15000"/>
                  </a:schemeClr>
                </a:solidFill>
                <a:latin typeface="SamsungOne-400" panose="020B0503030303020204" pitchFamily="34" charset="0"/>
              </a:rPr>
              <a:t>20</a:t>
            </a:r>
            <a:endParaRPr lang="ko-KR" altLang="en-US" sz="600" b="1" dirty="0">
              <a:solidFill>
                <a:schemeClr val="tx1">
                  <a:lumMod val="85000"/>
                  <a:lumOff val="15000"/>
                </a:schemeClr>
              </a:solidFill>
              <a:latin typeface="SamsungOne-400" panose="020B0503030303020204" pitchFamily="34" charset="0"/>
            </a:endParaRPr>
          </a:p>
        </p:txBody>
      </p:sp>
      <p:sp>
        <p:nvSpPr>
          <p:cNvPr id="25" name="TextBox 24"/>
          <p:cNvSpPr txBox="1"/>
          <p:nvPr/>
        </p:nvSpPr>
        <p:spPr>
          <a:xfrm>
            <a:off x="4947061" y="5000353"/>
            <a:ext cx="76944" cy="92333"/>
          </a:xfrm>
          <a:prstGeom prst="rect">
            <a:avLst/>
          </a:prstGeom>
          <a:solidFill>
            <a:schemeClr val="bg1"/>
          </a:solidFill>
        </p:spPr>
        <p:txBody>
          <a:bodyPr wrap="none" lIns="0" tIns="0" rIns="0" bIns="0" rtlCol="0">
            <a:spAutoFit/>
          </a:bodyPr>
          <a:lstStyle/>
          <a:p>
            <a:r>
              <a:rPr lang="en-US" altLang="ko-KR" sz="600" b="1" dirty="0">
                <a:solidFill>
                  <a:schemeClr val="tx1">
                    <a:lumMod val="85000"/>
                    <a:lumOff val="15000"/>
                  </a:schemeClr>
                </a:solidFill>
                <a:latin typeface="SamsungOne-400" panose="020B0503030303020204" pitchFamily="34" charset="0"/>
              </a:rPr>
              <a:t>10</a:t>
            </a:r>
            <a:endParaRPr lang="ko-KR" altLang="en-US" sz="600" b="1" dirty="0">
              <a:solidFill>
                <a:schemeClr val="tx1">
                  <a:lumMod val="85000"/>
                  <a:lumOff val="15000"/>
                </a:schemeClr>
              </a:solidFill>
              <a:latin typeface="SamsungOne-400" panose="020B0503030303020204" pitchFamily="34" charset="0"/>
            </a:endParaRPr>
          </a:p>
        </p:txBody>
      </p:sp>
      <p:sp>
        <p:nvSpPr>
          <p:cNvPr id="26" name="TextBox 25"/>
          <p:cNvSpPr txBox="1"/>
          <p:nvPr/>
        </p:nvSpPr>
        <p:spPr>
          <a:xfrm>
            <a:off x="4921661" y="5104090"/>
            <a:ext cx="4009614" cy="46166"/>
          </a:xfrm>
          <a:prstGeom prst="rect">
            <a:avLst/>
          </a:prstGeom>
          <a:solidFill>
            <a:schemeClr val="bg1"/>
          </a:solidFill>
        </p:spPr>
        <p:txBody>
          <a:bodyPr wrap="square" lIns="0" tIns="0" rIns="0" bIns="0" rtlCol="0">
            <a:spAutoFit/>
          </a:bodyPr>
          <a:lstStyle/>
          <a:p>
            <a:r>
              <a:rPr lang="en-US" altLang="ko-KR" sz="300" b="1" dirty="0">
                <a:solidFill>
                  <a:schemeClr val="tx1">
                    <a:lumMod val="85000"/>
                    <a:lumOff val="15000"/>
                  </a:schemeClr>
                </a:solidFill>
                <a:latin typeface="SamsungOne-400" panose="020B0503030303020204" pitchFamily="34" charset="0"/>
              </a:rPr>
              <a:t>2021-09-22 06:23:48    2021-09-22 06:23:54      2021-09-22 06:23:59      2021-09-22 06:29:38     2021-09-22 06:29:43       2021-09-22 06:29:49      2021-09-22 06:32:14      2021-09-22 06:32:20     2021-09-22 06:32:25       2021-09-22 06:32:31</a:t>
            </a:r>
            <a:endParaRPr lang="ko-KR" altLang="en-US" sz="300" b="1"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143318603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86" y="1099"/>
            <a:ext cx="9899652" cy="6855802"/>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dirty="0">
                <a:solidFill>
                  <a:prstClr val="white"/>
                </a:solidFill>
                <a:latin typeface="SamsungOne-400" panose="020B0503030303020204" pitchFamily="34" charset="0"/>
                <a:ea typeface="맑은 고딕" panose="020B0503020000020004" pitchFamily="50" charset="-127"/>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74"/>
              <a:ext cx="8398097" cy="1692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a:r>
                <a:rPr lang="vi-VN" altLang="ko-KR" sz="5498" dirty="0">
                  <a:solidFill>
                    <a:prstClr val="white"/>
                  </a:solidFill>
                  <a:latin typeface="iCiel Samsung Sharp Sans Regula" pitchFamily="2" charset="0"/>
                  <a:ea typeface="iCiel Samsung Sharp Sans Regula" pitchFamily="2" charset="0"/>
                  <a:cs typeface="iCiel Samsung Sharp Sans Regula" pitchFamily="2" charset="0"/>
                </a:rPr>
                <a:t>Kết thúc </a:t>
              </a:r>
            </a:p>
            <a:p>
              <a:pPr defTabSz="457063"/>
              <a:r>
                <a:rPr lang="vi-VN" altLang="ko-KR" sz="5498" dirty="0">
                  <a:solidFill>
                    <a:prstClr val="white"/>
                  </a:solidFill>
                  <a:latin typeface="iCiel Samsung Sharp Sans Regula" pitchFamily="2" charset="0"/>
                  <a:ea typeface="iCiel Samsung Sharp Sans Regula" pitchFamily="2" charset="0"/>
                  <a:cs typeface="iCiel Samsung Sharp Sans Regula" pitchFamily="2" charset="0"/>
                </a:rPr>
                <a:t>Tài liệu</a:t>
              </a:r>
              <a:endParaRPr lang="en-US" altLang="ko-KR" sz="5498" dirty="0">
                <a:solidFill>
                  <a:prstClr val="white"/>
                </a:solidFill>
                <a:latin typeface="iCiel Samsung Sharp Sans Regula" pitchFamily="2" charset="0"/>
                <a:ea typeface="iCiel Samsung Sharp Sans Regula" pitchFamily="2" charset="0"/>
                <a:cs typeface="iCiel Samsung Sharp Sans Regula" pitchFamily="2" charset="0"/>
              </a:endParaRPr>
            </a:p>
          </p:txBody>
        </p:sp>
      </p:grpSp>
      <p:sp>
        <p:nvSpPr>
          <p:cNvPr id="8" name="직사각형 7">
            <a:extLst>
              <a:ext uri="{FF2B5EF4-FFF2-40B4-BE49-F238E27FC236}">
                <a16:creationId xmlns:a16="http://schemas.microsoft.com/office/drawing/2014/main" id="{51E79947-5237-4965-9A7B-19D28972331C}"/>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39350800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131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859F416C-B546-4DD6-98BF-1D8B140168C6}"/>
              </a:ext>
            </a:extLst>
          </p:cNvPr>
          <p:cNvGrpSpPr/>
          <p:nvPr/>
        </p:nvGrpSpPr>
        <p:grpSpPr>
          <a:xfrm>
            <a:off x="4295775" y="3168817"/>
            <a:ext cx="4775455" cy="3031958"/>
            <a:chOff x="3009900" y="3772806"/>
            <a:chExt cx="3886200" cy="2472212"/>
          </a:xfrm>
        </p:grpSpPr>
        <p:pic>
          <p:nvPicPr>
            <p:cNvPr id="9" name="Picture 2">
              <a:extLst>
                <a:ext uri="{FF2B5EF4-FFF2-40B4-BE49-F238E27FC236}">
                  <a16:creationId xmlns:a16="http://schemas.microsoft.com/office/drawing/2014/main" id="{E542FE76-AC89-4B6F-97E3-19FDDA976C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35"/>
            <a:stretch/>
          </p:blipFill>
          <p:spPr bwMode="auto">
            <a:xfrm>
              <a:off x="3009900" y="3772806"/>
              <a:ext cx="3886200" cy="247221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직사각형 1">
              <a:extLst>
                <a:ext uri="{FF2B5EF4-FFF2-40B4-BE49-F238E27FC236}">
                  <a16:creationId xmlns:a16="http://schemas.microsoft.com/office/drawing/2014/main" id="{67E17D1F-292B-4C5A-BE43-590912C72CB8}"/>
                </a:ext>
              </a:extLst>
            </p:cNvPr>
            <p:cNvSpPr/>
            <p:nvPr/>
          </p:nvSpPr>
          <p:spPr>
            <a:xfrm>
              <a:off x="4389120" y="4774131"/>
              <a:ext cx="591168" cy="336884"/>
            </a:xfrm>
            <a:prstGeom prst="rect">
              <a:avLst/>
            </a:prstGeom>
            <a:solidFill>
              <a:srgbClr val="E7E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C553F7EB-3ACA-4760-A453-E6D16A6F1B1C}"/>
                </a:ext>
              </a:extLst>
            </p:cNvPr>
            <p:cNvSpPr txBox="1"/>
            <p:nvPr/>
          </p:nvSpPr>
          <p:spPr>
            <a:xfrm>
              <a:off x="4243095" y="4735210"/>
              <a:ext cx="883218" cy="492443"/>
            </a:xfrm>
            <a:prstGeom prst="rect">
              <a:avLst/>
            </a:prstGeom>
            <a:noFill/>
          </p:spPr>
          <p:txBody>
            <a:bodyPr wrap="square">
              <a:spAutoFit/>
            </a:bodyPr>
            <a:lstStyle/>
            <a:p>
              <a:pPr algn="ctr"/>
              <a:r>
                <a:rPr lang="en-US" altLang="ko-KR" sz="1300" b="1" dirty="0">
                  <a:latin typeface="SamsungOne-400" panose="020B0503030303020204" charset="0"/>
                  <a:ea typeface="SamsungOne-400" panose="020B0503030303020204" charset="0"/>
                </a:rPr>
                <a:t>City</a:t>
              </a:r>
              <a:br>
                <a:rPr lang="en-US" altLang="ko-KR" sz="1300" b="1" dirty="0">
                  <a:latin typeface="SamsungOne-400" panose="020B0503030303020204" charset="0"/>
                  <a:ea typeface="SamsungOne-400" panose="020B0503030303020204" charset="0"/>
                </a:rPr>
              </a:br>
              <a:r>
                <a:rPr lang="en-US" altLang="ko-KR" sz="1300" b="1" dirty="0">
                  <a:latin typeface="SamsungOne-400" panose="020B0503030303020204" charset="0"/>
                  <a:ea typeface="SamsungOne-400" panose="020B0503030303020204" charset="0"/>
                </a:rPr>
                <a:t>Network</a:t>
              </a:r>
              <a:endParaRPr lang="ko-KR" altLang="en-US" sz="1300" b="1" dirty="0">
                <a:latin typeface="SamsungOne-400" panose="020B0503030303020204" charset="0"/>
              </a:endParaRPr>
            </a:p>
          </p:txBody>
        </p:sp>
      </p:grpSp>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MAN</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có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dây</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3" name="직사각형 12">
            <a:extLst>
              <a:ext uri="{FF2B5EF4-FFF2-40B4-BE49-F238E27FC236}">
                <a16:creationId xmlns:a16="http://schemas.microsoft.com/office/drawing/2014/main" id="{476F8445-51C4-478A-91D9-ED2E71ACD0BE}"/>
              </a:ext>
            </a:extLst>
          </p:cNvPr>
          <p:cNvSpPr/>
          <p:nvPr/>
        </p:nvSpPr>
        <p:spPr>
          <a:xfrm>
            <a:off x="712182" y="2174873"/>
            <a:ext cx="8487381" cy="1556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MAN (Mạng đô thị)</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Một mạng giúp kết nối trong phạm vi một ngôi làng hoặc một thành phố với mạng LAN mở rộng và được kết nối</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Các nhà mạng thông thường cung cấp và quản lý hoạt động này</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Ngành điện thoại qua mạng MAN</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Cung cấp SMDS (dịch vụ số liệu nhiều megabit có chuyển mạch)</a:t>
            </a:r>
          </a:p>
        </p:txBody>
      </p:sp>
      <p:sp>
        <p:nvSpPr>
          <p:cNvPr id="14" name="직사각형 13">
            <a:extLst>
              <a:ext uri="{FF2B5EF4-FFF2-40B4-BE49-F238E27FC236}">
                <a16:creationId xmlns:a16="http://schemas.microsoft.com/office/drawing/2014/main" id="{D5CC7582-3A1F-4C00-9744-E7A0974EAE5C}"/>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Mạng MAN (Mạng đô thị) là một mạng rộng hơn mạng LAN một chút</a:t>
            </a:r>
          </a:p>
        </p:txBody>
      </p:sp>
    </p:spTree>
    <p:extLst>
      <p:ext uri="{BB962C8B-B14F-4D97-AF65-F5344CB8AC3E}">
        <p14:creationId xmlns:p14="http://schemas.microsoft.com/office/powerpoint/2010/main" val="357643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D394C906-9665-4C11-A399-BD75A5DFC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39"/>
          <a:stretch/>
        </p:blipFill>
        <p:spPr bwMode="auto">
          <a:xfrm>
            <a:off x="3742480" y="3638350"/>
            <a:ext cx="5725520" cy="257058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WAN</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năng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của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tiếp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có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dây</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3" name="직사각형 12">
            <a:extLst>
              <a:ext uri="{FF2B5EF4-FFF2-40B4-BE49-F238E27FC236}">
                <a16:creationId xmlns:a16="http://schemas.microsoft.com/office/drawing/2014/main" id="{476F8445-51C4-478A-91D9-ED2E71ACD0BE}"/>
              </a:ext>
            </a:extLst>
          </p:cNvPr>
          <p:cNvSpPr/>
          <p:nvPr/>
        </p:nvSpPr>
        <p:spPr>
          <a:xfrm>
            <a:off x="712182" y="2174873"/>
            <a:ext cx="8487381" cy="185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WAN (Mạng diện rộng) </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Một </a:t>
            </a: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mạng có phạm vi rất rộng</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Ví dụ về mạng WAN là mạng Internet kết nối toàn thế giới</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Nói chung, mạng WAN có phạm vi kết nối rộng hơn mạng LAN</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Cần rất nhiều tiền để xây dựng mạng này.</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Tốc độ chậm hơn mạng LAN</a:t>
            </a:r>
          </a:p>
        </p:txBody>
      </p:sp>
      <p:sp>
        <p:nvSpPr>
          <p:cNvPr id="10" name="직사각형 9">
            <a:extLst>
              <a:ext uri="{FF2B5EF4-FFF2-40B4-BE49-F238E27FC236}">
                <a16:creationId xmlns:a16="http://schemas.microsoft.com/office/drawing/2014/main" id="{7243FE79-19EC-4E6A-9FCB-F296ABD745E7}"/>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WAN là một mạng kết nối các quốc gia với nhau</a:t>
            </a:r>
          </a:p>
        </p:txBody>
      </p:sp>
    </p:spTree>
    <p:extLst>
      <p:ext uri="{BB962C8B-B14F-4D97-AF65-F5344CB8AC3E}">
        <p14:creationId xmlns:p14="http://schemas.microsoft.com/office/powerpoint/2010/main" val="384303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31AC09FB-F764-4B6F-8A18-C4EE2FCA1528}"/>
              </a:ext>
            </a:extLst>
          </p:cNvPr>
          <p:cNvGrpSpPr/>
          <p:nvPr/>
        </p:nvGrpSpPr>
        <p:grpSpPr>
          <a:xfrm>
            <a:off x="449856" y="450955"/>
            <a:ext cx="9008694" cy="369332"/>
            <a:chOff x="450000" y="450000"/>
            <a:chExt cx="9011582" cy="369450"/>
          </a:xfrm>
        </p:grpSpPr>
        <p:sp>
          <p:nvSpPr>
            <p:cNvPr id="25" name="직사각형 24">
              <a:extLst>
                <a:ext uri="{FF2B5EF4-FFF2-40B4-BE49-F238E27FC236}">
                  <a16:creationId xmlns:a16="http://schemas.microsoft.com/office/drawing/2014/main" id="{A522E029-6038-409C-A5F5-98959BDADA65}"/>
                </a:ext>
              </a:extLst>
            </p:cNvPr>
            <p:cNvSpPr/>
            <p:nvPr/>
          </p:nvSpPr>
          <p:spPr>
            <a:xfrm>
              <a:off x="450000" y="450000"/>
              <a:ext cx="8785226" cy="369450"/>
            </a:xfrm>
            <a:prstGeom prst="rect">
              <a:avLst/>
            </a:prstGeom>
          </p:spPr>
          <p:txBody>
            <a:bodyPr wrap="square" lIns="0" tIns="0" rIns="0" bIns="0">
              <a:spAutoFit/>
            </a:bodyPr>
            <a:lstStyle/>
            <a:p>
              <a:pPr fontAlgn="base">
                <a:spcBef>
                  <a:spcPct val="0"/>
                </a:spcBef>
                <a:spcAft>
                  <a:spcPct val="0"/>
                </a:spcAft>
              </a:pPr>
              <a:r>
                <a:rPr kumimoji="1" lang="en-US" altLang="ko-KR" sz="2400" dirty="0">
                  <a:solidFill>
                    <a:srgbClr val="193EB0"/>
                  </a:solidFill>
                  <a:latin typeface="iCiel Samsung Sharp Sans Bold" pitchFamily="2" charset="0"/>
                  <a:ea typeface="iCiel Samsung Sharp Sans Bold" pitchFamily="2" charset="0"/>
                  <a:cs typeface="iCiel Samsung Sharp Sans Bold" pitchFamily="2" charset="0"/>
                </a:rPr>
                <a:t>   </a:t>
              </a:r>
              <a:r>
                <a:rPr kumimoji="1" lang="en-US" altLang="ko-KR" sz="2400" dirty="0" err="1">
                  <a:solidFill>
                    <a:srgbClr val="193EB0"/>
                  </a:solidFill>
                  <a:latin typeface="iCiel Samsung Sharp Sans Bold" pitchFamily="2" charset="0"/>
                  <a:ea typeface="iCiel Samsung Sharp Sans Bold" pitchFamily="2" charset="0"/>
                  <a:cs typeface="iCiel Samsung Sharp Sans Bold" pitchFamily="2" charset="0"/>
                </a:rPr>
                <a:t>Mô</a:t>
              </a:r>
              <a:r>
                <a:rPr kumimoji="1" lang="en-US" altLang="ko-KR" sz="2400" dirty="0">
                  <a:solidFill>
                    <a:srgbClr val="193EB0"/>
                  </a:solidFill>
                  <a:latin typeface="iCiel Samsung Sharp Sans Bold" pitchFamily="2" charset="0"/>
                  <a:ea typeface="iCiel Samsung Sharp Sans Bold" pitchFamily="2" charset="0"/>
                  <a:cs typeface="iCiel Samsung Sharp Sans Bold" pitchFamily="2" charset="0"/>
                </a:rPr>
                <a:t> </a:t>
              </a:r>
              <a:r>
                <a:rPr kumimoji="1" lang="en-US" altLang="ko-KR" sz="2400" dirty="0" err="1">
                  <a:solidFill>
                    <a:srgbClr val="193EB0"/>
                  </a:solidFill>
                  <a:latin typeface="iCiel Samsung Sharp Sans Bold" pitchFamily="2" charset="0"/>
                  <a:ea typeface="iCiel Samsung Sharp Sans Bold" pitchFamily="2" charset="0"/>
                  <a:cs typeface="iCiel Samsung Sharp Sans Bold" pitchFamily="2" charset="0"/>
                </a:rPr>
                <a:t>tả</a:t>
              </a:r>
              <a:r>
                <a:rPr kumimoji="1" lang="en-US" altLang="ko-KR" sz="2400" dirty="0">
                  <a:solidFill>
                    <a:srgbClr val="193EB0"/>
                  </a:solidFill>
                  <a:latin typeface="iCiel Samsung Sharp Sans Bold" pitchFamily="2" charset="0"/>
                  <a:ea typeface="iCiel Samsung Sharp Sans Bold" pitchFamily="2" charset="0"/>
                  <a:cs typeface="iCiel Samsung Sharp Sans Bold" pitchFamily="2" charset="0"/>
                </a:rPr>
                <a:t> </a:t>
              </a:r>
              <a:r>
                <a:rPr kumimoji="1" lang="en-US" altLang="ko-KR" sz="2400" dirty="0" err="1">
                  <a:solidFill>
                    <a:srgbClr val="193EB0"/>
                  </a:solidFill>
                  <a:latin typeface="iCiel Samsung Sharp Sans Bold" pitchFamily="2" charset="0"/>
                  <a:ea typeface="iCiel Samsung Sharp Sans Bold" pitchFamily="2" charset="0"/>
                  <a:cs typeface="iCiel Samsung Sharp Sans Bold" pitchFamily="2" charset="0"/>
                </a:rPr>
                <a:t>Chương</a:t>
              </a:r>
              <a:endParaRPr kumimoji="1" lang="en-US" altLang="ko-KR" sz="2400" dirty="0">
                <a:solidFill>
                  <a:srgbClr val="193EB0"/>
                </a:solidFill>
                <a:latin typeface="iCiel Samsung Sharp Sans Bold" pitchFamily="2" charset="0"/>
                <a:ea typeface="iCiel Samsung Sharp Sans Bold" pitchFamily="2" charset="0"/>
                <a:cs typeface="iCiel Samsung Sharp Sans Bold" pitchFamily="2" charset="0"/>
              </a:endParaRPr>
            </a:p>
          </p:txBody>
        </p:sp>
        <p:cxnSp>
          <p:nvCxnSpPr>
            <p:cNvPr id="26" name="직선 연결선 25">
              <a:extLst>
                <a:ext uri="{FF2B5EF4-FFF2-40B4-BE49-F238E27FC236}">
                  <a16:creationId xmlns:a16="http://schemas.microsoft.com/office/drawing/2014/main" id="{39808210-D51A-4E43-BC95-F679CC153EA3}"/>
                </a:ext>
              </a:extLst>
            </p:cNvPr>
            <p:cNvCxnSpPr>
              <a:cxnSpLocks/>
            </p:cNvCxnSpPr>
            <p:nvPr/>
          </p:nvCxnSpPr>
          <p:spPr>
            <a:xfrm>
              <a:off x="2822163" y="630000"/>
              <a:ext cx="6639419"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sz="1300" dirty="0">
                <a:solidFill>
                  <a:prstClr val="black">
                    <a:lumMod val="85000"/>
                    <a:lumOff val="15000"/>
                  </a:prstClr>
                </a:solidFill>
                <a:latin typeface="Arial" panose="020B0503030303020204" pitchFamily="34" charset="0"/>
                <a:ea typeface="SamsungOne-400" panose="020B0503030303020204" pitchFamily="34" charset="0"/>
              </a:rPr>
              <a:t>Tìm hiểu về đặc điểm cần có của cơ sở hạ tầng và các thiết bị phần cứng để sử dụng Mạng Dữ liệu. </a:t>
            </a:r>
            <a:endParaRPr lang="en-US"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vi-VN" sz="1300" dirty="0">
                <a:solidFill>
                  <a:prstClr val="black">
                    <a:lumMod val="85000"/>
                    <a:lumOff val="15000"/>
                  </a:prstClr>
                </a:solidFill>
                <a:latin typeface="Arial" panose="020B0503030303020204" pitchFamily="34" charset="0"/>
                <a:ea typeface="SamsungOne-400" panose="020B0503030303020204" pitchFamily="34" charset="0"/>
              </a:rPr>
              <a:t>Tìm hiểu về cấu trúc liên kết mạng và cấu hình mạng theo khoảng cách.</a:t>
            </a:r>
            <a:endParaRPr lang="en-US"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Tìm </a:t>
            </a:r>
            <a:r>
              <a:rPr lang="en-US" altLang="ko-KR" sz="1300" dirty="0" err="1">
                <a:solidFill>
                  <a:prstClr val="black">
                    <a:lumMod val="85000"/>
                    <a:lumOff val="15000"/>
                  </a:prstClr>
                </a:solidFill>
                <a:latin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khái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niệm</a:t>
            </a:r>
            <a:r>
              <a:rPr lang="en-US" altLang="ko-KR" sz="1300" dirty="0">
                <a:solidFill>
                  <a:prstClr val="black">
                    <a:lumMod val="85000"/>
                    <a:lumOff val="15000"/>
                  </a:prstClr>
                </a:solidFill>
                <a:latin typeface="SamsungOne-400" panose="020B0503030303020204" pitchFamily="34" charset="0"/>
              </a:rPr>
              <a:t> về </a:t>
            </a:r>
            <a:r>
              <a:rPr lang="en-US" altLang="ko-KR" sz="1300" dirty="0" err="1">
                <a:solidFill>
                  <a:prstClr val="black">
                    <a:lumMod val="85000"/>
                    <a:lumOff val="15000"/>
                  </a:prstClr>
                </a:solidFill>
                <a:latin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rPr>
              <a:t> socket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rPr>
              <a:t> Raspberry Pi.</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Có thể lưu trữ dữ liệu đã thu thập bằng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vi-VN" altLang="ko-KR" sz="1300" dirty="0">
                <a:solidFill>
                  <a:prstClr val="black">
                    <a:lumMod val="85000"/>
                    <a:lumOff val="15000"/>
                  </a:prstClr>
                </a:solidFill>
                <a:latin typeface="SamsungOne-400" panose="020B0503030303020204" pitchFamily="34" charset="0"/>
              </a:rPr>
              <a:t> cơ sở dữ liệu và tìm kiếm dữ liệu đã thu thập</a:t>
            </a:r>
            <a:r>
              <a:rPr lang="en-US" altLang="ko-KR" sz="1300" dirty="0">
                <a:solidFill>
                  <a:prstClr val="black">
                    <a:lumMod val="85000"/>
                    <a:lumOff val="15000"/>
                  </a:prstClr>
                </a:solidFill>
                <a:latin typeface="SamsungOne-400" panose="020B0503030303020204" pitchFamily="34" charset="0"/>
              </a:rPr>
              <a:t> được</a:t>
            </a:r>
            <a:r>
              <a:rPr lang="vi-VN" altLang="ko-KR" sz="1300" dirty="0">
                <a:solidFill>
                  <a:prstClr val="black">
                    <a:lumMod val="85000"/>
                    <a:lumOff val="15000"/>
                  </a:prstClr>
                </a:solidFill>
                <a:latin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Trong </a:t>
            </a:r>
            <a:r>
              <a:rPr lang="en-US" altLang="ko-KR" sz="1300" dirty="0" err="1">
                <a:solidFill>
                  <a:prstClr val="black">
                    <a:lumMod val="85000"/>
                    <a:lumOff val="15000"/>
                  </a:prstClr>
                </a:solidFill>
                <a:latin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tế</a:t>
            </a:r>
            <a:r>
              <a:rPr lang="en-US" altLang="ko-KR" sz="1300" dirty="0">
                <a:solidFill>
                  <a:prstClr val="black">
                    <a:lumMod val="85000"/>
                    <a:lumOff val="15000"/>
                  </a:prstClr>
                </a:solidFill>
                <a:latin typeface="SamsungOne-400" panose="020B0503030303020204" pitchFamily="34" charset="0"/>
              </a:rPr>
              <a:t>, c</a:t>
            </a:r>
            <a:r>
              <a:rPr lang="vi-VN" altLang="ko-KR" sz="1300" dirty="0">
                <a:solidFill>
                  <a:prstClr val="black">
                    <a:lumMod val="85000"/>
                    <a:lumOff val="15000"/>
                  </a:prstClr>
                </a:solidFill>
                <a:latin typeface="SamsungOne-400" panose="020B0503030303020204" pitchFamily="34" charset="0"/>
              </a:rPr>
              <a:t>ó thể sử dụng Raspberry Pi làm máy chủ cơ sở dữ liệu</a:t>
            </a:r>
            <a:r>
              <a:rPr lang="en-US" altLang="ko-KR" sz="1300" dirty="0">
                <a:solidFill>
                  <a:prstClr val="black">
                    <a:lumMod val="85000"/>
                    <a:lumOff val="15000"/>
                  </a:prstClr>
                </a:solidFill>
                <a:latin typeface="SamsungOne-400" panose="020B0503030303020204" pitchFamily="34" charset="0"/>
              </a:rPr>
              <a:t>.</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tiêu</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của</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các</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chương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49856" y="3563502"/>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dung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của</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các</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chương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3868287"/>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1. Tìm </a:t>
            </a:r>
            <a:r>
              <a:rPr lang="en-US" altLang="ko-KR" sz="1300" dirty="0" err="1">
                <a:solidFill>
                  <a:prstClr val="black">
                    <a:lumMod val="85000"/>
                    <a:lumOff val="15000"/>
                  </a:prstClr>
                </a:solidFill>
                <a:latin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rPr>
              <a:t> về </a:t>
            </a:r>
            <a:r>
              <a:rPr lang="en-US" altLang="ko-KR" sz="1300" dirty="0" err="1">
                <a:solidFill>
                  <a:prstClr val="black">
                    <a:lumMod val="85000"/>
                    <a:lumOff val="15000"/>
                  </a:prstClr>
                </a:solidFill>
                <a:latin typeface="SamsungOne-400" panose="020B0503030303020204" pitchFamily="34" charset="0"/>
              </a:rPr>
              <a:t>Mạng</a:t>
            </a:r>
            <a:endParaRPr lang="en-US"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2. </a:t>
            </a:r>
            <a:r>
              <a:rPr lang="en-US" altLang="ko-KR" sz="1300" dirty="0" err="1">
                <a:solidFill>
                  <a:prstClr val="black">
                    <a:lumMod val="85000"/>
                    <a:lumOff val="15000"/>
                  </a:prstClr>
                </a:solidFill>
                <a:latin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giao</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thức</a:t>
            </a:r>
            <a:endParaRPr lang="en-US"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3. </a:t>
            </a:r>
            <a:r>
              <a:rPr lang="en-US" altLang="ko-KR" sz="1300" dirty="0" err="1">
                <a:solidFill>
                  <a:prstClr val="black">
                    <a:lumMod val="85000"/>
                    <a:lumOff val="15000"/>
                  </a:prstClr>
                </a:solidFill>
                <a:latin typeface="SamsungOne-400" panose="020B0503030303020204" pitchFamily="34" charset="0"/>
              </a:rPr>
              <a:t>Lập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rPr>
              <a:t> Socket </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4 </a:t>
            </a:r>
            <a:r>
              <a:rPr lang="vi-VN" altLang="ko-KR" sz="1300" dirty="0">
                <a:solidFill>
                  <a:prstClr val="black">
                    <a:lumMod val="85000"/>
                    <a:lumOff val="15000"/>
                  </a:prstClr>
                </a:solidFill>
                <a:latin typeface="SamsungOne-400" panose="020B0503030303020204" pitchFamily="34" charset="0"/>
              </a:rPr>
              <a:t>Hướng dẫn </a:t>
            </a:r>
            <a:r>
              <a:rPr lang="en-US" altLang="ko-KR" sz="1300" dirty="0" err="1">
                <a:solidFill>
                  <a:prstClr val="black">
                    <a:lumMod val="85000"/>
                    <a:lumOff val="15000"/>
                  </a:prstClr>
                </a:solidFill>
                <a:latin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rPr>
              <a:t> socket</a:t>
            </a:r>
            <a:r>
              <a:rPr lang="vi-VN" altLang="ko-KR" sz="1300" dirty="0">
                <a:solidFill>
                  <a:prstClr val="black">
                    <a:lumMod val="85000"/>
                    <a:lumOff val="15000"/>
                  </a:prstClr>
                </a:solidFill>
                <a:latin typeface="SamsungOne-400" panose="020B0503030303020204" pitchFamily="34" charset="0"/>
              </a:rPr>
              <a:t> với Raspberry Pi</a:t>
            </a:r>
            <a:endParaRPr lang="en-US"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5. </a:t>
            </a:r>
            <a:r>
              <a:rPr lang="vi-VN" altLang="ko-KR" sz="1300" dirty="0">
                <a:solidFill>
                  <a:prstClr val="black">
                    <a:lumMod val="85000"/>
                    <a:lumOff val="15000"/>
                  </a:prstClr>
                </a:solidFill>
                <a:latin typeface="SamsungOne-400" panose="020B0503030303020204" pitchFamily="34" charset="0"/>
              </a:rPr>
              <a:t>Sử dụng Raspberry Pi làm </a:t>
            </a:r>
            <a:r>
              <a:rPr lang="en-US" altLang="ko-KR" sz="1300" dirty="0">
                <a:solidFill>
                  <a:prstClr val="black">
                    <a:lumMod val="85000"/>
                    <a:lumOff val="15000"/>
                  </a:prstClr>
                </a:solidFill>
                <a:latin typeface="SamsungOne-400" panose="020B0503030303020204" pitchFamily="34" charset="0"/>
              </a:rPr>
              <a:t>m</a:t>
            </a:r>
            <a:r>
              <a:rPr lang="vi-VN" altLang="ko-KR" sz="1300" dirty="0">
                <a:solidFill>
                  <a:prstClr val="black">
                    <a:lumMod val="85000"/>
                    <a:lumOff val="15000"/>
                  </a:prstClr>
                </a:solidFill>
                <a:latin typeface="SamsungOne-400" panose="020B0503030303020204" pitchFamily="34" charset="0"/>
              </a:rPr>
              <a:t>áy chủ cơ sở dữ liệu</a:t>
            </a:r>
            <a:endParaRPr lang="en-US" altLang="ko-KR" sz="1300" dirty="0">
              <a:solidFill>
                <a:prstClr val="black">
                  <a:lumMod val="85000"/>
                  <a:lumOff val="15000"/>
                </a:prstClr>
              </a:solidFill>
              <a:latin typeface="SamsungOne-400" panose="020B0503030303020204" pitchFamily="34" charset="0"/>
            </a:endParaRPr>
          </a:p>
        </p:txBody>
      </p:sp>
    </p:spTree>
    <p:extLst>
      <p:ext uri="{BB962C8B-B14F-4D97-AF65-F5344CB8AC3E}">
        <p14:creationId xmlns:p14="http://schemas.microsoft.com/office/powerpoint/2010/main" val="72438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831273" y="3038807"/>
            <a:ext cx="850322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Tìm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hiểu</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Mạng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3740912" cy="176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Thiết</a:t>
            </a:r>
            <a:r>
              <a:rPr lang="en-US" altLang="ko-KR" dirty="0">
                <a:solidFill>
                  <a:srgbClr val="A6A6A6"/>
                </a:solidFill>
                <a:latin typeface="SamsungOne-400" panose="020B0503030303020204" pitchFamily="34" charset="0"/>
                <a:ea typeface="SamsungOne-400" panose="020B0503030303020204" pitchFamily="34" charset="0"/>
              </a:rPr>
              <a:t> bị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Chuyển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đổi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Phương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của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2E7E222D-FE82-4F2C-984B-EA54E636054B}"/>
              </a:ext>
            </a:extLst>
          </p:cNvPr>
          <p:cNvSpPr/>
          <p:nvPr/>
        </p:nvSpPr>
        <p:spPr>
          <a:xfrm>
            <a:off x="5107800" y="4003778"/>
            <a:ext cx="3877703"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1.5.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Phân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loại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dựa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trên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kích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cỡ</a:t>
            </a:r>
            <a:endParaRPr lang="ko-KR" altLang="en-US"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1.6.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Cấu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trúc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liên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kết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1.7.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79545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Cấu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trúc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liên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Cấu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trúc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liên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0" name="직사각형 9">
            <a:extLst>
              <a:ext uri="{FF2B5EF4-FFF2-40B4-BE49-F238E27FC236}">
                <a16:creationId xmlns:a16="http://schemas.microsoft.com/office/drawing/2014/main" id="{1D81CC4A-6698-4C6A-B6E9-718FD2D5C523}"/>
              </a:ext>
            </a:extLst>
          </p:cNvPr>
          <p:cNvSpPr/>
          <p:nvPr/>
        </p:nvSpPr>
        <p:spPr>
          <a:xfrm>
            <a:off x="712182" y="2393948"/>
            <a:ext cx="8487381" cy="3371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Cấu trúc liên kết mạng</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Nút</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Một thiết bị giao tiếp có địa chỉ được kết nối với một mạng máy tính. </a:t>
            </a:r>
          </a:p>
          <a:p>
            <a:pPr marL="627063" lvl="2" indent="-182563">
              <a:spcAft>
                <a:spcPts val="800"/>
              </a:spcAft>
              <a:buClr>
                <a:schemeClr val="tx1">
                  <a:lumMod val="85000"/>
                  <a:lumOff val="15000"/>
                </a:schemeClr>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Nó được gọi là một máy chủ.</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Mỗi máy tính, bộ định tuyến, máy in, v.v., là một nút.</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Các dạng</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Dạng tuyến</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Dạng sao</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Dạng vòng</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Dạng cây</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Bold" pitchFamily="2" charset="0"/>
              </a:rPr>
              <a:t>Dạng lưới</a:t>
            </a:r>
          </a:p>
        </p:txBody>
      </p:sp>
      <p:sp>
        <p:nvSpPr>
          <p:cNvPr id="9" name="직사각형 8">
            <a:extLst>
              <a:ext uri="{FF2B5EF4-FFF2-40B4-BE49-F238E27FC236}">
                <a16:creationId xmlns:a16="http://schemas.microsoft.com/office/drawing/2014/main" id="{5907F6EA-E2AE-4A92-9FE1-2433D700A5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Cấu trúc liên kết mạng là sự sắp xếp vật lý hoặc logic của các nút và đường dẫn kết nối tới mạng.</a:t>
            </a:r>
          </a:p>
        </p:txBody>
      </p:sp>
    </p:spTree>
    <p:extLst>
      <p:ext uri="{BB962C8B-B14F-4D97-AF65-F5344CB8AC3E}">
        <p14:creationId xmlns:p14="http://schemas.microsoft.com/office/powerpoint/2010/main" val="1240909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tuyến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Cấu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trúc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liên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9" name="직사각형 8">
            <a:extLst>
              <a:ext uri="{FF2B5EF4-FFF2-40B4-BE49-F238E27FC236}">
                <a16:creationId xmlns:a16="http://schemas.microsoft.com/office/drawing/2014/main" id="{B56C46FE-25F6-4E62-979E-7937620B6D01}"/>
              </a:ext>
            </a:extLst>
          </p:cNvPr>
          <p:cNvSpPr/>
          <p:nvPr/>
        </p:nvSpPr>
        <p:spPr>
          <a:xfrm>
            <a:off x="744771" y="2451596"/>
            <a:ext cx="8487381" cy="1525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Dạng tuyến</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Cấu trúc này khá đơn giản và chi phí cho dây cáp rất nhỏ.</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Nếu một nút truyền dữ liệu khi một nút khác cũng đang truyền dữ liệu thì sẽ xảy ra xung đột.</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Nếu xảy ra xung đột, thì sau đó sẽ phải truyền lại dữ liệu. Nếu có nhiều nút hoặc lưu lượng dữ liệu cao, xung đột sẽ </a:t>
            </a:r>
            <a:endParaRPr lang="en-US"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357187" lvl="2">
              <a:spcAft>
                <a:spcPts val="800"/>
              </a:spcAft>
              <a:buClr>
                <a:srgbClr val="193EB0"/>
              </a:buClr>
            </a:pPr>
            <a:r>
              <a:rPr 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xảy ra thường xuyên và hiệu suất của mạng sẽ giảm.</a:t>
            </a:r>
          </a:p>
        </p:txBody>
      </p:sp>
      <p:grpSp>
        <p:nvGrpSpPr>
          <p:cNvPr id="11" name="그룹 10">
            <a:extLst>
              <a:ext uri="{FF2B5EF4-FFF2-40B4-BE49-F238E27FC236}">
                <a16:creationId xmlns:a16="http://schemas.microsoft.com/office/drawing/2014/main" id="{E181E001-815F-47FA-BA63-B5CDD77C7204}"/>
              </a:ext>
            </a:extLst>
          </p:cNvPr>
          <p:cNvGrpSpPr/>
          <p:nvPr/>
        </p:nvGrpSpPr>
        <p:grpSpPr>
          <a:xfrm>
            <a:off x="2182021" y="4015622"/>
            <a:ext cx="5638225" cy="1296214"/>
            <a:chOff x="2144100" y="4134202"/>
            <a:chExt cx="5617800" cy="1291518"/>
          </a:xfrm>
        </p:grpSpPr>
        <p:sp>
          <p:nvSpPr>
            <p:cNvPr id="12" name="직사각형 11">
              <a:extLst>
                <a:ext uri="{FF2B5EF4-FFF2-40B4-BE49-F238E27FC236}">
                  <a16:creationId xmlns:a16="http://schemas.microsoft.com/office/drawing/2014/main" id="{18C477E9-06A7-4424-BA24-E36A95366BB5}"/>
                </a:ext>
              </a:extLst>
            </p:cNvPr>
            <p:cNvSpPr/>
            <p:nvPr/>
          </p:nvSpPr>
          <p:spPr>
            <a:xfrm>
              <a:off x="2387600" y="5262880"/>
              <a:ext cx="4958065" cy="948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2">
              <a:extLst>
                <a:ext uri="{FF2B5EF4-FFF2-40B4-BE49-F238E27FC236}">
                  <a16:creationId xmlns:a16="http://schemas.microsoft.com/office/drawing/2014/main" id="{94A6B38C-8F0D-4F4B-A36D-053B9FBAA1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020"/>
            <a:stretch/>
          </p:blipFill>
          <p:spPr bwMode="auto">
            <a:xfrm>
              <a:off x="2144100" y="4134202"/>
              <a:ext cx="5617800" cy="77307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직선 연결선 13">
              <a:extLst>
                <a:ext uri="{FF2B5EF4-FFF2-40B4-BE49-F238E27FC236}">
                  <a16:creationId xmlns:a16="http://schemas.microsoft.com/office/drawing/2014/main" id="{2D9477EC-A72F-448D-B2F5-551B93FF9C2C}"/>
                </a:ext>
              </a:extLst>
            </p:cNvPr>
            <p:cNvCxnSpPr/>
            <p:nvPr/>
          </p:nvCxnSpPr>
          <p:spPr>
            <a:xfrm>
              <a:off x="2905760" y="4978400"/>
              <a:ext cx="0" cy="365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8F95C61F-1752-4DE0-AF23-4CA9B8814AB6}"/>
                </a:ext>
              </a:extLst>
            </p:cNvPr>
            <p:cNvCxnSpPr/>
            <p:nvPr/>
          </p:nvCxnSpPr>
          <p:spPr>
            <a:xfrm>
              <a:off x="4192693" y="4978400"/>
              <a:ext cx="0" cy="365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54D7759D-EF64-4425-BEFF-2297AD0CEB3F}"/>
                </a:ext>
              </a:extLst>
            </p:cNvPr>
            <p:cNvCxnSpPr/>
            <p:nvPr/>
          </p:nvCxnSpPr>
          <p:spPr>
            <a:xfrm>
              <a:off x="5479626" y="4978400"/>
              <a:ext cx="0" cy="365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8160687B-97F0-4FD5-AC3D-BB802EE5FE1B}"/>
                </a:ext>
              </a:extLst>
            </p:cNvPr>
            <p:cNvCxnSpPr/>
            <p:nvPr/>
          </p:nvCxnSpPr>
          <p:spPr>
            <a:xfrm>
              <a:off x="6766560" y="4978400"/>
              <a:ext cx="0" cy="3657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E8685021-EF7F-48ED-8446-2C0C04B4F7FB}"/>
                </a:ext>
              </a:extLst>
            </p:cNvPr>
            <p:cNvSpPr/>
            <p:nvPr/>
          </p:nvSpPr>
          <p:spPr>
            <a:xfrm>
              <a:off x="2270760" y="5192040"/>
              <a:ext cx="233680" cy="233680"/>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410D4B3A-0511-42D8-8641-D8AD918BE748}"/>
                </a:ext>
              </a:extLst>
            </p:cNvPr>
            <p:cNvSpPr/>
            <p:nvPr/>
          </p:nvSpPr>
          <p:spPr>
            <a:xfrm>
              <a:off x="2771986" y="5192040"/>
              <a:ext cx="233680" cy="233680"/>
            </a:xfrm>
            <a:prstGeom prst="ellipse">
              <a:avLst/>
            </a:prstGeom>
            <a:solidFill>
              <a:srgbClr val="193EB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54143E6A-7AB0-4764-9DF1-81079B3B3440}"/>
                </a:ext>
              </a:extLst>
            </p:cNvPr>
            <p:cNvSpPr/>
            <p:nvPr/>
          </p:nvSpPr>
          <p:spPr>
            <a:xfrm>
              <a:off x="4075853" y="5192040"/>
              <a:ext cx="233680" cy="233680"/>
            </a:xfrm>
            <a:prstGeom prst="ellipse">
              <a:avLst/>
            </a:prstGeom>
            <a:solidFill>
              <a:srgbClr val="193EB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8AA33D2B-B26A-489D-9BC3-F5A20F464760}"/>
                </a:ext>
              </a:extLst>
            </p:cNvPr>
            <p:cNvSpPr/>
            <p:nvPr/>
          </p:nvSpPr>
          <p:spPr>
            <a:xfrm>
              <a:off x="5362786" y="5192040"/>
              <a:ext cx="233680" cy="233680"/>
            </a:xfrm>
            <a:prstGeom prst="ellipse">
              <a:avLst/>
            </a:prstGeom>
            <a:solidFill>
              <a:srgbClr val="193EB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3115A73B-C7E7-48E1-92AE-C4D5DD3271F6}"/>
                </a:ext>
              </a:extLst>
            </p:cNvPr>
            <p:cNvSpPr/>
            <p:nvPr/>
          </p:nvSpPr>
          <p:spPr>
            <a:xfrm>
              <a:off x="6649719" y="5192040"/>
              <a:ext cx="233680" cy="233680"/>
            </a:xfrm>
            <a:prstGeom prst="ellipse">
              <a:avLst/>
            </a:prstGeom>
            <a:solidFill>
              <a:srgbClr val="193EB0"/>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a:extLst>
                <a:ext uri="{FF2B5EF4-FFF2-40B4-BE49-F238E27FC236}">
                  <a16:creationId xmlns:a16="http://schemas.microsoft.com/office/drawing/2014/main" id="{45F4E893-D7F9-46B9-BA99-E0844A842D4A}"/>
                </a:ext>
              </a:extLst>
            </p:cNvPr>
            <p:cNvSpPr/>
            <p:nvPr/>
          </p:nvSpPr>
          <p:spPr>
            <a:xfrm>
              <a:off x="7216882" y="5192040"/>
              <a:ext cx="233680" cy="233680"/>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45E05806-7003-4BFA-875F-400C82C17E6C}"/>
                </a:ext>
              </a:extLst>
            </p:cNvPr>
            <p:cNvSpPr/>
            <p:nvPr/>
          </p:nvSpPr>
          <p:spPr>
            <a:xfrm>
              <a:off x="2563283"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7" name="타원 26">
              <a:extLst>
                <a:ext uri="{FF2B5EF4-FFF2-40B4-BE49-F238E27FC236}">
                  <a16:creationId xmlns:a16="http://schemas.microsoft.com/office/drawing/2014/main" id="{10E52889-7929-4377-AB89-EBED4673609B}"/>
                </a:ext>
              </a:extLst>
            </p:cNvPr>
            <p:cNvSpPr/>
            <p:nvPr/>
          </p:nvSpPr>
          <p:spPr>
            <a:xfrm>
              <a:off x="2714066"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1" name="타원 30">
              <a:extLst>
                <a:ext uri="{FF2B5EF4-FFF2-40B4-BE49-F238E27FC236}">
                  <a16:creationId xmlns:a16="http://schemas.microsoft.com/office/drawing/2014/main" id="{4A443E97-9E34-4F82-992A-77743AED645A}"/>
                </a:ext>
              </a:extLst>
            </p:cNvPr>
            <p:cNvSpPr/>
            <p:nvPr/>
          </p:nvSpPr>
          <p:spPr>
            <a:xfrm>
              <a:off x="3097370"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2" name="타원 31">
              <a:extLst>
                <a:ext uri="{FF2B5EF4-FFF2-40B4-BE49-F238E27FC236}">
                  <a16:creationId xmlns:a16="http://schemas.microsoft.com/office/drawing/2014/main" id="{58AC11DE-AE3B-4590-865D-A26B64AFD262}"/>
                </a:ext>
              </a:extLst>
            </p:cNvPr>
            <p:cNvSpPr/>
            <p:nvPr/>
          </p:nvSpPr>
          <p:spPr>
            <a:xfrm>
              <a:off x="3265640"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3" name="타원 32">
              <a:extLst>
                <a:ext uri="{FF2B5EF4-FFF2-40B4-BE49-F238E27FC236}">
                  <a16:creationId xmlns:a16="http://schemas.microsoft.com/office/drawing/2014/main" id="{0431FD80-4355-4273-BD8E-AB3C02016D0F}"/>
                </a:ext>
              </a:extLst>
            </p:cNvPr>
            <p:cNvSpPr/>
            <p:nvPr/>
          </p:nvSpPr>
          <p:spPr>
            <a:xfrm>
              <a:off x="3433910"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4" name="타원 33">
              <a:extLst>
                <a:ext uri="{FF2B5EF4-FFF2-40B4-BE49-F238E27FC236}">
                  <a16:creationId xmlns:a16="http://schemas.microsoft.com/office/drawing/2014/main" id="{B8CDCAD2-936B-4807-B719-57B07AE9912F}"/>
                </a:ext>
              </a:extLst>
            </p:cNvPr>
            <p:cNvSpPr/>
            <p:nvPr/>
          </p:nvSpPr>
          <p:spPr>
            <a:xfrm>
              <a:off x="3602180"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5" name="타원 34">
              <a:extLst>
                <a:ext uri="{FF2B5EF4-FFF2-40B4-BE49-F238E27FC236}">
                  <a16:creationId xmlns:a16="http://schemas.microsoft.com/office/drawing/2014/main" id="{C2773B49-F89C-4A16-8905-AAB8E9E64841}"/>
                </a:ext>
              </a:extLst>
            </p:cNvPr>
            <p:cNvSpPr/>
            <p:nvPr/>
          </p:nvSpPr>
          <p:spPr>
            <a:xfrm>
              <a:off x="3770450"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6" name="타원 35">
              <a:extLst>
                <a:ext uri="{FF2B5EF4-FFF2-40B4-BE49-F238E27FC236}">
                  <a16:creationId xmlns:a16="http://schemas.microsoft.com/office/drawing/2014/main" id="{3BE493DC-AE39-492D-8073-C2CE08C0CB8C}"/>
                </a:ext>
              </a:extLst>
            </p:cNvPr>
            <p:cNvSpPr/>
            <p:nvPr/>
          </p:nvSpPr>
          <p:spPr>
            <a:xfrm>
              <a:off x="3938721"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7" name="타원 36">
              <a:extLst>
                <a:ext uri="{FF2B5EF4-FFF2-40B4-BE49-F238E27FC236}">
                  <a16:creationId xmlns:a16="http://schemas.microsoft.com/office/drawing/2014/main" id="{2049524B-2E42-49C5-A95B-7870AC6C9FC0}"/>
                </a:ext>
              </a:extLst>
            </p:cNvPr>
            <p:cNvSpPr/>
            <p:nvPr/>
          </p:nvSpPr>
          <p:spPr>
            <a:xfrm>
              <a:off x="4389846"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8" name="타원 37">
              <a:extLst>
                <a:ext uri="{FF2B5EF4-FFF2-40B4-BE49-F238E27FC236}">
                  <a16:creationId xmlns:a16="http://schemas.microsoft.com/office/drawing/2014/main" id="{0F6B9D62-B90E-4DC3-8C57-88E67E16785A}"/>
                </a:ext>
              </a:extLst>
            </p:cNvPr>
            <p:cNvSpPr/>
            <p:nvPr/>
          </p:nvSpPr>
          <p:spPr>
            <a:xfrm>
              <a:off x="4558116"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9" name="타원 38">
              <a:extLst>
                <a:ext uri="{FF2B5EF4-FFF2-40B4-BE49-F238E27FC236}">
                  <a16:creationId xmlns:a16="http://schemas.microsoft.com/office/drawing/2014/main" id="{247F6C1F-B2BD-4446-A0DB-2534F0D2EE25}"/>
                </a:ext>
              </a:extLst>
            </p:cNvPr>
            <p:cNvSpPr/>
            <p:nvPr/>
          </p:nvSpPr>
          <p:spPr>
            <a:xfrm>
              <a:off x="4726386"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1" name="타원 40">
              <a:extLst>
                <a:ext uri="{FF2B5EF4-FFF2-40B4-BE49-F238E27FC236}">
                  <a16:creationId xmlns:a16="http://schemas.microsoft.com/office/drawing/2014/main" id="{6148DA8E-7D21-4460-B899-405F72F09DD1}"/>
                </a:ext>
              </a:extLst>
            </p:cNvPr>
            <p:cNvSpPr/>
            <p:nvPr/>
          </p:nvSpPr>
          <p:spPr>
            <a:xfrm>
              <a:off x="4894656"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2" name="타원 41">
              <a:extLst>
                <a:ext uri="{FF2B5EF4-FFF2-40B4-BE49-F238E27FC236}">
                  <a16:creationId xmlns:a16="http://schemas.microsoft.com/office/drawing/2014/main" id="{6A4856B5-8507-457F-953A-FABBB8946A06}"/>
                </a:ext>
              </a:extLst>
            </p:cNvPr>
            <p:cNvSpPr/>
            <p:nvPr/>
          </p:nvSpPr>
          <p:spPr>
            <a:xfrm>
              <a:off x="5062926"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3" name="타원 42">
              <a:extLst>
                <a:ext uri="{FF2B5EF4-FFF2-40B4-BE49-F238E27FC236}">
                  <a16:creationId xmlns:a16="http://schemas.microsoft.com/office/drawing/2014/main" id="{52F9BB92-8439-42D9-8FBE-0B264247DFAD}"/>
                </a:ext>
              </a:extLst>
            </p:cNvPr>
            <p:cNvSpPr/>
            <p:nvPr/>
          </p:nvSpPr>
          <p:spPr>
            <a:xfrm>
              <a:off x="5231197"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4" name="타원 43">
              <a:extLst>
                <a:ext uri="{FF2B5EF4-FFF2-40B4-BE49-F238E27FC236}">
                  <a16:creationId xmlns:a16="http://schemas.microsoft.com/office/drawing/2014/main" id="{980825A3-B454-40BF-9342-AD2A36604DB7}"/>
                </a:ext>
              </a:extLst>
            </p:cNvPr>
            <p:cNvSpPr/>
            <p:nvPr/>
          </p:nvSpPr>
          <p:spPr>
            <a:xfrm>
              <a:off x="5675575"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5" name="타원 44">
              <a:extLst>
                <a:ext uri="{FF2B5EF4-FFF2-40B4-BE49-F238E27FC236}">
                  <a16:creationId xmlns:a16="http://schemas.microsoft.com/office/drawing/2014/main" id="{E4143104-96F6-4446-AE29-BA16CE649035}"/>
                </a:ext>
              </a:extLst>
            </p:cNvPr>
            <p:cNvSpPr/>
            <p:nvPr/>
          </p:nvSpPr>
          <p:spPr>
            <a:xfrm>
              <a:off x="5843845"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6" name="타원 45">
              <a:extLst>
                <a:ext uri="{FF2B5EF4-FFF2-40B4-BE49-F238E27FC236}">
                  <a16:creationId xmlns:a16="http://schemas.microsoft.com/office/drawing/2014/main" id="{165BBF2F-0146-4900-8E72-2E8847E15C93}"/>
                </a:ext>
              </a:extLst>
            </p:cNvPr>
            <p:cNvSpPr/>
            <p:nvPr/>
          </p:nvSpPr>
          <p:spPr>
            <a:xfrm>
              <a:off x="6012115"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7" name="타원 46">
              <a:extLst>
                <a:ext uri="{FF2B5EF4-FFF2-40B4-BE49-F238E27FC236}">
                  <a16:creationId xmlns:a16="http://schemas.microsoft.com/office/drawing/2014/main" id="{385E569D-20A2-4068-AE46-D7DCB68B0A59}"/>
                </a:ext>
              </a:extLst>
            </p:cNvPr>
            <p:cNvSpPr/>
            <p:nvPr/>
          </p:nvSpPr>
          <p:spPr>
            <a:xfrm>
              <a:off x="6180385"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8" name="타원 47">
              <a:extLst>
                <a:ext uri="{FF2B5EF4-FFF2-40B4-BE49-F238E27FC236}">
                  <a16:creationId xmlns:a16="http://schemas.microsoft.com/office/drawing/2014/main" id="{8D472330-AC64-4BFC-9783-3DD3E300DD1D}"/>
                </a:ext>
              </a:extLst>
            </p:cNvPr>
            <p:cNvSpPr/>
            <p:nvPr/>
          </p:nvSpPr>
          <p:spPr>
            <a:xfrm>
              <a:off x="6348655"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9" name="타원 48">
              <a:extLst>
                <a:ext uri="{FF2B5EF4-FFF2-40B4-BE49-F238E27FC236}">
                  <a16:creationId xmlns:a16="http://schemas.microsoft.com/office/drawing/2014/main" id="{1E0988B3-158D-4143-8984-7848BF097954}"/>
                </a:ext>
              </a:extLst>
            </p:cNvPr>
            <p:cNvSpPr/>
            <p:nvPr/>
          </p:nvSpPr>
          <p:spPr>
            <a:xfrm>
              <a:off x="6516926"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50" name="타원 49">
              <a:extLst>
                <a:ext uri="{FF2B5EF4-FFF2-40B4-BE49-F238E27FC236}">
                  <a16:creationId xmlns:a16="http://schemas.microsoft.com/office/drawing/2014/main" id="{3AB4D9D3-8756-4DF5-939B-B018BCB0742F}"/>
                </a:ext>
              </a:extLst>
            </p:cNvPr>
            <p:cNvSpPr/>
            <p:nvPr/>
          </p:nvSpPr>
          <p:spPr>
            <a:xfrm>
              <a:off x="6949760"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51" name="타원 50">
              <a:extLst>
                <a:ext uri="{FF2B5EF4-FFF2-40B4-BE49-F238E27FC236}">
                  <a16:creationId xmlns:a16="http://schemas.microsoft.com/office/drawing/2014/main" id="{D8468154-B25B-499E-8F33-14CFD2347B23}"/>
                </a:ext>
              </a:extLst>
            </p:cNvPr>
            <p:cNvSpPr/>
            <p:nvPr/>
          </p:nvSpPr>
          <p:spPr>
            <a:xfrm>
              <a:off x="7112743" y="5288562"/>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sp>
        <p:nvSpPr>
          <p:cNvPr id="52" name="직사각형 51">
            <a:extLst>
              <a:ext uri="{FF2B5EF4-FFF2-40B4-BE49-F238E27FC236}">
                <a16:creationId xmlns:a16="http://schemas.microsoft.com/office/drawing/2014/main" id="{03E4DDD5-EC99-4962-92A2-519B55AB85CA}"/>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Trong dạng tuyến, tất cả nút mạng đều được kết nối tới trên một đường dây trên đường truyền, gọi là một tuyến (bus).</a:t>
            </a:r>
          </a:p>
        </p:txBody>
      </p:sp>
    </p:spTree>
    <p:extLst>
      <p:ext uri="{BB962C8B-B14F-4D97-AF65-F5344CB8AC3E}">
        <p14:creationId xmlns:p14="http://schemas.microsoft.com/office/powerpoint/2010/main" val="2033453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4C291D79-71C1-4797-95E0-A8E46FF2DACB}"/>
              </a:ext>
            </a:extLst>
          </p:cNvPr>
          <p:cNvSpPr/>
          <p:nvPr/>
        </p:nvSpPr>
        <p:spPr>
          <a:xfrm>
            <a:off x="580388" y="301177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400" dirty="0">
                <a:solidFill>
                  <a:schemeClr val="tx1">
                    <a:lumMod val="85000"/>
                    <a:lumOff val="15000"/>
                  </a:schemeClr>
                </a:solidFill>
                <a:latin typeface="Arial" panose="020B0503030303020204" pitchFamily="34" charset="0"/>
                <a:ea typeface="SamsungOne-400" panose="020B0503030303020204" pitchFamily="34" charset="0"/>
              </a:rPr>
              <a:t>Cấu trúc tập trung giúp phát hiện lỗi đơn giản, bảo trì dễ dàng và kiểm soát đường truyền đơn giản hơn</a:t>
            </a:r>
          </a:p>
        </p:txBody>
      </p:sp>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sao</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Cấu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trúc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liên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62" name="직사각형 61">
            <a:extLst>
              <a:ext uri="{FF2B5EF4-FFF2-40B4-BE49-F238E27FC236}">
                <a16:creationId xmlns:a16="http://schemas.microsoft.com/office/drawing/2014/main" id="{F07710E5-233D-411A-BE25-FD06E722299C}"/>
              </a:ext>
            </a:extLst>
          </p:cNvPr>
          <p:cNvSpPr/>
          <p:nvPr/>
        </p:nvSpPr>
        <p:spPr>
          <a:xfrm>
            <a:off x="712182" y="255587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Các thiết bị trung tâm thông minh có thể kiểm soát lượng giao tiếp trên mạng hoặc ngăn xung đột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63" name="그룹 62">
            <a:extLst>
              <a:ext uri="{FF2B5EF4-FFF2-40B4-BE49-F238E27FC236}">
                <a16:creationId xmlns:a16="http://schemas.microsoft.com/office/drawing/2014/main" id="{74155479-3A3A-4400-8375-CE7590686E71}"/>
              </a:ext>
            </a:extLst>
          </p:cNvPr>
          <p:cNvGrpSpPr/>
          <p:nvPr/>
        </p:nvGrpSpPr>
        <p:grpSpPr>
          <a:xfrm>
            <a:off x="2726461" y="3615410"/>
            <a:ext cx="4021180" cy="2066349"/>
            <a:chOff x="2804500" y="4134202"/>
            <a:chExt cx="3953536" cy="2031590"/>
          </a:xfrm>
        </p:grpSpPr>
        <p:pic>
          <p:nvPicPr>
            <p:cNvPr id="65" name="Picture 2">
              <a:extLst>
                <a:ext uri="{FF2B5EF4-FFF2-40B4-BE49-F238E27FC236}">
                  <a16:creationId xmlns:a16="http://schemas.microsoft.com/office/drawing/2014/main" id="{5AC96C61-BDEB-4B3F-B395-BE3CD0993C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6" b="56309"/>
            <a:stretch/>
          </p:blipFill>
          <p:spPr bwMode="auto">
            <a:xfrm>
              <a:off x="2804500" y="4134202"/>
              <a:ext cx="1373800" cy="76799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2">
              <a:extLst>
                <a:ext uri="{FF2B5EF4-FFF2-40B4-BE49-F238E27FC236}">
                  <a16:creationId xmlns:a16="http://schemas.microsoft.com/office/drawing/2014/main" id="{1D63E8DE-D3FC-4BDB-ACF4-A2A0ED71CC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6" b="56309"/>
            <a:stretch/>
          </p:blipFill>
          <p:spPr bwMode="auto">
            <a:xfrm>
              <a:off x="5384236" y="4134202"/>
              <a:ext cx="1373800" cy="76799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2">
              <a:extLst>
                <a:ext uri="{FF2B5EF4-FFF2-40B4-BE49-F238E27FC236}">
                  <a16:creationId xmlns:a16="http://schemas.microsoft.com/office/drawing/2014/main" id="{8D921707-0062-42FC-BCE1-6F7C796AB6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6" b="56309"/>
            <a:stretch/>
          </p:blipFill>
          <p:spPr bwMode="auto">
            <a:xfrm>
              <a:off x="2804500" y="5277659"/>
              <a:ext cx="1373800" cy="76799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2">
              <a:extLst>
                <a:ext uri="{FF2B5EF4-FFF2-40B4-BE49-F238E27FC236}">
                  <a16:creationId xmlns:a16="http://schemas.microsoft.com/office/drawing/2014/main" id="{91C7E5E0-7B4C-42AF-9436-E2787F6D65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6" b="56309"/>
            <a:stretch/>
          </p:blipFill>
          <p:spPr bwMode="auto">
            <a:xfrm>
              <a:off x="5384236" y="5277659"/>
              <a:ext cx="1373800" cy="76799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9" name="직선 연결선 68">
              <a:extLst>
                <a:ext uri="{FF2B5EF4-FFF2-40B4-BE49-F238E27FC236}">
                  <a16:creationId xmlns:a16="http://schemas.microsoft.com/office/drawing/2014/main" id="{BEB5F63A-CDD0-4A88-9925-9FC1CE8AEADB}"/>
                </a:ext>
              </a:extLst>
            </p:cNvPr>
            <p:cNvCxnSpPr>
              <a:cxnSpLocks/>
              <a:stCxn id="65" idx="3"/>
            </p:cNvCxnSpPr>
            <p:nvPr/>
          </p:nvCxnSpPr>
          <p:spPr>
            <a:xfrm>
              <a:off x="4178300" y="4518201"/>
              <a:ext cx="1549402" cy="114345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9E11688C-E282-4633-A74E-F3741419717C}"/>
                </a:ext>
              </a:extLst>
            </p:cNvPr>
            <p:cNvCxnSpPr>
              <a:cxnSpLocks/>
              <a:stCxn id="67" idx="3"/>
            </p:cNvCxnSpPr>
            <p:nvPr/>
          </p:nvCxnSpPr>
          <p:spPr>
            <a:xfrm flipV="1">
              <a:off x="4178300" y="4518201"/>
              <a:ext cx="1549402" cy="1143457"/>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1" name="Picture 2">
              <a:extLst>
                <a:ext uri="{FF2B5EF4-FFF2-40B4-BE49-F238E27FC236}">
                  <a16:creationId xmlns:a16="http://schemas.microsoft.com/office/drawing/2014/main" id="{EE629325-18E5-427C-A4DF-B2C834F5E7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 r="87157" b="12853"/>
            <a:stretch/>
          </p:blipFill>
          <p:spPr bwMode="auto">
            <a:xfrm>
              <a:off x="4654550" y="4305863"/>
              <a:ext cx="569383" cy="1532079"/>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 name="TextBox 63">
              <a:extLst>
                <a:ext uri="{FF2B5EF4-FFF2-40B4-BE49-F238E27FC236}">
                  <a16:creationId xmlns:a16="http://schemas.microsoft.com/office/drawing/2014/main" id="{727FFCD0-ECE1-481C-8602-92C618171013}"/>
                </a:ext>
              </a:extLst>
            </p:cNvPr>
            <p:cNvSpPr txBox="1"/>
            <p:nvPr/>
          </p:nvSpPr>
          <p:spPr>
            <a:xfrm>
              <a:off x="4430184" y="5651373"/>
              <a:ext cx="1045633" cy="514419"/>
            </a:xfrm>
            <a:prstGeom prst="rect">
              <a:avLst/>
            </a:prstGeom>
            <a:solidFill>
              <a:schemeClr val="bg1"/>
            </a:solidFill>
          </p:spPr>
          <p:txBody>
            <a:bodyPr wrap="square" rtlCol="0">
              <a:spAutoFit/>
            </a:bodyPr>
            <a:lstStyle/>
            <a:p>
              <a:pPr algn="ctr" fontAlgn="t">
                <a:spcBef>
                  <a:spcPts val="0"/>
                </a:spcBef>
                <a:spcAft>
                  <a:spcPts val="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tâm</a:t>
              </a:r>
              <a:endParaRPr lang="ko-KR" altLang="en-US" sz="1400" dirty="0">
                <a:solidFill>
                  <a:prstClr val="black">
                    <a:lumMod val="85000"/>
                    <a:lumOff val="15000"/>
                  </a:prstClr>
                </a:solidFill>
                <a:latin typeface="SamsungOne-400" panose="020B0503030303020204" pitchFamily="34" charset="0"/>
              </a:endParaRPr>
            </a:p>
          </p:txBody>
        </p:sp>
      </p:grpSp>
      <p:sp>
        <p:nvSpPr>
          <p:cNvPr id="25" name="직사각형 24">
            <a:extLst>
              <a:ext uri="{FF2B5EF4-FFF2-40B4-BE49-F238E27FC236}">
                <a16:creationId xmlns:a16="http://schemas.microsoft.com/office/drawing/2014/main" id="{AFD2A90D-06E6-429D-B0BC-0AA9D0C8083C}"/>
              </a:ext>
            </a:extLst>
          </p:cNvPr>
          <p:cNvSpPr/>
          <p:nvPr/>
        </p:nvSpPr>
        <p:spPr>
          <a:xfrm>
            <a:off x="580388" y="1944537"/>
            <a:ext cx="8619175" cy="533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400" dirty="0">
                <a:solidFill>
                  <a:schemeClr val="tx1">
                    <a:lumMod val="85000"/>
                    <a:lumOff val="15000"/>
                  </a:schemeClr>
                </a:solidFill>
                <a:latin typeface="Arial" panose="020B0503030303020204" pitchFamily="34" charset="0"/>
                <a:ea typeface="SamsungOne-400" panose="020B0503030303020204" pitchFamily="34" charset="0"/>
              </a:rPr>
              <a:t>Các nút khác kết nối đến một thiết bị trung tâm bằng liên kết điểm - điểm</a:t>
            </a:r>
          </a:p>
          <a:p>
            <a:pPr marL="182563" indent="-182563">
              <a:spcAft>
                <a:spcPts val="800"/>
              </a:spcAft>
              <a:buClr>
                <a:srgbClr val="193EB0"/>
              </a:buClr>
              <a:buFont typeface="SamsungOne 400" panose="020B0503030303020204" pitchFamily="34" charset="0"/>
              <a:buChar char="‣"/>
            </a:pPr>
            <a:r>
              <a:rPr lang="vi-VN" sz="1400" dirty="0">
                <a:solidFill>
                  <a:schemeClr val="tx1">
                    <a:lumMod val="85000"/>
                    <a:lumOff val="15000"/>
                  </a:schemeClr>
                </a:solidFill>
                <a:latin typeface="Arial" panose="020B0503030303020204" pitchFamily="34" charset="0"/>
                <a:ea typeface="SamsungOne-400" panose="020B0503030303020204" pitchFamily="34" charset="0"/>
              </a:rPr>
              <a:t>Khả năng xử lý và độ tin cậy của mạng con phụ thuộc vào thiết bị trung tâm này</a:t>
            </a:r>
          </a:p>
        </p:txBody>
      </p:sp>
    </p:spTree>
    <p:extLst>
      <p:ext uri="{BB962C8B-B14F-4D97-AF65-F5344CB8AC3E}">
        <p14:creationId xmlns:p14="http://schemas.microsoft.com/office/powerpoint/2010/main" val="2631948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vòng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Cấu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trúc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liên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26" name="직사각형 25">
            <a:extLst>
              <a:ext uri="{FF2B5EF4-FFF2-40B4-BE49-F238E27FC236}">
                <a16:creationId xmlns:a16="http://schemas.microsoft.com/office/drawing/2014/main" id="{5E475B04-77D3-4844-B93C-E8E9C672CB00}"/>
              </a:ext>
            </a:extLst>
          </p:cNvPr>
          <p:cNvSpPr/>
          <p:nvPr/>
        </p:nvSpPr>
        <p:spPr>
          <a:xfrm>
            <a:off x="712182" y="2174873"/>
            <a:ext cx="8826454" cy="2766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Dạng vòng</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Các dữ liệu được truyền từ một nút sẽ được tiếp tục truyền đi theo vòng tròn.</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Các nút, ngoài các nút nhận, luôn phát tín hiệu và truyền dữ liệu đến nút tiếp theo.</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Quá trình phát lại có thể làm giảm lỗi trong quá trình truyền dữ liệu.</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Khi một lỗi xảy ra, việc tìm máy chủ bị lỗi sẽ rất dễ dàng.</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Việc số lượng các nút tăng lên không có ảnh hưởng lớn đến hiệu suất của mạng.</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Kiểu</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Vòng đơn</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Vòng đôi</a:t>
            </a:r>
          </a:p>
        </p:txBody>
      </p:sp>
      <p:grpSp>
        <p:nvGrpSpPr>
          <p:cNvPr id="27" name="그룹 26">
            <a:extLst>
              <a:ext uri="{FF2B5EF4-FFF2-40B4-BE49-F238E27FC236}">
                <a16:creationId xmlns:a16="http://schemas.microsoft.com/office/drawing/2014/main" id="{569FEA4A-0348-4D4E-A2BC-3D0B4612D62E}"/>
              </a:ext>
            </a:extLst>
          </p:cNvPr>
          <p:cNvGrpSpPr/>
          <p:nvPr/>
        </p:nvGrpSpPr>
        <p:grpSpPr>
          <a:xfrm>
            <a:off x="3462448" y="4134001"/>
            <a:ext cx="5888444" cy="2069048"/>
            <a:chOff x="4150386" y="4200701"/>
            <a:chExt cx="5193639" cy="1895765"/>
          </a:xfrm>
        </p:grpSpPr>
        <p:pic>
          <p:nvPicPr>
            <p:cNvPr id="31" name="Picture 2">
              <a:extLst>
                <a:ext uri="{FF2B5EF4-FFF2-40B4-BE49-F238E27FC236}">
                  <a16:creationId xmlns:a16="http://schemas.microsoft.com/office/drawing/2014/main" id="{9B80F857-BB6C-4826-BEFA-256C3389D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6" b="56309"/>
            <a:stretch/>
          </p:blipFill>
          <p:spPr bwMode="auto">
            <a:xfrm>
              <a:off x="5353495" y="4200701"/>
              <a:ext cx="1255513" cy="70187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
              <a:extLst>
                <a:ext uri="{FF2B5EF4-FFF2-40B4-BE49-F238E27FC236}">
                  <a16:creationId xmlns:a16="http://schemas.microsoft.com/office/drawing/2014/main" id="{76D184D1-0F8D-4D7C-84B4-0CF1E89E2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6" b="56309"/>
            <a:stretch/>
          </p:blipFill>
          <p:spPr bwMode="auto">
            <a:xfrm>
              <a:off x="6804308" y="4200701"/>
              <a:ext cx="1255513" cy="70187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3" name="연결선: 꺾임 32">
              <a:extLst>
                <a:ext uri="{FF2B5EF4-FFF2-40B4-BE49-F238E27FC236}">
                  <a16:creationId xmlns:a16="http://schemas.microsoft.com/office/drawing/2014/main" id="{5A7AD388-7177-4666-A9F2-4C3C055C0E95}"/>
                </a:ext>
              </a:extLst>
            </p:cNvPr>
            <p:cNvCxnSpPr>
              <a:cxnSpLocks/>
              <a:stCxn id="31" idx="2"/>
              <a:endCxn id="32" idx="2"/>
            </p:cNvCxnSpPr>
            <p:nvPr/>
          </p:nvCxnSpPr>
          <p:spPr>
            <a:xfrm rot="16200000" flipH="1">
              <a:off x="6706658" y="4177166"/>
              <a:ext cx="12700" cy="1450813"/>
            </a:xfrm>
            <a:prstGeom prst="bentConnector3">
              <a:avLst>
                <a:gd name="adj1" fmla="val 180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76B245D5-A1FA-4E7E-8E05-C580638EFCB4}"/>
                </a:ext>
              </a:extLst>
            </p:cNvPr>
            <p:cNvCxnSpPr>
              <a:cxnSpLocks/>
            </p:cNvCxnSpPr>
            <p:nvPr/>
          </p:nvCxnSpPr>
          <p:spPr>
            <a:xfrm>
              <a:off x="5434592" y="5394983"/>
              <a:ext cx="1312614" cy="182226"/>
            </a:xfrm>
            <a:prstGeom prst="bentConnector2">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1393B213-CBAB-4B2D-AE16-147686128BC9}"/>
                </a:ext>
              </a:extLst>
            </p:cNvPr>
            <p:cNvCxnSpPr>
              <a:cxnSpLocks/>
            </p:cNvCxnSpPr>
            <p:nvPr/>
          </p:nvCxnSpPr>
          <p:spPr>
            <a:xfrm flipV="1">
              <a:off x="5337504" y="4845397"/>
              <a:ext cx="575353" cy="270084"/>
            </a:xfrm>
            <a:prstGeom prst="bentConnector2">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686C457D-D5B4-4EA2-B1E3-E07D3100446B}"/>
                </a:ext>
              </a:extLst>
            </p:cNvPr>
            <p:cNvCxnSpPr>
              <a:cxnSpLocks/>
            </p:cNvCxnSpPr>
            <p:nvPr/>
          </p:nvCxnSpPr>
          <p:spPr>
            <a:xfrm flipH="1">
              <a:off x="7167434" y="5394983"/>
              <a:ext cx="1312614" cy="182226"/>
            </a:xfrm>
            <a:prstGeom prst="bentConnector2">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Picture 2">
              <a:extLst>
                <a:ext uri="{FF2B5EF4-FFF2-40B4-BE49-F238E27FC236}">
                  <a16:creationId xmlns:a16="http://schemas.microsoft.com/office/drawing/2014/main" id="{9CBC76FF-CA55-45FD-8173-827AD6A03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34" r="75546" b="56309"/>
            <a:stretch/>
          </p:blipFill>
          <p:spPr bwMode="auto">
            <a:xfrm>
              <a:off x="6119449" y="5460999"/>
              <a:ext cx="1255513" cy="63546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a:extLst>
                <a:ext uri="{FF2B5EF4-FFF2-40B4-BE49-F238E27FC236}">
                  <a16:creationId xmlns:a16="http://schemas.microsoft.com/office/drawing/2014/main" id="{283E1918-62EB-4DDD-9687-FA1AC2A98C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6" b="56309"/>
            <a:stretch/>
          </p:blipFill>
          <p:spPr bwMode="auto">
            <a:xfrm>
              <a:off x="4150386" y="4821721"/>
              <a:ext cx="1255513" cy="70187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연결선: 꺾임 38">
              <a:extLst>
                <a:ext uri="{FF2B5EF4-FFF2-40B4-BE49-F238E27FC236}">
                  <a16:creationId xmlns:a16="http://schemas.microsoft.com/office/drawing/2014/main" id="{238DD44C-3D30-40C0-9016-1CF4FB0F3494}"/>
                </a:ext>
              </a:extLst>
            </p:cNvPr>
            <p:cNvCxnSpPr>
              <a:cxnSpLocks/>
            </p:cNvCxnSpPr>
            <p:nvPr/>
          </p:nvCxnSpPr>
          <p:spPr>
            <a:xfrm rot="10800000">
              <a:off x="7511590" y="4870045"/>
              <a:ext cx="1120223" cy="259628"/>
            </a:xfrm>
            <a:prstGeom prst="bentConnector2">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Picture 2">
              <a:extLst>
                <a:ext uri="{FF2B5EF4-FFF2-40B4-BE49-F238E27FC236}">
                  <a16:creationId xmlns:a16="http://schemas.microsoft.com/office/drawing/2014/main" id="{759DEBE6-C19A-44C0-B0C5-B83CFBF9A6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76" r="75546" b="56309"/>
            <a:stretch/>
          </p:blipFill>
          <p:spPr bwMode="auto">
            <a:xfrm>
              <a:off x="8415867" y="4821721"/>
              <a:ext cx="928158" cy="70187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직사각형 19">
            <a:extLst>
              <a:ext uri="{FF2B5EF4-FFF2-40B4-BE49-F238E27FC236}">
                <a16:creationId xmlns:a16="http://schemas.microsoft.com/office/drawing/2014/main" id="{3A2FE7D6-6492-4892-B179-CA67E558A0D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Trong liên kết vòng, các nút của mạng được kết nối với nhau trong một vòng tròn.</a:t>
            </a:r>
          </a:p>
        </p:txBody>
      </p:sp>
    </p:spTree>
    <p:extLst>
      <p:ext uri="{BB962C8B-B14F-4D97-AF65-F5344CB8AC3E}">
        <p14:creationId xmlns:p14="http://schemas.microsoft.com/office/powerpoint/2010/main" val="1973495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cây</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Cấu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trúc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liên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20" name="직사각형 19">
            <a:extLst>
              <a:ext uri="{FF2B5EF4-FFF2-40B4-BE49-F238E27FC236}">
                <a16:creationId xmlns:a16="http://schemas.microsoft.com/office/drawing/2014/main" id="{9D3F469F-8DAA-425A-9794-7DC369004CAE}"/>
              </a:ext>
            </a:extLst>
          </p:cNvPr>
          <p:cNvSpPr/>
          <p:nvPr/>
        </p:nvSpPr>
        <p:spPr>
          <a:xfrm>
            <a:off x="712182" y="2393948"/>
            <a:ext cx="8487381"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Dạng cây</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Nút trên cùng của cấu trúc cây là nơi thiết bị trung tâm được đặt và kiểm soát các nút khác ở dưới.</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Vì việc kiểm soát đơn giản nên kiểu mạng này rất dễ quản lý và mở rộng</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Lưu lượng tập trung có thể gây tắc nghẽn, nếu điểm trung tâm bị lỗi, toàn bộ mạng sẽ bị lỗi theo</a:t>
            </a:r>
          </a:p>
        </p:txBody>
      </p:sp>
      <p:grpSp>
        <p:nvGrpSpPr>
          <p:cNvPr id="22" name="그룹 21">
            <a:extLst>
              <a:ext uri="{FF2B5EF4-FFF2-40B4-BE49-F238E27FC236}">
                <a16:creationId xmlns:a16="http://schemas.microsoft.com/office/drawing/2014/main" id="{31E21251-58B0-4044-A02E-27846638FB36}"/>
              </a:ext>
            </a:extLst>
          </p:cNvPr>
          <p:cNvGrpSpPr/>
          <p:nvPr/>
        </p:nvGrpSpPr>
        <p:grpSpPr>
          <a:xfrm>
            <a:off x="2724150" y="3718852"/>
            <a:ext cx="4457700" cy="2652300"/>
            <a:chOff x="3101197" y="3933667"/>
            <a:chExt cx="3703606" cy="2203620"/>
          </a:xfrm>
        </p:grpSpPr>
        <p:pic>
          <p:nvPicPr>
            <p:cNvPr id="23" name="Picture 2">
              <a:extLst>
                <a:ext uri="{FF2B5EF4-FFF2-40B4-BE49-F238E27FC236}">
                  <a16:creationId xmlns:a16="http://schemas.microsoft.com/office/drawing/2014/main" id="{EF15D989-06A2-45D2-83BC-4417B3008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571"/>
            <a:stretch/>
          </p:blipFill>
          <p:spPr bwMode="auto">
            <a:xfrm>
              <a:off x="3101197" y="3933667"/>
              <a:ext cx="3703606" cy="220362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a:extLst>
                <a:ext uri="{FF2B5EF4-FFF2-40B4-BE49-F238E27FC236}">
                  <a16:creationId xmlns:a16="http://schemas.microsoft.com/office/drawing/2014/main" id="{A7E22680-662D-47C6-A307-EC771AFC9D27}"/>
                </a:ext>
              </a:extLst>
            </p:cNvPr>
            <p:cNvSpPr txBox="1"/>
            <p:nvPr/>
          </p:nvSpPr>
          <p:spPr>
            <a:xfrm>
              <a:off x="4695629" y="4721409"/>
              <a:ext cx="512104" cy="255711"/>
            </a:xfrm>
            <a:prstGeom prst="rect">
              <a:avLst/>
            </a:prstGeom>
            <a:solidFill>
              <a:schemeClr val="bg1"/>
            </a:solidFill>
          </p:spPr>
          <p:txBody>
            <a:bodyPr wrap="square" lIns="0" tIns="0" rIns="0" bIns="0" rtlCol="0">
              <a:spAutoFit/>
            </a:bodyPr>
            <a:lstStyle/>
            <a:p>
              <a:pPr algn="ctr" fontAlgn="t">
                <a:spcBef>
                  <a:spcPts val="0"/>
                </a:spcBef>
                <a:spcAft>
                  <a:spcPts val="0"/>
                </a:spcAft>
              </a:pPr>
              <a:r>
                <a:rPr lang="vi-VN"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Thiết bị</a:t>
              </a:r>
              <a:endParaRPr lang="en-US"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algn="ctr" fontAlgn="t">
                <a:spcBef>
                  <a:spcPts val="0"/>
                </a:spcBef>
                <a:spcAft>
                  <a:spcPts val="0"/>
                </a:spcAft>
              </a:pPr>
              <a:r>
                <a:rPr lang="vi-VN"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trung tâm</a:t>
              </a:r>
            </a:p>
          </p:txBody>
        </p:sp>
        <p:sp>
          <p:nvSpPr>
            <p:cNvPr id="25" name="TextBox 24">
              <a:extLst>
                <a:ext uri="{FF2B5EF4-FFF2-40B4-BE49-F238E27FC236}">
                  <a16:creationId xmlns:a16="http://schemas.microsoft.com/office/drawing/2014/main" id="{816808D9-D076-46DF-9578-71C03B82C306}"/>
                </a:ext>
              </a:extLst>
            </p:cNvPr>
            <p:cNvSpPr txBox="1"/>
            <p:nvPr/>
          </p:nvSpPr>
          <p:spPr>
            <a:xfrm>
              <a:off x="5792998" y="4981755"/>
              <a:ext cx="512104" cy="255711"/>
            </a:xfrm>
            <a:prstGeom prst="rect">
              <a:avLst/>
            </a:prstGeom>
            <a:solidFill>
              <a:schemeClr val="bg1"/>
            </a:solidFill>
          </p:spPr>
          <p:txBody>
            <a:bodyPr wrap="square" lIns="0" tIns="0" rIns="0" bIns="0" rtlCol="0">
              <a:spAutoFit/>
            </a:bodyPr>
            <a:lstStyle/>
            <a:p>
              <a:pPr algn="ctr" fontAlgn="t">
                <a:spcBef>
                  <a:spcPts val="0"/>
                </a:spcBef>
                <a:spcAft>
                  <a:spcPts val="0"/>
                </a:spcAft>
              </a:pPr>
              <a:r>
                <a:rPr lang="vi-VN"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Thiết bị</a:t>
              </a:r>
              <a:endParaRPr lang="en-US"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algn="ctr" fontAlgn="t">
                <a:spcBef>
                  <a:spcPts val="0"/>
                </a:spcBef>
                <a:spcAft>
                  <a:spcPts val="0"/>
                </a:spcAft>
              </a:pPr>
              <a:r>
                <a:rPr lang="vi-VN"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trung tâm</a:t>
              </a:r>
            </a:p>
          </p:txBody>
        </p:sp>
        <p:sp>
          <p:nvSpPr>
            <p:cNvPr id="28" name="TextBox 27">
              <a:extLst>
                <a:ext uri="{FF2B5EF4-FFF2-40B4-BE49-F238E27FC236}">
                  <a16:creationId xmlns:a16="http://schemas.microsoft.com/office/drawing/2014/main" id="{5ED8A771-6DC2-45B6-A583-0FB0A3FB18C5}"/>
                </a:ext>
              </a:extLst>
            </p:cNvPr>
            <p:cNvSpPr txBox="1"/>
            <p:nvPr/>
          </p:nvSpPr>
          <p:spPr>
            <a:xfrm>
              <a:off x="4695629" y="5432907"/>
              <a:ext cx="512104" cy="255711"/>
            </a:xfrm>
            <a:prstGeom prst="rect">
              <a:avLst/>
            </a:prstGeom>
            <a:solidFill>
              <a:schemeClr val="bg1"/>
            </a:solidFill>
          </p:spPr>
          <p:txBody>
            <a:bodyPr wrap="square" lIns="0" tIns="0" rIns="0" bIns="0" rtlCol="0">
              <a:spAutoFit/>
            </a:bodyPr>
            <a:lstStyle/>
            <a:p>
              <a:pPr algn="ctr" fontAlgn="t">
                <a:spcBef>
                  <a:spcPts val="0"/>
                </a:spcBef>
                <a:spcAft>
                  <a:spcPts val="0"/>
                </a:spcAft>
              </a:pPr>
              <a:r>
                <a:rPr lang="vi-VN"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Thiết bị</a:t>
              </a:r>
              <a:endParaRPr lang="en-US"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algn="ctr" fontAlgn="t">
                <a:spcBef>
                  <a:spcPts val="0"/>
                </a:spcBef>
                <a:spcAft>
                  <a:spcPts val="0"/>
                </a:spcAft>
              </a:pPr>
              <a:r>
                <a:rPr lang="vi-VN"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trung tâm</a:t>
              </a:r>
            </a:p>
          </p:txBody>
        </p:sp>
        <p:sp>
          <p:nvSpPr>
            <p:cNvPr id="29" name="TextBox 28">
              <a:extLst>
                <a:ext uri="{FF2B5EF4-FFF2-40B4-BE49-F238E27FC236}">
                  <a16:creationId xmlns:a16="http://schemas.microsoft.com/office/drawing/2014/main" id="{83A3C669-3C33-4934-A538-ED0A0E2E5BA4}"/>
                </a:ext>
              </a:extLst>
            </p:cNvPr>
            <p:cNvSpPr txBox="1"/>
            <p:nvPr/>
          </p:nvSpPr>
          <p:spPr>
            <a:xfrm>
              <a:off x="3676030" y="4981755"/>
              <a:ext cx="512104" cy="255711"/>
            </a:xfrm>
            <a:prstGeom prst="rect">
              <a:avLst/>
            </a:prstGeom>
            <a:solidFill>
              <a:schemeClr val="bg1"/>
            </a:solidFill>
          </p:spPr>
          <p:txBody>
            <a:bodyPr wrap="square" lIns="0" tIns="0" rIns="0" bIns="0" rtlCol="0">
              <a:spAutoFit/>
            </a:bodyPr>
            <a:lstStyle/>
            <a:p>
              <a:pPr algn="ctr" fontAlgn="t">
                <a:spcBef>
                  <a:spcPts val="0"/>
                </a:spcBef>
                <a:spcAft>
                  <a:spcPts val="0"/>
                </a:spcAft>
              </a:pPr>
              <a:r>
                <a:rPr lang="vi-VN"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Thiết bị</a:t>
              </a:r>
              <a:endParaRPr lang="en-US"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algn="ctr" fontAlgn="t">
                <a:spcBef>
                  <a:spcPts val="0"/>
                </a:spcBef>
                <a:spcAft>
                  <a:spcPts val="0"/>
                </a:spcAft>
              </a:pPr>
              <a:r>
                <a:rPr lang="vi-VN" sz="100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trung tâm</a:t>
              </a:r>
            </a:p>
          </p:txBody>
        </p:sp>
      </p:grpSp>
      <p:sp>
        <p:nvSpPr>
          <p:cNvPr id="15" name="직사각형 14">
            <a:extLst>
              <a:ext uri="{FF2B5EF4-FFF2-40B4-BE49-F238E27FC236}">
                <a16:creationId xmlns:a16="http://schemas.microsoft.com/office/drawing/2014/main" id="{053F5A97-FDED-4FF5-9395-D14B1E6A87B4}"/>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Liên kết cây là một cấu trúc mà ở đó các nút được kết nối theo hình cây, và cấu trúc lưới là cấu trúc mà ở đó các nút đều được kết nối điểm - điểm với nhau trực tiếp mà không cần một nút điều khiển trung tâm.</a:t>
            </a:r>
          </a:p>
        </p:txBody>
      </p:sp>
    </p:spTree>
    <p:extLst>
      <p:ext uri="{BB962C8B-B14F-4D97-AF65-F5344CB8AC3E}">
        <p14:creationId xmlns:p14="http://schemas.microsoft.com/office/powerpoint/2010/main" val="250465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7D622FD-1D77-4BF2-BC1B-D5D08DEAC90F}"/>
              </a:ext>
            </a:extLst>
          </p:cNvPr>
          <p:cNvSpPr/>
          <p:nvPr/>
        </p:nvSpPr>
        <p:spPr>
          <a:xfrm>
            <a:off x="580388" y="2600325"/>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Được sử dụng trong các mạng có chi phí cao nhưng có độ tin cậy tốt vì mạng này khá phức tạp và cần nhiều đường truyền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lưới</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Cấu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trúc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liên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kết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F7209687-865F-4817-B2B3-95BBCCC46857}"/>
              </a:ext>
            </a:extLst>
          </p:cNvPr>
          <p:cNvSpPr/>
          <p:nvPr/>
        </p:nvSpPr>
        <p:spPr>
          <a:xfrm>
            <a:off x="712182" y="217487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Thậm chí nếu đường truyền bị lỗi, dữ liệu có thể được truyền đi thông qua các con đường khác.</a:t>
            </a:r>
          </a:p>
        </p:txBody>
      </p:sp>
      <p:pic>
        <p:nvPicPr>
          <p:cNvPr id="31" name="Picture 2">
            <a:extLst>
              <a:ext uri="{FF2B5EF4-FFF2-40B4-BE49-F238E27FC236}">
                <a16:creationId xmlns:a16="http://schemas.microsoft.com/office/drawing/2014/main" id="{91FDF9C9-14C4-4401-85F3-36FCFD458E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240"/>
          <a:stretch/>
        </p:blipFill>
        <p:spPr bwMode="auto">
          <a:xfrm>
            <a:off x="2937670" y="3262364"/>
            <a:ext cx="4015580" cy="288634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직사각형 12">
            <a:extLst>
              <a:ext uri="{FF2B5EF4-FFF2-40B4-BE49-F238E27FC236}">
                <a16:creationId xmlns:a16="http://schemas.microsoft.com/office/drawing/2014/main" id="{1768A426-752C-4F86-BC67-969C3A4DB3BF}"/>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Hiệu quả </a:t>
            </a:r>
            <a:r>
              <a:rPr lang="en-US" altLang="ko-KR" sz="1400" dirty="0" err="1">
                <a:solidFill>
                  <a:schemeClr val="tx1"/>
                </a:solidFill>
                <a:latin typeface="SamsungOne-400" panose="020B0503030303020204" pitchFamily="34" charset="0"/>
                <a:ea typeface="SamsungOne-400" panose="020B0503030303020204" pitchFamily="34" charset="0"/>
              </a:rPr>
              <a:t>mạng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vì</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bị nào trong quá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923852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831273" y="3038807"/>
            <a:ext cx="850322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Tìm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hiểu</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Mạng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3740912" cy="176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Thiết</a:t>
            </a:r>
            <a:r>
              <a:rPr lang="en-US" altLang="ko-KR" dirty="0">
                <a:solidFill>
                  <a:srgbClr val="A6A6A6"/>
                </a:solidFill>
                <a:latin typeface="SamsungOne-400" panose="020B0503030303020204" pitchFamily="34" charset="0"/>
                <a:ea typeface="SamsungOne-400" panose="020B0503030303020204" pitchFamily="34" charset="0"/>
              </a:rPr>
              <a:t> bị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Chuyển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đổi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Phương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của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2E7E222D-FE82-4F2C-984B-EA54E636054B}"/>
              </a:ext>
            </a:extLst>
          </p:cNvPr>
          <p:cNvSpPr/>
          <p:nvPr/>
        </p:nvSpPr>
        <p:spPr>
          <a:xfrm>
            <a:off x="5107800" y="4003778"/>
            <a:ext cx="3877703"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1.5.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Phân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loại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dựa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trên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kích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cỡ</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Cấu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trúc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liên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ko-KR" altLang="en-US"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1.7.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15056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chỉ</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IP</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F7209687-865F-4817-B2B3-95BBCCC46857}"/>
              </a:ext>
            </a:extLst>
          </p:cNvPr>
          <p:cNvSpPr/>
          <p:nvPr/>
        </p:nvSpPr>
        <p:spPr>
          <a:xfrm>
            <a:off x="712182" y="2174873"/>
            <a:ext cx="8487381" cy="2874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Địa chỉ IP</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Địa chỉ IP duy nhất</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Là địa chỉ IP của một máy tính mà không có máy tính nối mạng Internet nào khác trên thế giới có cùng địa chỉ IP đó.</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Tất cả bốn chữ số 8 * 4 = 32 bit</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Cấu trúc</a:t>
            </a:r>
          </a:p>
          <a:p>
            <a:pPr marL="444500" lvl="2" indent="-8731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Trong </a:t>
            </a: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bốn chữ số, hai hoặc ba chữ số đầu tiên là địa chỉ của mạng.</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Số còn lại là địa chỉ của máy tính trong mạng đó.</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Chẳng hạn với địa chỉ 147.46.X.X, thì địa chỉ của mạng là 147.46.0.0 và mạng này có thể chứa khoảng 216 máy tính.</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Nếu địa chỉ của một công ty là 203.246.245.X, thì địa chỉ mạng của công ty đó sẽ là 203.246.245.0 và mạng này có thể chứa khoảng 28 máy tính.</a:t>
            </a:r>
          </a:p>
        </p:txBody>
      </p:sp>
      <p:sp>
        <p:nvSpPr>
          <p:cNvPr id="9" name="직사각형 8">
            <a:extLst>
              <a:ext uri="{FF2B5EF4-FFF2-40B4-BE49-F238E27FC236}">
                <a16:creationId xmlns:a16="http://schemas.microsoft.com/office/drawing/2014/main" id="{7E372013-BEB5-4F21-B126-191B414BC85C}"/>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bị </a:t>
            </a:r>
            <a:r>
              <a:rPr lang="en-US" altLang="ko-KR" sz="1400" dirty="0" err="1">
                <a:solidFill>
                  <a:schemeClr val="tx1"/>
                </a:solidFill>
                <a:latin typeface="SamsungOne-400" panose="020B0503030303020204" pitchFamily="34" charset="0"/>
                <a:ea typeface="SamsungOne-400" panose="020B0503030303020204" pitchFamily="34" charset="0"/>
              </a:rPr>
              <a:t>mạng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mạng</a:t>
            </a:r>
            <a:r>
              <a:rPr lang="en-US" altLang="ko-KR" sz="1400" dirty="0">
                <a:solidFill>
                  <a:schemeClr val="tx1"/>
                </a:solidFill>
                <a:latin typeface="SamsungOne-400" panose="020B0503030303020204" pitchFamily="34" charset="0"/>
                <a:ea typeface="SamsungOne-400" panose="020B0503030303020204" pitchFamily="34" charset="0"/>
              </a:rPr>
              <a:t> Internet phải có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IP </a:t>
            </a:r>
            <a:r>
              <a:rPr lang="en-US" altLang="ko-KR" sz="1400" dirty="0" err="1">
                <a:solidFill>
                  <a:schemeClr val="tx1"/>
                </a:solidFill>
                <a:latin typeface="SamsungOne-400" panose="020B0503030303020204" pitchFamily="34" charset="0"/>
                <a:ea typeface="SamsungOne-400" panose="020B0503030303020204" pitchFamily="34" charset="0"/>
              </a:rPr>
              <a:t>riêng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8250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con</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F7209687-865F-4817-B2B3-95BBCCC46857}"/>
              </a:ext>
            </a:extLst>
          </p:cNvPr>
          <p:cNvSpPr/>
          <p:nvPr/>
        </p:nvSpPr>
        <p:spPr>
          <a:xfrm>
            <a:off x="712182" y="2174873"/>
            <a:ext cx="8487381" cy="1956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Mạng con</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Mạng có tên 147.46.X.X</a:t>
            </a:r>
          </a:p>
          <a:p>
            <a:pPr marL="444500" lvl="2" indent="-8731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147.46.10.X, 147.46.11.X... Giống như địa chỉ ở bên trái, nó có thể được chia thành nhiều mạng nhỏ hơn, gọi là mạng con.</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Mặt nạ mạng con</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Nếu đặt mặt nạ mạng con là 255.255.255.0, khi một gói dữ liệu đi vào mạng là 11111111 11111111 11111111 00000000, nó sẽ đi vào mạng con và chỉ định tuyến phần được đặt là 1.</a:t>
            </a:r>
          </a:p>
        </p:txBody>
      </p:sp>
      <p:grpSp>
        <p:nvGrpSpPr>
          <p:cNvPr id="2" name="그룹 1">
            <a:extLst>
              <a:ext uri="{FF2B5EF4-FFF2-40B4-BE49-F238E27FC236}">
                <a16:creationId xmlns:a16="http://schemas.microsoft.com/office/drawing/2014/main" id="{3FB4B59E-AD6F-4214-B766-8083811A61C5}"/>
              </a:ext>
            </a:extLst>
          </p:cNvPr>
          <p:cNvGrpSpPr/>
          <p:nvPr/>
        </p:nvGrpSpPr>
        <p:grpSpPr>
          <a:xfrm>
            <a:off x="2660906" y="4173859"/>
            <a:ext cx="4581011" cy="2187922"/>
            <a:chOff x="2660906" y="4173859"/>
            <a:chExt cx="4581011" cy="2187922"/>
          </a:xfrm>
        </p:grpSpPr>
        <p:grpSp>
          <p:nvGrpSpPr>
            <p:cNvPr id="3" name="그룹 2">
              <a:extLst>
                <a:ext uri="{FF2B5EF4-FFF2-40B4-BE49-F238E27FC236}">
                  <a16:creationId xmlns:a16="http://schemas.microsoft.com/office/drawing/2014/main" id="{EE0331EB-DBBC-45FB-B27F-31F9577C0FB3}"/>
                </a:ext>
              </a:extLst>
            </p:cNvPr>
            <p:cNvGrpSpPr/>
            <p:nvPr/>
          </p:nvGrpSpPr>
          <p:grpSpPr>
            <a:xfrm>
              <a:off x="2660906" y="4173859"/>
              <a:ext cx="4581011" cy="2187922"/>
              <a:chOff x="2419349" y="3951525"/>
              <a:chExt cx="5067302" cy="2406176"/>
            </a:xfrm>
          </p:grpSpPr>
          <p:grpSp>
            <p:nvGrpSpPr>
              <p:cNvPr id="9" name="그룹 8">
                <a:extLst>
                  <a:ext uri="{FF2B5EF4-FFF2-40B4-BE49-F238E27FC236}">
                    <a16:creationId xmlns:a16="http://schemas.microsoft.com/office/drawing/2014/main" id="{4302FA2A-A736-418B-AC6E-C0753AD5D8A2}"/>
                  </a:ext>
                </a:extLst>
              </p:cNvPr>
              <p:cNvGrpSpPr/>
              <p:nvPr/>
            </p:nvGrpSpPr>
            <p:grpSpPr>
              <a:xfrm>
                <a:off x="2419349" y="3951525"/>
                <a:ext cx="5067302" cy="2406176"/>
                <a:chOff x="2795587" y="4149725"/>
                <a:chExt cx="4559847" cy="2165215"/>
              </a:xfrm>
            </p:grpSpPr>
            <p:pic>
              <p:nvPicPr>
                <p:cNvPr id="10" name="Picture 2">
                  <a:extLst>
                    <a:ext uri="{FF2B5EF4-FFF2-40B4-BE49-F238E27FC236}">
                      <a16:creationId xmlns:a16="http://schemas.microsoft.com/office/drawing/2014/main" id="{91DB82AB-C4F5-4819-AC8E-31930EE113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82"/>
                <a:stretch/>
              </p:blipFill>
              <p:spPr bwMode="auto">
                <a:xfrm>
                  <a:off x="3250978" y="4149725"/>
                  <a:ext cx="4104456" cy="216521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타원 10">
                  <a:extLst>
                    <a:ext uri="{FF2B5EF4-FFF2-40B4-BE49-F238E27FC236}">
                      <a16:creationId xmlns:a16="http://schemas.microsoft.com/office/drawing/2014/main" id="{25C2CDA2-B4CB-4F6A-9FC8-63BD78652CB0}"/>
                    </a:ext>
                  </a:extLst>
                </p:cNvPr>
                <p:cNvSpPr/>
                <p:nvPr/>
              </p:nvSpPr>
              <p:spPr>
                <a:xfrm>
                  <a:off x="2795587" y="4680147"/>
                  <a:ext cx="1144554" cy="1104369"/>
                </a:xfrm>
                <a:prstGeom prst="ellipse">
                  <a:avLst/>
                </a:prstGeom>
                <a:solidFill>
                  <a:srgbClr val="193EB0"/>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p>
                  <a:pPr algn="ctr">
                    <a:spcAft>
                      <a:spcPts val="0"/>
                    </a:spcAft>
                  </a:pPr>
                  <a:r>
                    <a:rPr lang="en-US" altLang="ko-KR" sz="1200" b="1">
                      <a:solidFill>
                        <a:schemeClr val="bg1"/>
                      </a:solidFill>
                      <a:latin typeface="SamsungOne-400" panose="020B0503030303020204" pitchFamily="34" charset="0"/>
                      <a:ea typeface="SamsungOne-400" panose="020B0503030303020204" pitchFamily="34" charset="0"/>
                    </a:rPr>
                    <a:t>Internet</a:t>
                  </a:r>
                  <a:endParaRPr lang="ko-KR" altLang="en-US" sz="1200" b="1">
                    <a:solidFill>
                      <a:schemeClr val="bg1"/>
                    </a:solidFill>
                    <a:latin typeface="SamsungOne-400" panose="020B0503030303020204" pitchFamily="34" charset="0"/>
                  </a:endParaRPr>
                </a:p>
              </p:txBody>
            </p:sp>
          </p:grpSp>
          <p:sp>
            <p:nvSpPr>
              <p:cNvPr id="13" name="TextBox 12">
                <a:extLst>
                  <a:ext uri="{FF2B5EF4-FFF2-40B4-BE49-F238E27FC236}">
                    <a16:creationId xmlns:a16="http://schemas.microsoft.com/office/drawing/2014/main" id="{21EEFF89-4B34-4540-BD79-919B4C764258}"/>
                  </a:ext>
                </a:extLst>
              </p:cNvPr>
              <p:cNvSpPr txBox="1"/>
              <p:nvPr/>
            </p:nvSpPr>
            <p:spPr>
              <a:xfrm>
                <a:off x="2504651" y="5016111"/>
                <a:ext cx="1101324" cy="276999"/>
              </a:xfrm>
              <a:prstGeom prst="rect">
                <a:avLst/>
              </a:prstGeom>
              <a:solidFill>
                <a:srgbClr val="193EB0"/>
              </a:solidFill>
            </p:spPr>
            <p:txBody>
              <a:bodyPr wrap="square" lIns="0" tIns="0" rIns="0" bIns="0">
                <a:spAutoFit/>
              </a:bodyPr>
              <a:lstStyle/>
              <a:p>
                <a:pPr marL="0" lvl="2" algn="ctr">
                  <a:spcAft>
                    <a:spcPts val="800"/>
                  </a:spcAft>
                  <a:buClr>
                    <a:srgbClr val="193EB0"/>
                  </a:buClr>
                </a:pPr>
                <a:r>
                  <a:rPr lang="en-US" altLang="ko-KR" sz="1600" b="1" dirty="0">
                    <a:solidFill>
                      <a:schemeClr val="bg1"/>
                    </a:solidFill>
                    <a:latin typeface="SamsungOne-400" panose="020B0503030303020204" pitchFamily="34" charset="0"/>
                    <a:ea typeface="SamsungOne-400" panose="020B0503030303020204" pitchFamily="34" charset="0"/>
                  </a:rPr>
                  <a:t>Internet</a:t>
                </a:r>
                <a:endParaRPr lang="ko-KR" altLang="en-US" sz="1600" b="1" dirty="0">
                  <a:solidFill>
                    <a:schemeClr val="bg1"/>
                  </a:solidFill>
                  <a:latin typeface="SamsungOne-400" panose="020B0503030303020204" pitchFamily="34" charset="0"/>
                </a:endParaRPr>
              </a:p>
            </p:txBody>
          </p:sp>
        </p:grpSp>
        <p:sp>
          <p:nvSpPr>
            <p:cNvPr id="14" name="TextBox 13">
              <a:extLst>
                <a:ext uri="{FF2B5EF4-FFF2-40B4-BE49-F238E27FC236}">
                  <a16:creationId xmlns:a16="http://schemas.microsoft.com/office/drawing/2014/main" id="{4F69B857-DF68-489C-956D-0C77518608D4}"/>
                </a:ext>
              </a:extLst>
            </p:cNvPr>
            <p:cNvSpPr txBox="1"/>
            <p:nvPr/>
          </p:nvSpPr>
          <p:spPr>
            <a:xfrm>
              <a:off x="2738022" y="5141881"/>
              <a:ext cx="995634" cy="492443"/>
            </a:xfrm>
            <a:prstGeom prst="rect">
              <a:avLst/>
            </a:prstGeom>
            <a:solidFill>
              <a:srgbClr val="193EB0"/>
            </a:solidFill>
          </p:spPr>
          <p:txBody>
            <a:bodyPr wrap="square" lIns="0" tIns="0" rIns="0" bIns="0">
              <a:spAutoFit/>
            </a:bodyPr>
            <a:lstStyle/>
            <a:p>
              <a:pPr marL="0" lvl="2" algn="ctr">
                <a:spcAft>
                  <a:spcPts val="800"/>
                </a:spcAft>
                <a:buClr>
                  <a:srgbClr val="193EB0"/>
                </a:buClr>
              </a:pPr>
              <a:r>
                <a:rPr lang="en-US" altLang="ko-KR" sz="1600" b="1" dirty="0" err="1">
                  <a:solidFill>
                    <a:schemeClr val="bg1"/>
                  </a:solidFill>
                  <a:latin typeface="SamsungOne-400" panose="020B0503030303020204" pitchFamily="34" charset="0"/>
                  <a:ea typeface="SamsungOne-400" panose="020B0503030303020204" pitchFamily="34" charset="0"/>
                </a:rPr>
                <a:t>Mạng</a:t>
              </a:r>
              <a:r>
                <a:rPr lang="en-US" altLang="ko-KR" sz="1600" b="1" dirty="0">
                  <a:solidFill>
                    <a:schemeClr val="bg1"/>
                  </a:solidFill>
                  <a:latin typeface="SamsungOne-400" panose="020B0503030303020204" pitchFamily="34" charset="0"/>
                  <a:ea typeface="SamsungOne-400" panose="020B0503030303020204" pitchFamily="34" charset="0"/>
                </a:rPr>
                <a:t> Internet</a:t>
              </a:r>
              <a:endParaRPr lang="ko-KR" altLang="en-US" sz="1600" b="1" dirty="0">
                <a:solidFill>
                  <a:schemeClr val="bg1"/>
                </a:solidFill>
                <a:latin typeface="SamsungOne-400" panose="020B0503030303020204" pitchFamily="34" charset="0"/>
              </a:endParaRPr>
            </a:p>
          </p:txBody>
        </p:sp>
        <p:sp>
          <p:nvSpPr>
            <p:cNvPr id="20" name="TextBox 19">
              <a:extLst>
                <a:ext uri="{FF2B5EF4-FFF2-40B4-BE49-F238E27FC236}">
                  <a16:creationId xmlns:a16="http://schemas.microsoft.com/office/drawing/2014/main" id="{34BBF276-47F6-4B2E-AF70-D8C34D91971C}"/>
                </a:ext>
              </a:extLst>
            </p:cNvPr>
            <p:cNvSpPr txBox="1"/>
            <p:nvPr/>
          </p:nvSpPr>
          <p:spPr>
            <a:xfrm>
              <a:off x="5180164" y="4864069"/>
              <a:ext cx="386076" cy="92333"/>
            </a:xfrm>
            <a:prstGeom prst="rect">
              <a:avLst/>
            </a:prstGeom>
            <a:solidFill>
              <a:srgbClr val="FFFAC2"/>
            </a:solidFill>
          </p:spPr>
          <p:txBody>
            <a:bodyPr wrap="square" lIns="0" tIns="0" rIns="0" bIns="0">
              <a:spAutoFit/>
            </a:bodyPr>
            <a:lstStyle/>
            <a:p>
              <a:pPr marL="0" lvl="2" algn="ctr">
                <a:spcAft>
                  <a:spcPts val="800"/>
                </a:spcAft>
                <a:buClr>
                  <a:srgbClr val="193EB0"/>
                </a:buClr>
              </a:pPr>
              <a:r>
                <a:rPr lang="en-US" altLang="ko-KR" sz="600" b="1" dirty="0">
                  <a:solidFill>
                    <a:schemeClr val="tx1">
                      <a:lumMod val="85000"/>
                      <a:lumOff val="15000"/>
                    </a:schemeClr>
                  </a:solidFill>
                  <a:latin typeface="SamsungOne-400" panose="020B0503030303020204" pitchFamily="34" charset="0"/>
                  <a:ea typeface="SamsungOne-400" panose="020B0503030303020204" pitchFamily="34" charset="0"/>
                </a:rPr>
                <a:t>147.46.10.1</a:t>
              </a:r>
              <a:endParaRPr lang="ko-KR" altLang="en-US" sz="6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2" name="TextBox 21">
              <a:extLst>
                <a:ext uri="{FF2B5EF4-FFF2-40B4-BE49-F238E27FC236}">
                  <a16:creationId xmlns:a16="http://schemas.microsoft.com/office/drawing/2014/main" id="{863AA8C5-A914-4B6A-A28E-50DBD2075E15}"/>
                </a:ext>
              </a:extLst>
            </p:cNvPr>
            <p:cNvSpPr txBox="1"/>
            <p:nvPr/>
          </p:nvSpPr>
          <p:spPr>
            <a:xfrm>
              <a:off x="5614504" y="4864069"/>
              <a:ext cx="386076" cy="92333"/>
            </a:xfrm>
            <a:prstGeom prst="rect">
              <a:avLst/>
            </a:prstGeom>
            <a:solidFill>
              <a:srgbClr val="FFFAC2"/>
            </a:solidFill>
          </p:spPr>
          <p:txBody>
            <a:bodyPr wrap="square" lIns="0" tIns="0" rIns="0" bIns="0">
              <a:spAutoFit/>
            </a:bodyPr>
            <a:lstStyle/>
            <a:p>
              <a:pPr marL="0" lvl="2" algn="ctr">
                <a:spcAft>
                  <a:spcPts val="800"/>
                </a:spcAft>
                <a:buClr>
                  <a:srgbClr val="193EB0"/>
                </a:buClr>
              </a:pPr>
              <a:r>
                <a:rPr lang="en-US" altLang="ko-KR" sz="600" b="1" dirty="0">
                  <a:solidFill>
                    <a:schemeClr val="tx1">
                      <a:lumMod val="85000"/>
                      <a:lumOff val="15000"/>
                    </a:schemeClr>
                  </a:solidFill>
                  <a:latin typeface="SamsungOne-400" panose="020B0503030303020204" pitchFamily="34" charset="0"/>
                  <a:ea typeface="SamsungOne-400" panose="020B0503030303020204" pitchFamily="34" charset="0"/>
                </a:rPr>
                <a:t>147.46.10.2</a:t>
              </a:r>
              <a:endParaRPr lang="ko-KR" altLang="en-US" sz="6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3" name="TextBox 22">
              <a:extLst>
                <a:ext uri="{FF2B5EF4-FFF2-40B4-BE49-F238E27FC236}">
                  <a16:creationId xmlns:a16="http://schemas.microsoft.com/office/drawing/2014/main" id="{86E9CAC8-17BB-4FAD-BE96-76DE250EB253}"/>
                </a:ext>
              </a:extLst>
            </p:cNvPr>
            <p:cNvSpPr txBox="1"/>
            <p:nvPr/>
          </p:nvSpPr>
          <p:spPr>
            <a:xfrm>
              <a:off x="5999314" y="5561299"/>
              <a:ext cx="386076" cy="92333"/>
            </a:xfrm>
            <a:prstGeom prst="rect">
              <a:avLst/>
            </a:prstGeom>
            <a:solidFill>
              <a:srgbClr val="FFFAC2"/>
            </a:solidFill>
          </p:spPr>
          <p:txBody>
            <a:bodyPr wrap="square" lIns="0" tIns="0" rIns="0" bIns="0">
              <a:spAutoFit/>
            </a:bodyPr>
            <a:lstStyle/>
            <a:p>
              <a:pPr marL="0" lvl="2" algn="ctr">
                <a:spcAft>
                  <a:spcPts val="800"/>
                </a:spcAft>
                <a:buClr>
                  <a:srgbClr val="193EB0"/>
                </a:buClr>
              </a:pPr>
              <a:r>
                <a:rPr lang="en-US" altLang="ko-KR" sz="600" b="1" dirty="0">
                  <a:solidFill>
                    <a:schemeClr val="tx1">
                      <a:lumMod val="85000"/>
                      <a:lumOff val="15000"/>
                    </a:schemeClr>
                  </a:solidFill>
                  <a:latin typeface="SamsungOne-400" panose="020B0503030303020204" pitchFamily="34" charset="0"/>
                  <a:ea typeface="SamsungOne-400" panose="020B0503030303020204" pitchFamily="34" charset="0"/>
                </a:rPr>
                <a:t>147.46.11.1</a:t>
              </a:r>
              <a:endParaRPr lang="ko-KR" altLang="en-US" sz="6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4" name="TextBox 23">
              <a:extLst>
                <a:ext uri="{FF2B5EF4-FFF2-40B4-BE49-F238E27FC236}">
                  <a16:creationId xmlns:a16="http://schemas.microsoft.com/office/drawing/2014/main" id="{F45D2B84-2540-48A3-BB89-B0F96DCC0DF6}"/>
                </a:ext>
              </a:extLst>
            </p:cNvPr>
            <p:cNvSpPr txBox="1"/>
            <p:nvPr/>
          </p:nvSpPr>
          <p:spPr>
            <a:xfrm>
              <a:off x="6433654" y="5561299"/>
              <a:ext cx="386076" cy="92333"/>
            </a:xfrm>
            <a:prstGeom prst="rect">
              <a:avLst/>
            </a:prstGeom>
            <a:solidFill>
              <a:srgbClr val="FFFAC2"/>
            </a:solidFill>
          </p:spPr>
          <p:txBody>
            <a:bodyPr wrap="square" lIns="0" tIns="0" rIns="0" bIns="0">
              <a:spAutoFit/>
            </a:bodyPr>
            <a:lstStyle/>
            <a:p>
              <a:pPr marL="0" lvl="2" algn="ctr">
                <a:spcAft>
                  <a:spcPts val="800"/>
                </a:spcAft>
                <a:buClr>
                  <a:srgbClr val="193EB0"/>
                </a:buClr>
              </a:pPr>
              <a:r>
                <a:rPr lang="en-US" altLang="ko-KR" sz="600" b="1" dirty="0">
                  <a:solidFill>
                    <a:schemeClr val="tx1">
                      <a:lumMod val="85000"/>
                      <a:lumOff val="15000"/>
                    </a:schemeClr>
                  </a:solidFill>
                  <a:latin typeface="SamsungOne-400" panose="020B0503030303020204" pitchFamily="34" charset="0"/>
                  <a:ea typeface="SamsungOne-400" panose="020B0503030303020204" pitchFamily="34" charset="0"/>
                </a:rPr>
                <a:t>147.46.11.2</a:t>
              </a:r>
              <a:endParaRPr lang="ko-KR" altLang="en-US" sz="6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5" name="TextBox 24">
              <a:extLst>
                <a:ext uri="{FF2B5EF4-FFF2-40B4-BE49-F238E27FC236}">
                  <a16:creationId xmlns:a16="http://schemas.microsoft.com/office/drawing/2014/main" id="{43066329-09DE-4B9C-93C4-4C5B595F7366}"/>
                </a:ext>
              </a:extLst>
            </p:cNvPr>
            <p:cNvSpPr txBox="1"/>
            <p:nvPr/>
          </p:nvSpPr>
          <p:spPr>
            <a:xfrm>
              <a:off x="4894414" y="5919439"/>
              <a:ext cx="386076" cy="92333"/>
            </a:xfrm>
            <a:prstGeom prst="rect">
              <a:avLst/>
            </a:prstGeom>
            <a:solidFill>
              <a:srgbClr val="FFFAC2"/>
            </a:solidFill>
          </p:spPr>
          <p:txBody>
            <a:bodyPr wrap="square" lIns="0" tIns="0" rIns="0" bIns="0">
              <a:spAutoFit/>
            </a:bodyPr>
            <a:lstStyle/>
            <a:p>
              <a:pPr marL="0" lvl="2" algn="ctr">
                <a:spcAft>
                  <a:spcPts val="800"/>
                </a:spcAft>
                <a:buClr>
                  <a:srgbClr val="193EB0"/>
                </a:buClr>
              </a:pPr>
              <a:r>
                <a:rPr lang="en-US" altLang="ko-KR" sz="600" b="1" dirty="0">
                  <a:solidFill>
                    <a:schemeClr val="tx1">
                      <a:lumMod val="85000"/>
                      <a:lumOff val="15000"/>
                    </a:schemeClr>
                  </a:solidFill>
                  <a:latin typeface="SamsungOne-400" panose="020B0503030303020204" pitchFamily="34" charset="0"/>
                  <a:ea typeface="SamsungOne-400" panose="020B0503030303020204" pitchFamily="34" charset="0"/>
                </a:rPr>
                <a:t>147.46.12.1</a:t>
              </a:r>
              <a:endParaRPr lang="ko-KR" altLang="en-US" sz="6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6" name="TextBox 25">
              <a:extLst>
                <a:ext uri="{FF2B5EF4-FFF2-40B4-BE49-F238E27FC236}">
                  <a16:creationId xmlns:a16="http://schemas.microsoft.com/office/drawing/2014/main" id="{A000ADD2-3361-4CEB-BCB5-5A571F2057B8}"/>
                </a:ext>
              </a:extLst>
            </p:cNvPr>
            <p:cNvSpPr txBox="1"/>
            <p:nvPr/>
          </p:nvSpPr>
          <p:spPr>
            <a:xfrm>
              <a:off x="5328754" y="5919439"/>
              <a:ext cx="386076" cy="92333"/>
            </a:xfrm>
            <a:prstGeom prst="rect">
              <a:avLst/>
            </a:prstGeom>
            <a:solidFill>
              <a:srgbClr val="FFFAC2"/>
            </a:solidFill>
          </p:spPr>
          <p:txBody>
            <a:bodyPr wrap="square" lIns="0" tIns="0" rIns="0" bIns="0">
              <a:spAutoFit/>
            </a:bodyPr>
            <a:lstStyle/>
            <a:p>
              <a:pPr marL="0" lvl="2" algn="ctr">
                <a:spcAft>
                  <a:spcPts val="800"/>
                </a:spcAft>
                <a:buClr>
                  <a:srgbClr val="193EB0"/>
                </a:buClr>
              </a:pPr>
              <a:r>
                <a:rPr lang="en-US" altLang="ko-KR" sz="600" b="1" dirty="0">
                  <a:solidFill>
                    <a:schemeClr val="tx1">
                      <a:lumMod val="85000"/>
                      <a:lumOff val="15000"/>
                    </a:schemeClr>
                  </a:solidFill>
                  <a:latin typeface="SamsungOne-400" panose="020B0503030303020204" pitchFamily="34" charset="0"/>
                  <a:ea typeface="SamsungOne-400" panose="020B0503030303020204" pitchFamily="34" charset="0"/>
                </a:rPr>
                <a:t>147.46.12.2</a:t>
              </a:r>
              <a:endParaRPr lang="ko-KR" altLang="en-US" sz="6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7" name="직사각형 26">
            <a:extLst>
              <a:ext uri="{FF2B5EF4-FFF2-40B4-BE49-F238E27FC236}">
                <a16:creationId xmlns:a16="http://schemas.microsoft.com/office/drawing/2014/main" id="{02627A12-1950-4818-BE68-92BFDBEC150F}"/>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Mạng con là một đơn vị mạng nhỏ trong một mạng</a:t>
            </a:r>
          </a:p>
        </p:txBody>
      </p:sp>
    </p:spTree>
    <p:extLst>
      <p:ext uri="{BB962C8B-B14F-4D97-AF65-F5344CB8AC3E}">
        <p14:creationId xmlns:p14="http://schemas.microsoft.com/office/powerpoint/2010/main" val="128660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Tìm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hiểu</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Mạng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3740912" cy="176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3"/>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1.1.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Tổng</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quan</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về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Mạng</a:t>
            </a:r>
            <a:endParaRPr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lvl="0" indent="-176213">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Thiết</a:t>
            </a:r>
            <a:r>
              <a:rPr lang="en-US" altLang="ko-KR" dirty="0">
                <a:solidFill>
                  <a:srgbClr val="A6A6A6"/>
                </a:solidFill>
                <a:latin typeface="SamsungOne-400" panose="020B0503030303020204" pitchFamily="34" charset="0"/>
                <a:ea typeface="SamsungOne-400" panose="020B0503030303020204" pitchFamily="34" charset="0"/>
              </a:rPr>
              <a:t> bị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Chuyển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đổi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Phương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của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endParaRPr lang="ko-KR" altLang="en-US" dirty="0">
              <a:solidFill>
                <a:schemeClr val="bg1">
                  <a:lumMod val="65000"/>
                </a:schemeClr>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2E7E222D-FE82-4F2C-984B-EA54E636054B}"/>
              </a:ext>
            </a:extLst>
          </p:cNvPr>
          <p:cNvSpPr/>
          <p:nvPr/>
        </p:nvSpPr>
        <p:spPr>
          <a:xfrm>
            <a:off x="5107800" y="4003778"/>
            <a:ext cx="3877703" cy="1364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1.5. </a:t>
            </a:r>
            <a:r>
              <a:rPr lang="vi-VN" dirty="0">
                <a:solidFill>
                  <a:schemeClr val="bg1">
                    <a:lumMod val="65000"/>
                  </a:schemeClr>
                </a:solidFill>
                <a:latin typeface="SamsungOne-400" panose="020B0503030303020204" pitchFamily="34" charset="0"/>
                <a:ea typeface="SamsungOne-400" panose="020B0503030303020204" pitchFamily="34" charset="0"/>
              </a:rPr>
              <a:t>Phân loại và Tính năng của giao tiếp có dây</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Cấu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trúc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liên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1.7.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endParaRPr lang="ko-KR" altLang="en-US"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27527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Gateway mặc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máy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chủ</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DNS</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F7209687-865F-4817-B2B3-95BBCCC46857}"/>
              </a:ext>
            </a:extLst>
          </p:cNvPr>
          <p:cNvSpPr/>
          <p:nvPr/>
        </p:nvSpPr>
        <p:spPr>
          <a:xfrm>
            <a:off x="712182" y="2174873"/>
            <a:ext cx="8487381" cy="316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Gateway mặc định</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 Một điểm kết nối mà các gói dữ liệu cần đi qua khi một gói dữ liệu từ một máy tính riêng đi qua một mạng bên ngoài hoặc một gói dữ liệu từ mạng bên ngoài được gửi vào mạng riêng hoặc mạng con. </a:t>
            </a:r>
          </a:p>
          <a:p>
            <a:pPr marL="444500" lvl="2" indent="-8731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Tại văn phòng và trường học, địa chỉ gateway sẽ dựa trên vị trí hiện tại của máy tính.</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Máy chủ DNS</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Máy chủ này chuyển đổi tên miền thành các địa chỉ IP.</a:t>
            </a:r>
          </a:p>
          <a:p>
            <a:pPr marL="444500" lvl="2" indent="-8731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Máy chủ có chức năng chuyển tên miền ví dụ như www.google.com thành các địa chỉ IP ví dụ như 172.217.24.68 </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Tên miền</a:t>
            </a:r>
          </a:p>
          <a:p>
            <a:pPr marL="444500" lvl="2" indent="-8731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Địa chỉ IP sử dụng các tên miền bằng các ký tự chữ cái, ví dụ như www.naver.com.</a:t>
            </a:r>
          </a:p>
          <a:p>
            <a:pPr marL="444500" lvl="2" indent="-8731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Lý do là vì các địa chỉ IP dạng số khá khó nhớ và khó sử dụng.</a:t>
            </a:r>
          </a:p>
        </p:txBody>
      </p:sp>
      <p:sp>
        <p:nvSpPr>
          <p:cNvPr id="9" name="직사각형 8">
            <a:extLst>
              <a:ext uri="{FF2B5EF4-FFF2-40B4-BE49-F238E27FC236}">
                <a16:creationId xmlns:a16="http://schemas.microsoft.com/office/drawing/2014/main" id="{F58C7423-E6AA-4EAB-A77D-4D9D258DF17E}"/>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Gateway mặc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DNS là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trọng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IP</a:t>
            </a:r>
          </a:p>
        </p:txBody>
      </p:sp>
    </p:spTree>
    <p:extLst>
      <p:ext uri="{BB962C8B-B14F-4D97-AF65-F5344CB8AC3E}">
        <p14:creationId xmlns:p14="http://schemas.microsoft.com/office/powerpoint/2010/main" val="4281343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Kiểm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thái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492443"/>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Mạng</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9" name="직사각형 8">
            <a:extLst>
              <a:ext uri="{FF2B5EF4-FFF2-40B4-BE49-F238E27FC236}">
                <a16:creationId xmlns:a16="http://schemas.microsoft.com/office/drawing/2014/main" id="{815B9F86-9E79-427D-83D7-23BDF2AB0F07}"/>
              </a:ext>
            </a:extLst>
          </p:cNvPr>
          <p:cNvSpPr/>
          <p:nvPr/>
        </p:nvSpPr>
        <p:spPr>
          <a:xfrm>
            <a:off x="712182" y="2393948"/>
            <a:ext cx="8487381"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ipconfig</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DHCP, v.v.</a:t>
            </a:r>
          </a:p>
        </p:txBody>
      </p:sp>
      <p:grpSp>
        <p:nvGrpSpPr>
          <p:cNvPr id="3" name="그룹 2">
            <a:extLst>
              <a:ext uri="{FF2B5EF4-FFF2-40B4-BE49-F238E27FC236}">
                <a16:creationId xmlns:a16="http://schemas.microsoft.com/office/drawing/2014/main" id="{2C119032-3170-4F67-AE69-38C1B00E92A6}"/>
              </a:ext>
            </a:extLst>
          </p:cNvPr>
          <p:cNvGrpSpPr/>
          <p:nvPr/>
        </p:nvGrpSpPr>
        <p:grpSpPr>
          <a:xfrm>
            <a:off x="974321" y="3564156"/>
            <a:ext cx="3572684" cy="2409022"/>
            <a:chOff x="1063626" y="3409968"/>
            <a:chExt cx="4194174" cy="2828086"/>
          </a:xfrm>
        </p:grpSpPr>
        <p:pic>
          <p:nvPicPr>
            <p:cNvPr id="10" name="그림 7">
              <a:extLst>
                <a:ext uri="{FF2B5EF4-FFF2-40B4-BE49-F238E27FC236}">
                  <a16:creationId xmlns:a16="http://schemas.microsoft.com/office/drawing/2014/main" id="{E02BB6D4-DE4C-44A3-B3C5-9E5E850011D8}"/>
                </a:ext>
              </a:extLst>
            </p:cNvPr>
            <p:cNvPicPr>
              <a:picLocks noChangeAspect="1"/>
            </p:cNvPicPr>
            <p:nvPr/>
          </p:nvPicPr>
          <p:blipFill>
            <a:blip r:embed="rId3"/>
            <a:stretch>
              <a:fillRect/>
            </a:stretch>
          </p:blipFill>
          <p:spPr>
            <a:xfrm>
              <a:off x="1063626" y="3409968"/>
              <a:ext cx="4194174" cy="2828086"/>
            </a:xfrm>
            <a:prstGeom prst="rect">
              <a:avLst/>
            </a:prstGeom>
          </p:spPr>
        </p:pic>
        <p:sp>
          <p:nvSpPr>
            <p:cNvPr id="11" name="직사각형 10">
              <a:extLst>
                <a:ext uri="{FF2B5EF4-FFF2-40B4-BE49-F238E27FC236}">
                  <a16:creationId xmlns:a16="http://schemas.microsoft.com/office/drawing/2014/main" id="{01723366-72E1-4991-9C59-AD58FD4431D4}"/>
                </a:ext>
              </a:extLst>
            </p:cNvPr>
            <p:cNvSpPr/>
            <p:nvPr/>
          </p:nvSpPr>
          <p:spPr>
            <a:xfrm>
              <a:off x="1063627" y="4150989"/>
              <a:ext cx="4089887" cy="12562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13" name="그림 7">
            <a:extLst>
              <a:ext uri="{FF2B5EF4-FFF2-40B4-BE49-F238E27FC236}">
                <a16:creationId xmlns:a16="http://schemas.microsoft.com/office/drawing/2014/main" id="{91B20594-EC1D-4466-86E4-82C32BE77763}"/>
              </a:ext>
            </a:extLst>
          </p:cNvPr>
          <p:cNvPicPr>
            <a:picLocks noChangeAspect="1"/>
          </p:cNvPicPr>
          <p:nvPr/>
        </p:nvPicPr>
        <p:blipFill rotWithShape="1">
          <a:blip r:embed="rId3"/>
          <a:srcRect t="25214" r="23965" b="29667"/>
          <a:stretch/>
        </p:blipFill>
        <p:spPr>
          <a:xfrm>
            <a:off x="2374972" y="3429000"/>
            <a:ext cx="6696258" cy="2679334"/>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867E4F55-CC00-4DE9-BBDF-E48D4CCBCC6E}"/>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874590" y="3769367"/>
            <a:ext cx="653082" cy="653082"/>
          </a:xfrm>
          <a:prstGeom prst="rect">
            <a:avLst/>
          </a:prstGeom>
        </p:spPr>
      </p:pic>
      <p:sp>
        <p:nvSpPr>
          <p:cNvPr id="14" name="직사각형 13">
            <a:extLst>
              <a:ext uri="{FF2B5EF4-FFF2-40B4-BE49-F238E27FC236}">
                <a16:creationId xmlns:a16="http://schemas.microsoft.com/office/drawing/2014/main" id="{ADDA9B80-53E5-4693-A7DB-855916EFEB66}"/>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Khi </a:t>
            </a:r>
            <a:r>
              <a:rPr lang="en-US" altLang="ko-KR" sz="1400" dirty="0" err="1">
                <a:solidFill>
                  <a:schemeClr val="tx1"/>
                </a:solidFill>
                <a:latin typeface="SamsungOne-400" panose="020B0503030303020204" pitchFamily="34" charset="0"/>
                <a:ea typeface="SamsungOne-400" panose="020B0503030303020204" pitchFamily="34" charset="0"/>
              </a:rPr>
              <a:t>gõ</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cmd</a:t>
            </a:r>
            <a:r>
              <a:rPr lang="en-US" altLang="ko-KR" sz="1400" dirty="0">
                <a:solidFill>
                  <a:schemeClr val="tx1"/>
                </a:solidFill>
                <a:latin typeface="SamsungOne-400" panose="020B0503030303020204" pitchFamily="34" charset="0"/>
                <a:ea typeface="SamsungOne-400" panose="020B0503030303020204" pitchFamily="34" charset="0"/>
              </a:rPr>
              <a:t>” trong [Start]-[Run],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cửa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sổ</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ra để bạn có thể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lệnh</a:t>
            </a:r>
            <a:r>
              <a:rPr lang="en-US" altLang="ko-KR" sz="1400" dirty="0">
                <a:solidFill>
                  <a:schemeClr val="tx1"/>
                </a:solidFill>
                <a:latin typeface="SamsungOne-400" panose="020B0503030303020204" pitchFamily="34" charset="0"/>
                <a:ea typeface="SamsungOne-400" panose="020B0503030303020204" pitchFamily="34" charset="0"/>
              </a:rPr>
              <a:t> ipconfig, </a:t>
            </a:r>
            <a:r>
              <a:rPr lang="en-US" altLang="ko-KR" sz="1400" dirty="0" err="1">
                <a:solidFill>
                  <a:schemeClr val="tx1"/>
                </a:solidFill>
                <a:latin typeface="SamsungOne-400" panose="020B0503030303020204" pitchFamily="34" charset="0"/>
                <a:ea typeface="SamsungOne-400" panose="020B0503030303020204" pitchFamily="34" charset="0"/>
              </a:rPr>
              <a:t>nslookup</a:t>
            </a:r>
            <a:r>
              <a:rPr lang="en-US" altLang="ko-KR" sz="1400" dirty="0">
                <a:solidFill>
                  <a:schemeClr val="tx1"/>
                </a:solidFill>
                <a:latin typeface="SamsungOne-400" panose="020B0503030303020204" pitchFamily="34" charset="0"/>
                <a:ea typeface="SamsungOne-400" panose="020B0503030303020204" pitchFamily="34" charset="0"/>
              </a:rPr>
              <a:t>, tracert, v.v.</a:t>
            </a:r>
          </a:p>
        </p:txBody>
      </p:sp>
    </p:spTree>
    <p:extLst>
      <p:ext uri="{BB962C8B-B14F-4D97-AF65-F5344CB8AC3E}">
        <p14:creationId xmlns:p14="http://schemas.microsoft.com/office/powerpoint/2010/main" val="384103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직사각형 13">
            <a:extLst>
              <a:ext uri="{FF2B5EF4-FFF2-40B4-BE49-F238E27FC236}">
                <a16:creationId xmlns:a16="http://schemas.microsoft.com/office/drawing/2014/main" id="{0764AC95-DC2F-46E3-AE2C-8A0718C68B3D}"/>
              </a:ext>
            </a:extLst>
          </p:cNvPr>
          <p:cNvSpPr/>
          <p:nvPr/>
        </p:nvSpPr>
        <p:spPr>
          <a:xfrm>
            <a:off x="712182" y="1750356"/>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nslookup</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Chuyển tên miền bằng chữ cái sang địa chỉ IP</a:t>
            </a:r>
          </a:p>
        </p:txBody>
      </p:sp>
      <p:pic>
        <p:nvPicPr>
          <p:cNvPr id="18" name="그림 17" descr="스크린샷이(가) 표시된 사진&#10;&#10;자동 생성된 설명">
            <a:extLst>
              <a:ext uri="{FF2B5EF4-FFF2-40B4-BE49-F238E27FC236}">
                <a16:creationId xmlns:a16="http://schemas.microsoft.com/office/drawing/2014/main" id="{69671A53-0FD4-44C7-9BF1-85B35B746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754" y="2473733"/>
            <a:ext cx="4402396" cy="2425525"/>
          </a:xfrm>
          <a:prstGeom prst="rect">
            <a:avLst/>
          </a:prstGeom>
        </p:spPr>
      </p:pic>
      <p:sp>
        <p:nvSpPr>
          <p:cNvPr id="2" name="직사각형 1">
            <a:extLst>
              <a:ext uri="{FF2B5EF4-FFF2-40B4-BE49-F238E27FC236}">
                <a16:creationId xmlns:a16="http://schemas.microsoft.com/office/drawing/2014/main" id="{3D02CE68-9332-4DB8-A7B6-1B165AD3B321}"/>
              </a:ext>
            </a:extLst>
          </p:cNvPr>
          <p:cNvSpPr/>
          <p:nvPr/>
        </p:nvSpPr>
        <p:spPr>
          <a:xfrm>
            <a:off x="847024" y="2424418"/>
            <a:ext cx="4490126" cy="257109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EB2B4011-C4B2-4E2C-90E2-38C8C87C30C3}"/>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miền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IP</a:t>
            </a:r>
          </a:p>
        </p:txBody>
      </p:sp>
    </p:spTree>
    <p:extLst>
      <p:ext uri="{BB962C8B-B14F-4D97-AF65-F5344CB8AC3E}">
        <p14:creationId xmlns:p14="http://schemas.microsoft.com/office/powerpoint/2010/main" val="1352772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ko-KR" altLang="en-US" dirty="0">
              <a:solidFill>
                <a:schemeClr val="bg1"/>
              </a:solidFill>
              <a:latin typeface="iCiel Samsung Sharp Sans Medium" pitchFamily="2" charset="0"/>
              <a:ea typeface="SamsungSharpSans-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직사각형 13">
            <a:extLst>
              <a:ext uri="{FF2B5EF4-FFF2-40B4-BE49-F238E27FC236}">
                <a16:creationId xmlns:a16="http://schemas.microsoft.com/office/drawing/2014/main" id="{0764AC95-DC2F-46E3-AE2C-8A0718C68B3D}"/>
              </a:ext>
            </a:extLst>
          </p:cNvPr>
          <p:cNvSpPr/>
          <p:nvPr/>
        </p:nvSpPr>
        <p:spPr>
          <a:xfrm>
            <a:off x="712182" y="1751661"/>
            <a:ext cx="8487381"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Medium" pitchFamily="2" charset="0"/>
              </a:rPr>
              <a:t>tracert</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Medium" pitchFamily="2" charset="0"/>
              </a:rPr>
              <a:t>Định tuyến đến một điểm đích cho trước (ww.google.com)</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Medium" pitchFamily="2" charset="0"/>
              </a:rPr>
              <a:t>Không tác dụng với các đường dẫn thứ 3, 9 và 10, v.v.</a:t>
            </a:r>
          </a:p>
          <a:p>
            <a:pPr marL="355600" lvl="1" indent="-179388">
              <a:spcAft>
                <a:spcPts val="800"/>
              </a:spcAft>
              <a:buClr>
                <a:srgbClr val="193EB0"/>
              </a:buClr>
              <a:buFont typeface="Arial" panose="020B0604020202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cs typeface="iCiel Samsung Sharp Sans Medium" pitchFamily="2" charset="0"/>
              </a:rPr>
              <a:t>Ngày nay, vì lý do bảo mật, các dấu vết này thường bị chặn trên mạng của bạn, do đó, không phải lúc nào cũng có thể định tuyến được.</a:t>
            </a:r>
          </a:p>
        </p:txBody>
      </p:sp>
      <p:grpSp>
        <p:nvGrpSpPr>
          <p:cNvPr id="2" name="그룹 1">
            <a:extLst>
              <a:ext uri="{FF2B5EF4-FFF2-40B4-BE49-F238E27FC236}">
                <a16:creationId xmlns:a16="http://schemas.microsoft.com/office/drawing/2014/main" id="{70C6C350-81B2-4F24-9E34-93A2DA678E0D}"/>
              </a:ext>
            </a:extLst>
          </p:cNvPr>
          <p:cNvGrpSpPr/>
          <p:nvPr/>
        </p:nvGrpSpPr>
        <p:grpSpPr>
          <a:xfrm>
            <a:off x="847023" y="3247817"/>
            <a:ext cx="6246795" cy="3008604"/>
            <a:chOff x="847023" y="3247817"/>
            <a:chExt cx="6246795" cy="3008604"/>
          </a:xfrm>
        </p:grpSpPr>
        <p:pic>
          <p:nvPicPr>
            <p:cNvPr id="10" name="그림 9" descr="스크린샷이(가) 표시된 사진&#10;&#10;자동 생성된 설명">
              <a:extLst>
                <a:ext uri="{FF2B5EF4-FFF2-40B4-BE49-F238E27FC236}">
                  <a16:creationId xmlns:a16="http://schemas.microsoft.com/office/drawing/2014/main" id="{9EFE92CE-9355-4F20-B863-1867BB3ED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524" y="3286317"/>
              <a:ext cx="6165234" cy="2902727"/>
            </a:xfrm>
            <a:prstGeom prst="rect">
              <a:avLst/>
            </a:prstGeom>
          </p:spPr>
        </p:pic>
        <p:sp>
          <p:nvSpPr>
            <p:cNvPr id="9" name="직사각형 8">
              <a:extLst>
                <a:ext uri="{FF2B5EF4-FFF2-40B4-BE49-F238E27FC236}">
                  <a16:creationId xmlns:a16="http://schemas.microsoft.com/office/drawing/2014/main" id="{848A7C85-0AFD-4065-BAB8-4108D126A245}"/>
                </a:ext>
              </a:extLst>
            </p:cNvPr>
            <p:cNvSpPr/>
            <p:nvPr/>
          </p:nvSpPr>
          <p:spPr>
            <a:xfrm>
              <a:off x="847023" y="3247817"/>
              <a:ext cx="6246795" cy="30086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직사각형 10">
            <a:extLst>
              <a:ext uri="{FF2B5EF4-FFF2-40B4-BE49-F238E27FC236}">
                <a16:creationId xmlns:a16="http://schemas.microsoft.com/office/drawing/2014/main" id="{A8C10089-C68A-4E97-91E9-D1EC746221DE}"/>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Lệnh hiển thị đường dẫn mạng</a:t>
            </a:r>
          </a:p>
        </p:txBody>
      </p:sp>
    </p:spTree>
    <p:extLst>
      <p:ext uri="{BB962C8B-B14F-4D97-AF65-F5344CB8AC3E}">
        <p14:creationId xmlns:p14="http://schemas.microsoft.com/office/powerpoint/2010/main" val="3150614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Giao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thức</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truyền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thông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4" name="직사각형 33">
            <a:extLst>
              <a:ext uri="{FF2B5EF4-FFF2-40B4-BE49-F238E27FC236}">
                <a16:creationId xmlns:a16="http://schemas.microsoft.com/office/drawing/2014/main" id="{30EF334D-0283-408B-A001-ECD3F25BE42F}"/>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2.1. Giao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thức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là gì?</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Mô</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hình</a:t>
            </a:r>
            <a:r>
              <a:rPr lang="en-US" altLang="ko-KR" dirty="0">
                <a:solidFill>
                  <a:srgbClr val="A6A6A6"/>
                </a:solidFill>
                <a:latin typeface="SamsungOne-400" panose="020B0503030303020204" pitchFamily="34" charset="0"/>
                <a:ea typeface="SamsungOne-400" panose="020B0503030303020204" pitchFamily="34" charset="0"/>
              </a:rPr>
              <a:t> OSI</a:t>
            </a: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Giao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TCP/IP</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2.4. HTTP</a:t>
            </a:r>
          </a:p>
        </p:txBody>
      </p:sp>
      <p:sp>
        <p:nvSpPr>
          <p:cNvPr id="35" name="직사각형 34">
            <a:extLst>
              <a:ext uri="{FF2B5EF4-FFF2-40B4-BE49-F238E27FC236}">
                <a16:creationId xmlns:a16="http://schemas.microsoft.com/office/drawing/2014/main" id="{0A958C6F-D7F9-4AA0-9DD5-EA20802092CB}"/>
              </a:ext>
            </a:extLst>
          </p:cNvPr>
          <p:cNvSpPr/>
          <p:nvPr/>
        </p:nvSpPr>
        <p:spPr>
          <a:xfrm>
            <a:off x="5107801"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MQTT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CoAP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WebSocket</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49753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3630ED56-CFA0-460D-966C-E13E8E146668}"/>
              </a:ext>
            </a:extLst>
          </p:cNvPr>
          <p:cNvSpPr/>
          <p:nvPr/>
        </p:nvSpPr>
        <p:spPr>
          <a:xfrm>
            <a:off x="580388" y="4831046"/>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Tùy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có thể </a:t>
            </a:r>
            <a:r>
              <a:rPr lang="en-US" altLang="ko-KR" sz="1400" dirty="0" err="1">
                <a:solidFill>
                  <a:schemeClr val="tx1"/>
                </a:solidFill>
                <a:latin typeface="SamsungOne-400" panose="020B0503030303020204" pitchFamily="34" charset="0"/>
                <a:ea typeface="SamsungOne-400" panose="020B0503030303020204" pitchFamily="34" charset="0"/>
              </a:rPr>
              <a:t>dễ</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hiểu</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30" name="직사각형 29">
            <a:extLst>
              <a:ext uri="{FF2B5EF4-FFF2-40B4-BE49-F238E27FC236}">
                <a16:creationId xmlns:a16="http://schemas.microsoft.com/office/drawing/2014/main" id="{47C22626-8FFF-4081-838B-A9EE40F03537}"/>
              </a:ext>
            </a:extLst>
          </p:cNvPr>
          <p:cNvSpPr/>
          <p:nvPr/>
        </p:nvSpPr>
        <p:spPr>
          <a:xfrm>
            <a:off x="580388" y="375517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hiểu</a:t>
            </a:r>
            <a:r>
              <a:rPr lang="en-US" altLang="ko-KR" sz="1400" dirty="0">
                <a:solidFill>
                  <a:schemeClr val="tx1"/>
                </a:solidFill>
                <a:latin typeface="SamsungOne-400" panose="020B0503030303020204" pitchFamily="34" charset="0"/>
                <a:ea typeface="SamsungOne-400" panose="020B0503030303020204" pitchFamily="34" charset="0"/>
              </a:rPr>
              <a:t> về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là gì?</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9" name="직사각형 8">
            <a:extLst>
              <a:ext uri="{FF2B5EF4-FFF2-40B4-BE49-F238E27FC236}">
                <a16:creationId xmlns:a16="http://schemas.microsoft.com/office/drawing/2014/main" id="{23D0C2B3-075F-4872-87A5-B39D1BEC924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Giao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thức</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1" name="직사각형 10">
            <a:extLst>
              <a:ext uri="{FF2B5EF4-FFF2-40B4-BE49-F238E27FC236}">
                <a16:creationId xmlns:a16="http://schemas.microsoft.com/office/drawing/2014/main" id="{5BB1F88E-2FB8-468F-9900-AE8CF49D1A04}"/>
              </a:ext>
            </a:extLst>
          </p:cNvPr>
          <p:cNvSpPr/>
          <p:nvPr/>
        </p:nvSpPr>
        <p:spPr>
          <a:xfrm>
            <a:off x="712182" y="2792520"/>
            <a:ext cx="848738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(TCP), Giao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Internet (IP), Giao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(ARP), Giao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(DCHP)</a:t>
            </a:r>
          </a:p>
          <a:p>
            <a:pPr marL="182563" indent="-182563" latinLnBrk="0">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tập hợp logic của các giao thức hoạt động như một chồng giao thức. </a:t>
            </a:r>
          </a:p>
        </p:txBody>
      </p:sp>
      <p:sp>
        <p:nvSpPr>
          <p:cNvPr id="18" name="직사각형 17">
            <a:extLst>
              <a:ext uri="{FF2B5EF4-FFF2-40B4-BE49-F238E27FC236}">
                <a16:creationId xmlns:a16="http://schemas.microsoft.com/office/drawing/2014/main" id="{4DE1825F-D67A-45A0-8E7C-7F3698E9F795}"/>
              </a:ext>
            </a:extLst>
          </p:cNvPr>
          <p:cNvSpPr/>
          <p:nvPr/>
        </p:nvSpPr>
        <p:spPr>
          <a:xfrm>
            <a:off x="712182" y="399612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nghĩ nó giống như các quy định điều chỉnh ngôn ngữ của con người.</a:t>
            </a:r>
          </a:p>
        </p:txBody>
      </p:sp>
      <p:sp>
        <p:nvSpPr>
          <p:cNvPr id="29" name="직사각형 28">
            <a:extLst>
              <a:ext uri="{FF2B5EF4-FFF2-40B4-BE49-F238E27FC236}">
                <a16:creationId xmlns:a16="http://schemas.microsoft.com/office/drawing/2014/main" id="{A458DCCD-F52B-412E-98D6-06845D4D8CBA}"/>
              </a:ext>
            </a:extLst>
          </p:cNvPr>
          <p:cNvSpPr/>
          <p:nvPr/>
        </p:nvSpPr>
        <p:spPr>
          <a:xfrm>
            <a:off x="580388" y="1944537"/>
            <a:ext cx="8619175"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Vì có nhiều kiểu nền tảng và hệ thống trong một mạng, nên các nền tảng và hệ thống này sử dụng giao thức quy ước chung để giao tiếp với nhau.</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32" name="그룹 31">
            <a:extLst>
              <a:ext uri="{FF2B5EF4-FFF2-40B4-BE49-F238E27FC236}">
                <a16:creationId xmlns:a16="http://schemas.microsoft.com/office/drawing/2014/main" id="{9121AF5A-8005-4DF3-BC71-7ADADBFF5395}"/>
              </a:ext>
            </a:extLst>
          </p:cNvPr>
          <p:cNvGrpSpPr/>
          <p:nvPr/>
        </p:nvGrpSpPr>
        <p:grpSpPr>
          <a:xfrm>
            <a:off x="449998" y="4386242"/>
            <a:ext cx="7051617" cy="200055"/>
            <a:chOff x="712182" y="1757635"/>
            <a:chExt cx="7051617" cy="200055"/>
          </a:xfrm>
        </p:grpSpPr>
        <p:sp>
          <p:nvSpPr>
            <p:cNvPr id="33" name="직사각형 32">
              <a:extLst>
                <a:ext uri="{FF2B5EF4-FFF2-40B4-BE49-F238E27FC236}">
                  <a16:creationId xmlns:a16="http://schemas.microsoft.com/office/drawing/2014/main" id="{B5038B76-7F61-48AC-ACF3-06949EAB318D}"/>
                </a:ext>
              </a:extLst>
            </p:cNvPr>
            <p:cNvSpPr/>
            <p:nvPr/>
          </p:nvSpPr>
          <p:spPr>
            <a:xfrm>
              <a:off x="1095271" y="1757635"/>
              <a:ext cx="666852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vi-VN" altLang="ko-KR" sz="1300" dirty="0">
                  <a:solidFill>
                    <a:prstClr val="black">
                      <a:lumMod val="85000"/>
                      <a:lumOff val="15000"/>
                    </a:prstClr>
                  </a:solidFill>
                  <a:latin typeface="SamsungOne-400" panose="020B0503030303020204" pitchFamily="34" charset="0"/>
                </a:rPr>
                <a:t>(động từ, biểu thức kiểm toán, phương pháp định tuyến, phương pháp kết nối ban đầu, v.v.,)</a:t>
              </a:r>
              <a:endParaRPr lang="en-US" altLang="ko-KR" sz="1300" dirty="0">
                <a:solidFill>
                  <a:prstClr val="black">
                    <a:lumMod val="85000"/>
                    <a:lumOff val="15000"/>
                  </a:prstClr>
                </a:solidFill>
                <a:latin typeface="SamsungOne-400" panose="020B0503030303020204" pitchFamily="34" charset="0"/>
              </a:endParaRPr>
            </a:p>
          </p:txBody>
        </p:sp>
        <p:sp>
          <p:nvSpPr>
            <p:cNvPr id="34" name="사각형: 둥근 모서리 33">
              <a:extLst>
                <a:ext uri="{FF2B5EF4-FFF2-40B4-BE49-F238E27FC236}">
                  <a16:creationId xmlns:a16="http://schemas.microsoft.com/office/drawing/2014/main" id="{56D8240A-7479-4695-9397-B5F1E8B58C29}"/>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400" panose="020B0503030303020204" pitchFamily="34" charset="0"/>
                </a:rPr>
                <a:t>Ex</a:t>
              </a:r>
              <a:endParaRPr lang="ko-KR" altLang="en-US" sz="11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562449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là gì?</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2" name="직사각형 31">
            <a:extLst>
              <a:ext uri="{FF2B5EF4-FFF2-40B4-BE49-F238E27FC236}">
                <a16:creationId xmlns:a16="http://schemas.microsoft.com/office/drawing/2014/main" id="{E7990532-1FAC-4FC1-A060-406B2E55C93B}"/>
              </a:ext>
            </a:extLst>
          </p:cNvPr>
          <p:cNvSpPr/>
          <p:nvPr/>
        </p:nvSpPr>
        <p:spPr>
          <a:xfrm>
            <a:off x="712182" y="1750356"/>
            <a:ext cx="8487381" cy="2951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Khởi tạo kết nối </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Máy khách hay máy chủ khởi tạo kết nối, cần trao đổi thông tin gì trước khi giao tiếp?</a:t>
            </a:r>
          </a:p>
          <a:p>
            <a:pPr marL="182563" indent="-182563">
              <a:spcAft>
                <a:spcPts val="4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Tư vấn các đặc điểm kết nối</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Làm thế nào để mã hóa giao tiếp của giao thức, và làm thế nào để truyền các khóa mã khóa giữa các máy chủ giao tiếp?</a:t>
            </a:r>
          </a:p>
          <a:p>
            <a:pPr marL="182563" indent="-182563">
              <a:spcAft>
                <a:spcPts val="4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Định dạng dữ liệu</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Làm thế nào để sắp xếp dữ liệu trong gói tin, và dữ liệu được xử lý bằng kiểu sắp xếp nào ở thiết bị nhận?</a:t>
            </a:r>
          </a:p>
          <a:p>
            <a:pPr marL="182563" indent="-182563">
              <a:spcAft>
                <a:spcPts val="4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Phát hiện lỗi và sửa lỗi</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Chuyện gì sẽ xảy ra nếu một gói tin mất quá nhiều thời gian để đến được đích? Máy khách sẽ khôi phục như thế nào </a:t>
            </a:r>
            <a:endParaRPr lang="en-US"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400"/>
              </a:spcAft>
              <a:buClr>
                <a:srgbClr val="193EB0"/>
              </a:buClr>
            </a:pPr>
            <a:r>
              <a:rPr 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nếu không thiết lập được kết nối giữa máy khách và máy chủ trong một khoảng thời gian ngắn?</a:t>
            </a:r>
          </a:p>
          <a:p>
            <a:pPr marL="182563" lvl="1" indent="-182563">
              <a:spcAft>
                <a:spcPts val="4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Hủy bỏ kết nối</a:t>
            </a:r>
          </a:p>
          <a:p>
            <a:pPr marL="355600" lvl="1" indent="-179388">
              <a:spcAft>
                <a:spcPts val="4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Làm thế nào để máy chủ thông báo máy chủ còn lại rằng kết nối đã bị hủy, và thông tin nào phải được gửi cuối cùng để hủy kết nối đúng cách? </a:t>
            </a:r>
          </a:p>
        </p:txBody>
      </p:sp>
      <p:sp>
        <p:nvSpPr>
          <p:cNvPr id="8" name="직사각형 7">
            <a:extLst>
              <a:ext uri="{FF2B5EF4-FFF2-40B4-BE49-F238E27FC236}">
                <a16:creationId xmlns:a16="http://schemas.microsoft.com/office/drawing/2014/main" id="{9AB187C0-F348-4ADC-AA7A-60F4D5B57741}"/>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đều</a:t>
            </a:r>
            <a:r>
              <a:rPr lang="en-US" altLang="ko-KR" sz="1400" dirty="0">
                <a:solidFill>
                  <a:schemeClr val="tx1"/>
                </a:solidFill>
                <a:latin typeface="SamsungOne-400" panose="020B0503030303020204" pitchFamily="34" charset="0"/>
                <a:ea typeface="SamsungOne-400" panose="020B0503030303020204" pitchFamily="34" charset="0"/>
              </a:rPr>
              <a:t> xét </a:t>
            </a:r>
            <a:r>
              <a:rPr lang="en-US" altLang="ko-KR" sz="1400" dirty="0" err="1">
                <a:solidFill>
                  <a:schemeClr val="tx1"/>
                </a:solidFill>
                <a:latin typeface="SamsungOne-400" panose="020B0503030303020204" pitchFamily="34" charset="0"/>
                <a:ea typeface="SamsungOne-400" panose="020B0503030303020204" pitchFamily="34" charset="0"/>
              </a:rPr>
              <a:t>đến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vấn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151326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Giao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thức</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truyền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thông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4" name="직사각형 33">
            <a:extLst>
              <a:ext uri="{FF2B5EF4-FFF2-40B4-BE49-F238E27FC236}">
                <a16:creationId xmlns:a16="http://schemas.microsoft.com/office/drawing/2014/main" id="{30EF334D-0283-408B-A001-ECD3F25BE42F}"/>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2.1.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là gì</a:t>
            </a:r>
          </a:p>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Mô</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hình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OSI</a:t>
            </a: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Giao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TCP/IP</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2.4. HTTP</a:t>
            </a:r>
          </a:p>
        </p:txBody>
      </p:sp>
      <p:sp>
        <p:nvSpPr>
          <p:cNvPr id="35" name="직사각형 34">
            <a:extLst>
              <a:ext uri="{FF2B5EF4-FFF2-40B4-BE49-F238E27FC236}">
                <a16:creationId xmlns:a16="http://schemas.microsoft.com/office/drawing/2014/main" id="{0A958C6F-D7F9-4AA0-9DD5-EA20802092CB}"/>
              </a:ext>
            </a:extLst>
          </p:cNvPr>
          <p:cNvSpPr/>
          <p:nvPr/>
        </p:nvSpPr>
        <p:spPr>
          <a:xfrm>
            <a:off x="5107801"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MQTT</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CoAP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WebSocket</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83189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OSI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9" name="직사각형 8">
            <a:extLst>
              <a:ext uri="{FF2B5EF4-FFF2-40B4-BE49-F238E27FC236}">
                <a16:creationId xmlns:a16="http://schemas.microsoft.com/office/drawing/2014/main" id="{23D0C2B3-075F-4872-87A5-B39D1BEC924B}"/>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Mô</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hình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OSI?</a:t>
            </a:r>
          </a:p>
        </p:txBody>
      </p:sp>
      <p:sp>
        <p:nvSpPr>
          <p:cNvPr id="29" name="직사각형 28">
            <a:extLst>
              <a:ext uri="{FF2B5EF4-FFF2-40B4-BE49-F238E27FC236}">
                <a16:creationId xmlns:a16="http://schemas.microsoft.com/office/drawing/2014/main" id="{5CEED82C-D15D-4FC2-9D70-FD89EFE6530E}"/>
              </a:ext>
            </a:extLst>
          </p:cNvPr>
          <p:cNvSpPr/>
          <p:nvPr/>
        </p:nvSpPr>
        <p:spPr>
          <a:xfrm>
            <a:off x="712182" y="2174873"/>
            <a:ext cx="5528263" cy="360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Mô hình Liên kết Hệ thống mở (OSI)</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Năm 1978, Tổ chức Tiêu chuẩn Quốc tế (ISO) đã thiết lập mô hình tiêu </a:t>
            </a:r>
            <a:endParaRPr lang="en-US" sz="1200" dirty="0">
              <a:solidFill>
                <a:schemeClr val="tx1">
                  <a:lumMod val="85000"/>
                  <a:lumOff val="15000"/>
                </a:schemeClr>
              </a:solidFill>
              <a:latin typeface="Arial" panose="020B0503030303020204" pitchFamily="34" charset="0"/>
              <a:ea typeface="SamsungOne-400" panose="020B0503030303020204" pitchFamily="34" charset="0"/>
            </a:endParaRPr>
          </a:p>
          <a:p>
            <a:pPr marL="176212" lvl="1">
              <a:spcAft>
                <a:spcPts val="800"/>
              </a:spcAft>
              <a:buClr>
                <a:srgbClr val="193EB0"/>
              </a:buClr>
            </a:pPr>
            <a:r>
              <a:rPr lang="en-US" sz="1200" dirty="0">
                <a:solidFill>
                  <a:schemeClr val="tx1">
                    <a:lumMod val="85000"/>
                    <a:lumOff val="15000"/>
                  </a:schemeClr>
                </a:solidFill>
                <a:latin typeface="Arial" panose="020B0503030303020204" pitchFamily="34" charset="0"/>
                <a:ea typeface="SamsungOne-400" panose="020B0503030303020204" pitchFamily="34" charset="0"/>
              </a:rPr>
              <a:t>    </a:t>
            </a:r>
            <a:r>
              <a:rPr lang="vi-VN" sz="1200" dirty="0">
                <a:solidFill>
                  <a:schemeClr val="tx1">
                    <a:lumMod val="85000"/>
                    <a:lumOff val="15000"/>
                  </a:schemeClr>
                </a:solidFill>
                <a:latin typeface="Arial" panose="020B0503030303020204" pitchFamily="34" charset="0"/>
                <a:ea typeface="SamsungOne-400" panose="020B0503030303020204" pitchFamily="34" charset="0"/>
              </a:rPr>
              <a:t>chuẩn quốc tế OSI để cho phép hai hệ thống giao tiếp mà không cần quan </a:t>
            </a:r>
            <a:endParaRPr lang="en-US" sz="1200" dirty="0">
              <a:solidFill>
                <a:schemeClr val="tx1">
                  <a:lumMod val="85000"/>
                  <a:lumOff val="15000"/>
                </a:schemeClr>
              </a:solidFill>
              <a:latin typeface="Arial" panose="020B0503030303020204" pitchFamily="34" charset="0"/>
              <a:ea typeface="SamsungOne-400" panose="020B0503030303020204" pitchFamily="34" charset="0"/>
            </a:endParaRPr>
          </a:p>
          <a:p>
            <a:pPr marL="176212" lvl="1">
              <a:spcAft>
                <a:spcPts val="800"/>
              </a:spcAft>
              <a:buClr>
                <a:srgbClr val="193EB0"/>
              </a:buClr>
            </a:pPr>
            <a:r>
              <a:rPr lang="en-US" sz="1200" dirty="0">
                <a:solidFill>
                  <a:schemeClr val="tx1">
                    <a:lumMod val="85000"/>
                    <a:lumOff val="15000"/>
                  </a:schemeClr>
                </a:solidFill>
                <a:latin typeface="Arial" panose="020B0503030303020204" pitchFamily="34" charset="0"/>
                <a:ea typeface="SamsungOne-400" panose="020B0503030303020204" pitchFamily="34" charset="0"/>
              </a:rPr>
              <a:t>    </a:t>
            </a:r>
            <a:r>
              <a:rPr lang="vi-VN" sz="1200" dirty="0">
                <a:solidFill>
                  <a:schemeClr val="tx1">
                    <a:lumMod val="85000"/>
                    <a:lumOff val="15000"/>
                  </a:schemeClr>
                </a:solidFill>
                <a:latin typeface="Arial" panose="020B0503030303020204" pitchFamily="34" charset="0"/>
                <a:ea typeface="SamsungOne-400" panose="020B0503030303020204" pitchFamily="34" charset="0"/>
              </a:rPr>
              <a:t>tâm đến các cấu trúc ngầm.</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Đây là một mô hình giúp tìm hiểu và thiết kế một cấu trúc mạng có thể </a:t>
            </a:r>
            <a:endParaRPr lang="en-US" sz="1200" dirty="0">
              <a:solidFill>
                <a:schemeClr val="tx1">
                  <a:lumMod val="85000"/>
                  <a:lumOff val="15000"/>
                </a:schemeClr>
              </a:solidFill>
              <a:latin typeface="Arial" panose="020B0503030303020204" pitchFamily="34" charset="0"/>
              <a:ea typeface="SamsungOne-400" panose="020B0503030303020204" pitchFamily="34" charset="0"/>
            </a:endParaRPr>
          </a:p>
          <a:p>
            <a:pPr marL="176212" lvl="1">
              <a:spcAft>
                <a:spcPts val="800"/>
              </a:spcAft>
              <a:buClr>
                <a:srgbClr val="193EB0"/>
              </a:buClr>
            </a:pPr>
            <a:r>
              <a:rPr lang="en-US" sz="1200" dirty="0">
                <a:solidFill>
                  <a:schemeClr val="tx1">
                    <a:lumMod val="85000"/>
                    <a:lumOff val="15000"/>
                  </a:schemeClr>
                </a:solidFill>
                <a:latin typeface="Arial" panose="020B0503030303020204" pitchFamily="34" charset="0"/>
                <a:ea typeface="SamsungOne-400" panose="020B0503030303020204" pitchFamily="34" charset="0"/>
              </a:rPr>
              <a:t>    </a:t>
            </a:r>
            <a:r>
              <a:rPr lang="vi-VN" sz="1200" dirty="0">
                <a:solidFill>
                  <a:schemeClr val="tx1">
                    <a:lumMod val="85000"/>
                    <a:lumOff val="15000"/>
                  </a:schemeClr>
                </a:solidFill>
                <a:latin typeface="Arial" panose="020B0503030303020204" pitchFamily="34" charset="0"/>
                <a:ea typeface="SamsungOne-400" panose="020B0503030303020204" pitchFamily="34" charset="0"/>
              </a:rPr>
              <a:t>tương tác an toàn.</a:t>
            </a:r>
          </a:p>
          <a:p>
            <a:pPr marL="182563" lvl="1"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7 tầng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Vật lý (tầng 1), Liên kết dữ liệu (tầng 2), Mạng (tầng 3), Giao vận (tầng 4), Phiên (tầng 5), Trình diễn (tầng 6), Ứng dụng (tầng 7)</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Bảy tầng này độc lập với nhau.</a:t>
            </a:r>
          </a:p>
          <a:p>
            <a:pPr marL="444500" lvl="2" indent="-87313">
              <a:spcAft>
                <a:spcPts val="800"/>
              </a:spcAft>
              <a:buClr>
                <a:srgbClr val="193EB0"/>
              </a:buClr>
              <a:buFont typeface="SamsungOne 400" panose="020B0503030303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Thay đổi trong một tầng không ảnh hưởng tới các tầng khác. </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Arial" panose="020B0503030303020204" pitchFamily="34" charset="0"/>
                <a:ea typeface="SamsungOne-400" panose="020B0503030303020204" pitchFamily="34" charset="0"/>
              </a:rPr>
              <a:t>Các thiết bị mạng có thể giao tiếp bình thường nếu chúng đáp ứng được một số tầng trong bảy tầng này theo chức năng và chuẩn hóa chúng. </a:t>
            </a:r>
          </a:p>
        </p:txBody>
      </p:sp>
      <p:sp>
        <p:nvSpPr>
          <p:cNvPr id="10" name="직사각형 9">
            <a:extLst>
              <a:ext uri="{FF2B5EF4-FFF2-40B4-BE49-F238E27FC236}">
                <a16:creationId xmlns:a16="http://schemas.microsoft.com/office/drawing/2014/main" id="{52751AF7-46D4-4667-AB7F-B7520A556766}"/>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tế</a:t>
            </a:r>
            <a:r>
              <a:rPr lang="en-US" altLang="ko-KR" sz="1400" dirty="0">
                <a:solidFill>
                  <a:schemeClr val="tx1"/>
                </a:solidFill>
                <a:latin typeface="SamsungOne-400" panose="020B0503030303020204" pitchFamily="34" charset="0"/>
                <a:ea typeface="SamsungOne-400" panose="020B0503030303020204" pitchFamily="34" charset="0"/>
              </a:rPr>
              <a:t> do </a:t>
            </a:r>
            <a:r>
              <a:rPr lang="en-US" altLang="ko-KR" sz="1400" dirty="0" err="1">
                <a:solidFill>
                  <a:schemeClr val="tx1"/>
                </a:solidFill>
                <a:latin typeface="SamsungOne-400" panose="020B0503030303020204" pitchFamily="34" charset="0"/>
                <a:ea typeface="SamsungOne-400" panose="020B0503030303020204" pitchFamily="34" charset="0"/>
              </a:rPr>
              <a:t>Tổ</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Quốc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tế</a:t>
            </a:r>
            <a:r>
              <a:rPr lang="en-US" altLang="ko-KR" sz="1400" dirty="0">
                <a:solidFill>
                  <a:schemeClr val="tx1"/>
                </a:solidFill>
                <a:latin typeface="SamsungOne-400" panose="020B0503030303020204" pitchFamily="34" charset="0"/>
                <a:ea typeface="SamsungOne-400" panose="020B0503030303020204" pitchFamily="34" charset="0"/>
              </a:rPr>
              <a:t> (ISO)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ra</a:t>
            </a:r>
          </a:p>
        </p:txBody>
      </p:sp>
      <p:graphicFrame>
        <p:nvGraphicFramePr>
          <p:cNvPr id="8" name="표 4">
            <a:extLst>
              <a:ext uri="{FF2B5EF4-FFF2-40B4-BE49-F238E27FC236}">
                <a16:creationId xmlns:a16="http://schemas.microsoft.com/office/drawing/2014/main" id="{D0282F11-81BC-440C-B307-A3CC25B361C6}"/>
              </a:ext>
            </a:extLst>
          </p:cNvPr>
          <p:cNvGraphicFramePr>
            <a:graphicFrameLocks noGrp="1"/>
          </p:cNvGraphicFramePr>
          <p:nvPr>
            <p:extLst>
              <p:ext uri="{D42A27DB-BD31-4B8C-83A1-F6EECF244321}">
                <p14:modId xmlns:p14="http://schemas.microsoft.com/office/powerpoint/2010/main" val="525105555"/>
              </p:ext>
            </p:extLst>
          </p:nvPr>
        </p:nvGraphicFramePr>
        <p:xfrm>
          <a:off x="6652984" y="2744788"/>
          <a:ext cx="2691041" cy="2589495"/>
        </p:xfrm>
        <a:graphic>
          <a:graphicData uri="http://schemas.openxmlformats.org/drawingml/2006/table">
            <a:tbl>
              <a:tblPr firstRow="1" bandRow="1">
                <a:effectLst/>
                <a:tableStyleId>{D113A9D2-9D6B-4929-AA2D-F23B5EE8CBE7}</a:tableStyleId>
              </a:tblPr>
              <a:tblGrid>
                <a:gridCol w="954885">
                  <a:extLst>
                    <a:ext uri="{9D8B030D-6E8A-4147-A177-3AD203B41FA5}">
                      <a16:colId xmlns:a16="http://schemas.microsoft.com/office/drawing/2014/main" val="217054385"/>
                    </a:ext>
                  </a:extLst>
                </a:gridCol>
                <a:gridCol w="1736156">
                  <a:extLst>
                    <a:ext uri="{9D8B030D-6E8A-4147-A177-3AD203B41FA5}">
                      <a16:colId xmlns:a16="http://schemas.microsoft.com/office/drawing/2014/main" val="2310281091"/>
                    </a:ext>
                  </a:extLst>
                </a:gridCol>
              </a:tblGrid>
              <a:tr h="376853">
                <a:tc>
                  <a:txBody>
                    <a:bodyPr/>
                    <a:lstStyle/>
                    <a:p>
                      <a:pPr marL="0" algn="ctr" defTabSz="914400" rtl="0" eaLnBrk="1" fontAlgn="t" latinLnBrk="1" hangingPunct="1">
                        <a:lnSpc>
                          <a:spcPct val="100000"/>
                        </a:lnSpc>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Tầng 7</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Ứng dụng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9949800"/>
                  </a:ext>
                </a:extLst>
              </a:tr>
              <a:tr h="376853">
                <a:tc>
                  <a:txBody>
                    <a:bodyPr/>
                    <a:lstStyle/>
                    <a:p>
                      <a:pPr marL="0" algn="ctr" defTabSz="914400" rtl="0" eaLnBrk="1" fontAlgn="t" latinLnBrk="1" hangingPunct="1">
                        <a:lnSpc>
                          <a:spcPct val="100000"/>
                        </a:lnSpc>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Tầng 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Trình diễn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6569373"/>
                  </a:ext>
                </a:extLst>
              </a:tr>
              <a:tr h="352615">
                <a:tc>
                  <a:txBody>
                    <a:bodyPr/>
                    <a:lstStyle/>
                    <a:p>
                      <a:pPr marL="0" algn="ctr" defTabSz="914400" rtl="0" eaLnBrk="1" fontAlgn="t" latinLnBrk="1" hangingPunct="1">
                        <a:lnSpc>
                          <a:spcPct val="100000"/>
                        </a:lnSpc>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Tầng 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Phiên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88562"/>
                  </a:ext>
                </a:extLst>
              </a:tr>
              <a:tr h="376853">
                <a:tc>
                  <a:txBody>
                    <a:bodyPr/>
                    <a:lstStyle/>
                    <a:p>
                      <a:pPr marL="0" algn="ctr" defTabSz="914400" rtl="0" eaLnBrk="1" fontAlgn="t" latinLnBrk="1" hangingPunct="1">
                        <a:lnSpc>
                          <a:spcPct val="100000"/>
                        </a:lnSpc>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Tầng 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Giao vận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1657408"/>
                  </a:ext>
                </a:extLst>
              </a:tr>
              <a:tr h="376853">
                <a:tc>
                  <a:txBody>
                    <a:bodyPr/>
                    <a:lstStyle/>
                    <a:p>
                      <a:pPr marL="0" algn="ctr" defTabSz="914400" rtl="0" eaLnBrk="1" fontAlgn="t" latinLnBrk="1" hangingPunct="1">
                        <a:lnSpc>
                          <a:spcPct val="100000"/>
                        </a:lnSpc>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Tầng 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Mạng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6127671"/>
                  </a:ext>
                </a:extLst>
              </a:tr>
              <a:tr h="376853">
                <a:tc>
                  <a:txBody>
                    <a:bodyPr/>
                    <a:lstStyle/>
                    <a:p>
                      <a:pPr marL="0" algn="ctr" defTabSz="914400" rtl="0" eaLnBrk="1" fontAlgn="t" latinLnBrk="1" hangingPunct="1">
                        <a:lnSpc>
                          <a:spcPct val="100000"/>
                        </a:lnSpc>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Tầng 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Liên kết dữ liệu</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6118988"/>
                  </a:ext>
                </a:extLst>
              </a:tr>
              <a:tr h="352615">
                <a:tc>
                  <a:txBody>
                    <a:bodyPr/>
                    <a:lstStyle/>
                    <a:p>
                      <a:pPr marL="0" algn="ctr" defTabSz="914400" rtl="0" eaLnBrk="1" fontAlgn="t" latinLnBrk="1" hangingPunct="1">
                        <a:lnSpc>
                          <a:spcPct val="100000"/>
                        </a:lnSpc>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Tầng 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t" latinLnBrk="1" hangingPunct="1">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Vật lý</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5020571"/>
                  </a:ext>
                </a:extLst>
              </a:tr>
            </a:tbl>
          </a:graphicData>
        </a:graphic>
      </p:graphicFrame>
    </p:spTree>
    <p:extLst>
      <p:ext uri="{BB962C8B-B14F-4D97-AF65-F5344CB8AC3E}">
        <p14:creationId xmlns:p14="http://schemas.microsoft.com/office/powerpoint/2010/main" val="3912384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OSI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3" name="직사각형 12">
            <a:extLst>
              <a:ext uri="{FF2B5EF4-FFF2-40B4-BE49-F238E27FC236}">
                <a16:creationId xmlns:a16="http://schemas.microsoft.com/office/drawing/2014/main" id="{B8C56994-905D-4539-9F45-281FB6A0E8D0}"/>
              </a:ext>
            </a:extLst>
          </p:cNvPr>
          <p:cNvSpPr/>
          <p:nvPr/>
        </p:nvSpPr>
        <p:spPr>
          <a:xfrm>
            <a:off x="712182" y="1750356"/>
            <a:ext cx="4562457" cy="3310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Từ tầng ứng dụng đến tầng vật lý</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Từ tầng ứng dụng đến tầng vật lý, nó đã đi qua bảy tầng của mô </a:t>
            </a:r>
            <a:endParaRPr lang="en-US"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hình OSI để đến tầng dưới cùng, và hệ thống được nhận sẽ chuyển dữ liệu theo thứ tự từ tầng vật lý lên đến tầng ứng dụng.</a:t>
            </a:r>
          </a:p>
          <a:p>
            <a:pPr marL="182563" lvl="1"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Tính độc lập của các Dịch vụ Giao thức</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Nếu một tầng giao thức cung cấp một dịch vụ nào đó, các tầng khác sẽ không cung cấp dịch vụ đó.</a:t>
            </a:r>
          </a:p>
          <a:p>
            <a:pPr marL="182563" lvl="1"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Giao tiếp giữa hai tầng liền kề nhau</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Mỗi tầng giao tiếp với tầng ngay bên trên và ngay bên dưới nó. </a:t>
            </a:r>
            <a:endParaRPr lang="en-US"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(Truyền sau khi truyền dữ liệu từ Tầng 2, Tầng 1 và Tầng 3)</a:t>
            </a:r>
          </a:p>
        </p:txBody>
      </p:sp>
      <p:grpSp>
        <p:nvGrpSpPr>
          <p:cNvPr id="2" name="그룹 1">
            <a:extLst>
              <a:ext uri="{FF2B5EF4-FFF2-40B4-BE49-F238E27FC236}">
                <a16:creationId xmlns:a16="http://schemas.microsoft.com/office/drawing/2014/main" id="{4758442B-011F-475D-A2C7-3A8BCD9BAAD8}"/>
              </a:ext>
            </a:extLst>
          </p:cNvPr>
          <p:cNvGrpSpPr/>
          <p:nvPr/>
        </p:nvGrpSpPr>
        <p:grpSpPr>
          <a:xfrm>
            <a:off x="5365329" y="1868355"/>
            <a:ext cx="3461940" cy="3819592"/>
            <a:chOff x="5365329" y="1868355"/>
            <a:chExt cx="3461940" cy="3819592"/>
          </a:xfrm>
        </p:grpSpPr>
        <p:sp>
          <p:nvSpPr>
            <p:cNvPr id="14" name="직사각형 13">
              <a:extLst>
                <a:ext uri="{FF2B5EF4-FFF2-40B4-BE49-F238E27FC236}">
                  <a16:creationId xmlns:a16="http://schemas.microsoft.com/office/drawing/2014/main" id="{5D915A83-DB85-4DA0-A99E-8ACD55F27CA5}"/>
                </a:ext>
              </a:extLst>
            </p:cNvPr>
            <p:cNvSpPr/>
            <p:nvPr/>
          </p:nvSpPr>
          <p:spPr bwMode="auto">
            <a:xfrm>
              <a:off x="5370488" y="1870075"/>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Ứng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dụng</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15" name="직사각형 14">
              <a:extLst>
                <a:ext uri="{FF2B5EF4-FFF2-40B4-BE49-F238E27FC236}">
                  <a16:creationId xmlns:a16="http://schemas.microsoft.com/office/drawing/2014/main" id="{8ED2FAB8-CFBB-4248-AD0E-D910328B2776}"/>
                </a:ext>
              </a:extLst>
            </p:cNvPr>
            <p:cNvSpPr/>
            <p:nvPr/>
          </p:nvSpPr>
          <p:spPr bwMode="auto">
            <a:xfrm>
              <a:off x="5370488" y="2443901"/>
              <a:ext cx="1568450" cy="37319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trình</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diễn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16" name="직사각형 15">
              <a:extLst>
                <a:ext uri="{FF2B5EF4-FFF2-40B4-BE49-F238E27FC236}">
                  <a16:creationId xmlns:a16="http://schemas.microsoft.com/office/drawing/2014/main" id="{10A46542-0EE2-4473-89BE-5B9319A2361A}"/>
                </a:ext>
              </a:extLst>
            </p:cNvPr>
            <p:cNvSpPr/>
            <p:nvPr/>
          </p:nvSpPr>
          <p:spPr bwMode="auto">
            <a:xfrm>
              <a:off x="5370488" y="3019447"/>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phiên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17" name="직사각형 16">
              <a:extLst>
                <a:ext uri="{FF2B5EF4-FFF2-40B4-BE49-F238E27FC236}">
                  <a16:creationId xmlns:a16="http://schemas.microsoft.com/office/drawing/2014/main" id="{27FE9425-C64B-48E6-8EF4-97362424228C}"/>
                </a:ext>
              </a:extLst>
            </p:cNvPr>
            <p:cNvSpPr/>
            <p:nvPr/>
          </p:nvSpPr>
          <p:spPr bwMode="auto">
            <a:xfrm>
              <a:off x="5370488" y="3593273"/>
              <a:ext cx="1568450" cy="37319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giao</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18" name="직사각형 17">
              <a:extLst>
                <a:ext uri="{FF2B5EF4-FFF2-40B4-BE49-F238E27FC236}">
                  <a16:creationId xmlns:a16="http://schemas.microsoft.com/office/drawing/2014/main" id="{9F924C4A-7F0B-4819-B723-E713BFEBA798}"/>
                </a:ext>
              </a:extLst>
            </p:cNvPr>
            <p:cNvSpPr/>
            <p:nvPr/>
          </p:nvSpPr>
          <p:spPr bwMode="auto">
            <a:xfrm>
              <a:off x="5370488" y="4168819"/>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Mạng</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20" name="직사각형 19">
              <a:extLst>
                <a:ext uri="{FF2B5EF4-FFF2-40B4-BE49-F238E27FC236}">
                  <a16:creationId xmlns:a16="http://schemas.microsoft.com/office/drawing/2014/main" id="{1C1DEEBB-54D4-48E1-9DED-DB066F3D9B3F}"/>
                </a:ext>
              </a:extLst>
            </p:cNvPr>
            <p:cNvSpPr/>
            <p:nvPr/>
          </p:nvSpPr>
          <p:spPr bwMode="auto">
            <a:xfrm>
              <a:off x="5365329" y="4742645"/>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Liên</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kết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dữ</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liệu</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21" name="직사각형 20">
              <a:extLst>
                <a:ext uri="{FF2B5EF4-FFF2-40B4-BE49-F238E27FC236}">
                  <a16:creationId xmlns:a16="http://schemas.microsoft.com/office/drawing/2014/main" id="{E35AFBCB-8C2C-4CA1-8AAD-BFFF70F12B32}"/>
                </a:ext>
              </a:extLst>
            </p:cNvPr>
            <p:cNvSpPr/>
            <p:nvPr/>
          </p:nvSpPr>
          <p:spPr bwMode="auto">
            <a:xfrm>
              <a:off x="5370488" y="5316472"/>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lý</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cxnSp>
          <p:nvCxnSpPr>
            <p:cNvPr id="22" name="직선 화살표 연결선 21">
              <a:extLst>
                <a:ext uri="{FF2B5EF4-FFF2-40B4-BE49-F238E27FC236}">
                  <a16:creationId xmlns:a16="http://schemas.microsoft.com/office/drawing/2014/main" id="{9FFB092E-FA5B-48AE-B6DA-DCB5E74EBE92}"/>
                </a:ext>
              </a:extLst>
            </p:cNvPr>
            <p:cNvCxnSpPr>
              <a:endCxn id="15" idx="0"/>
            </p:cNvCxnSpPr>
            <p:nvPr/>
          </p:nvCxnSpPr>
          <p:spPr bwMode="auto">
            <a:xfrm>
              <a:off x="6154713" y="2241551"/>
              <a:ext cx="0" cy="202350"/>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83C0F53C-1CBC-4810-B922-2BCB0ED0DCA2}"/>
                </a:ext>
              </a:extLst>
            </p:cNvPr>
            <p:cNvCxnSpPr/>
            <p:nvPr/>
          </p:nvCxnSpPr>
          <p:spPr bwMode="auto">
            <a:xfrm>
              <a:off x="6154713" y="2824164"/>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27" name="직선 화살표 연결선 26">
              <a:extLst>
                <a:ext uri="{FF2B5EF4-FFF2-40B4-BE49-F238E27FC236}">
                  <a16:creationId xmlns:a16="http://schemas.microsoft.com/office/drawing/2014/main" id="{BE76E304-6341-4E6B-A801-33782438939B}"/>
                </a:ext>
              </a:extLst>
            </p:cNvPr>
            <p:cNvCxnSpPr/>
            <p:nvPr/>
          </p:nvCxnSpPr>
          <p:spPr bwMode="auto">
            <a:xfrm>
              <a:off x="6154713" y="3398574"/>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28" name="직선 화살표 연결선 27">
              <a:extLst>
                <a:ext uri="{FF2B5EF4-FFF2-40B4-BE49-F238E27FC236}">
                  <a16:creationId xmlns:a16="http://schemas.microsoft.com/office/drawing/2014/main" id="{ADE4C542-3527-426A-ABD1-FC1D8D14338D}"/>
                </a:ext>
              </a:extLst>
            </p:cNvPr>
            <p:cNvCxnSpPr/>
            <p:nvPr/>
          </p:nvCxnSpPr>
          <p:spPr bwMode="auto">
            <a:xfrm>
              <a:off x="6149554" y="3969545"/>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4B9E2231-F6CA-4972-85CD-2D7A3D820F4D}"/>
                </a:ext>
              </a:extLst>
            </p:cNvPr>
            <p:cNvCxnSpPr/>
            <p:nvPr/>
          </p:nvCxnSpPr>
          <p:spPr bwMode="auto">
            <a:xfrm>
              <a:off x="6154713" y="4537076"/>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32" name="직선 화살표 연결선 31">
              <a:extLst>
                <a:ext uri="{FF2B5EF4-FFF2-40B4-BE49-F238E27FC236}">
                  <a16:creationId xmlns:a16="http://schemas.microsoft.com/office/drawing/2014/main" id="{B0D555D4-FE15-44C4-9F62-62DBB842C902}"/>
                </a:ext>
              </a:extLst>
            </p:cNvPr>
            <p:cNvCxnSpPr/>
            <p:nvPr/>
          </p:nvCxnSpPr>
          <p:spPr bwMode="auto">
            <a:xfrm>
              <a:off x="6156433" y="5104607"/>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sp>
          <p:nvSpPr>
            <p:cNvPr id="33" name="직사각형 32">
              <a:extLst>
                <a:ext uri="{FF2B5EF4-FFF2-40B4-BE49-F238E27FC236}">
                  <a16:creationId xmlns:a16="http://schemas.microsoft.com/office/drawing/2014/main" id="{7343659E-47EC-4F9E-AFC0-401476B3A4B5}"/>
                </a:ext>
              </a:extLst>
            </p:cNvPr>
            <p:cNvSpPr/>
            <p:nvPr/>
          </p:nvSpPr>
          <p:spPr bwMode="auto">
            <a:xfrm>
              <a:off x="7258819" y="1868355"/>
              <a:ext cx="1568450" cy="37319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Ứng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dụng</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34" name="직사각형 33">
              <a:extLst>
                <a:ext uri="{FF2B5EF4-FFF2-40B4-BE49-F238E27FC236}">
                  <a16:creationId xmlns:a16="http://schemas.microsoft.com/office/drawing/2014/main" id="{F5BF9A32-13AA-49C9-A757-BDD78CED5E60}"/>
                </a:ext>
              </a:extLst>
            </p:cNvPr>
            <p:cNvSpPr/>
            <p:nvPr/>
          </p:nvSpPr>
          <p:spPr bwMode="auto">
            <a:xfrm>
              <a:off x="7258819" y="2444188"/>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trình</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diễn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35" name="직사각형 34">
              <a:extLst>
                <a:ext uri="{FF2B5EF4-FFF2-40B4-BE49-F238E27FC236}">
                  <a16:creationId xmlns:a16="http://schemas.microsoft.com/office/drawing/2014/main" id="{AC6A605F-C31D-4907-9876-0F3185EEA45F}"/>
                </a:ext>
              </a:extLst>
            </p:cNvPr>
            <p:cNvSpPr/>
            <p:nvPr/>
          </p:nvSpPr>
          <p:spPr bwMode="auto">
            <a:xfrm>
              <a:off x="7258819" y="3018301"/>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phiên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36" name="직사각형 35">
              <a:extLst>
                <a:ext uri="{FF2B5EF4-FFF2-40B4-BE49-F238E27FC236}">
                  <a16:creationId xmlns:a16="http://schemas.microsoft.com/office/drawing/2014/main" id="{65B7CEE7-E9A8-4601-91F3-7BC041F7E004}"/>
                </a:ext>
              </a:extLst>
            </p:cNvPr>
            <p:cNvSpPr/>
            <p:nvPr/>
          </p:nvSpPr>
          <p:spPr bwMode="auto">
            <a:xfrm>
              <a:off x="7258819" y="3592414"/>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giao</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37" name="직사각형 36">
              <a:extLst>
                <a:ext uri="{FF2B5EF4-FFF2-40B4-BE49-F238E27FC236}">
                  <a16:creationId xmlns:a16="http://schemas.microsoft.com/office/drawing/2014/main" id="{F7D2E979-F021-429B-9682-9A94F756989C}"/>
                </a:ext>
              </a:extLst>
            </p:cNvPr>
            <p:cNvSpPr/>
            <p:nvPr/>
          </p:nvSpPr>
          <p:spPr bwMode="auto">
            <a:xfrm>
              <a:off x="7258819" y="4166527"/>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Mạng</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38" name="직사각형 37">
              <a:extLst>
                <a:ext uri="{FF2B5EF4-FFF2-40B4-BE49-F238E27FC236}">
                  <a16:creationId xmlns:a16="http://schemas.microsoft.com/office/drawing/2014/main" id="{ABB444EA-DC03-4A61-87A0-1079FC831409}"/>
                </a:ext>
              </a:extLst>
            </p:cNvPr>
            <p:cNvSpPr/>
            <p:nvPr/>
          </p:nvSpPr>
          <p:spPr bwMode="auto">
            <a:xfrm>
              <a:off x="7253660" y="4740640"/>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Liên</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kết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dữ</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liệu</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39" name="직사각형 38">
              <a:extLst>
                <a:ext uri="{FF2B5EF4-FFF2-40B4-BE49-F238E27FC236}">
                  <a16:creationId xmlns:a16="http://schemas.microsoft.com/office/drawing/2014/main" id="{300B2933-E5CA-42B1-A541-660111049360}"/>
                </a:ext>
              </a:extLst>
            </p:cNvPr>
            <p:cNvSpPr/>
            <p:nvPr/>
          </p:nvSpPr>
          <p:spPr bwMode="auto">
            <a:xfrm>
              <a:off x="7258819" y="5314753"/>
              <a:ext cx="1568450" cy="373194"/>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lý</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cxnSp>
          <p:nvCxnSpPr>
            <p:cNvPr id="41" name="직선 화살표 연결선 40">
              <a:extLst>
                <a:ext uri="{FF2B5EF4-FFF2-40B4-BE49-F238E27FC236}">
                  <a16:creationId xmlns:a16="http://schemas.microsoft.com/office/drawing/2014/main" id="{140DB04D-42F1-4DD2-A77C-98EF99051893}"/>
                </a:ext>
              </a:extLst>
            </p:cNvPr>
            <p:cNvCxnSpPr/>
            <p:nvPr/>
          </p:nvCxnSpPr>
          <p:spPr bwMode="auto">
            <a:xfrm flipV="1">
              <a:off x="8043044" y="2241551"/>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42" name="직선 화살표 연결선 41">
              <a:extLst>
                <a:ext uri="{FF2B5EF4-FFF2-40B4-BE49-F238E27FC236}">
                  <a16:creationId xmlns:a16="http://schemas.microsoft.com/office/drawing/2014/main" id="{ACCF2338-617E-4BF1-82D6-5EED58AD4A13}"/>
                </a:ext>
              </a:extLst>
            </p:cNvPr>
            <p:cNvCxnSpPr/>
            <p:nvPr/>
          </p:nvCxnSpPr>
          <p:spPr bwMode="auto">
            <a:xfrm flipV="1">
              <a:off x="8043044" y="2797042"/>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43" name="직선 화살표 연결선 42">
              <a:extLst>
                <a:ext uri="{FF2B5EF4-FFF2-40B4-BE49-F238E27FC236}">
                  <a16:creationId xmlns:a16="http://schemas.microsoft.com/office/drawing/2014/main" id="{85ACCFED-FEE6-4525-BB5D-C94CC92E1260}"/>
                </a:ext>
              </a:extLst>
            </p:cNvPr>
            <p:cNvCxnSpPr/>
            <p:nvPr/>
          </p:nvCxnSpPr>
          <p:spPr bwMode="auto">
            <a:xfrm flipV="1">
              <a:off x="8043044" y="3371453"/>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44" name="직선 화살표 연결선 43">
              <a:extLst>
                <a:ext uri="{FF2B5EF4-FFF2-40B4-BE49-F238E27FC236}">
                  <a16:creationId xmlns:a16="http://schemas.microsoft.com/office/drawing/2014/main" id="{DDFAFB89-04E6-4350-8C36-F5FBC4EB4087}"/>
                </a:ext>
              </a:extLst>
            </p:cNvPr>
            <p:cNvCxnSpPr/>
            <p:nvPr/>
          </p:nvCxnSpPr>
          <p:spPr bwMode="auto">
            <a:xfrm flipV="1">
              <a:off x="8037885" y="3952049"/>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45" name="직선 화살표 연결선 44">
              <a:extLst>
                <a:ext uri="{FF2B5EF4-FFF2-40B4-BE49-F238E27FC236}">
                  <a16:creationId xmlns:a16="http://schemas.microsoft.com/office/drawing/2014/main" id="{C1A71496-3280-4355-8079-5439106B2EA1}"/>
                </a:ext>
              </a:extLst>
            </p:cNvPr>
            <p:cNvCxnSpPr/>
            <p:nvPr/>
          </p:nvCxnSpPr>
          <p:spPr bwMode="auto">
            <a:xfrm flipV="1">
              <a:off x="8043044" y="4530926"/>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46" name="직선 화살표 연결선 45">
              <a:extLst>
                <a:ext uri="{FF2B5EF4-FFF2-40B4-BE49-F238E27FC236}">
                  <a16:creationId xmlns:a16="http://schemas.microsoft.com/office/drawing/2014/main" id="{01602C8A-EC1A-46C0-A291-3ACD96C05E7C}"/>
                </a:ext>
              </a:extLst>
            </p:cNvPr>
            <p:cNvCxnSpPr/>
            <p:nvPr/>
          </p:nvCxnSpPr>
          <p:spPr bwMode="auto">
            <a:xfrm flipV="1">
              <a:off x="8044764" y="5117707"/>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47" name="직선 화살표 연결선 46">
              <a:extLst>
                <a:ext uri="{FF2B5EF4-FFF2-40B4-BE49-F238E27FC236}">
                  <a16:creationId xmlns:a16="http://schemas.microsoft.com/office/drawing/2014/main" id="{F6351853-A004-4862-A860-652FE8B311D7}"/>
                </a:ext>
              </a:extLst>
            </p:cNvPr>
            <p:cNvCxnSpPr>
              <a:cxnSpLocks/>
            </p:cNvCxnSpPr>
            <p:nvPr/>
          </p:nvCxnSpPr>
          <p:spPr bwMode="auto">
            <a:xfrm flipV="1">
              <a:off x="6944097" y="5500491"/>
              <a:ext cx="319881" cy="1719"/>
            </a:xfrm>
            <a:prstGeom prst="straightConnector1">
              <a:avLst/>
            </a:prstGeom>
            <a:ln>
              <a:solidFill>
                <a:srgbClr val="FF0000"/>
              </a:solidFill>
              <a:headEnd type="none" w="sm" len="sm"/>
              <a:tailEnd type="triangle"/>
            </a:ln>
          </p:spPr>
          <p:style>
            <a:lnRef idx="3">
              <a:schemeClr val="accent1"/>
            </a:lnRef>
            <a:fillRef idx="0">
              <a:schemeClr val="accent1"/>
            </a:fillRef>
            <a:effectRef idx="2">
              <a:schemeClr val="accent1"/>
            </a:effectRef>
            <a:fontRef idx="minor">
              <a:schemeClr val="tx1"/>
            </a:fontRef>
          </p:style>
        </p:cxnSp>
      </p:grpSp>
      <p:sp>
        <p:nvSpPr>
          <p:cNvPr id="48" name="직사각형 47">
            <a:extLst>
              <a:ext uri="{FF2B5EF4-FFF2-40B4-BE49-F238E27FC236}">
                <a16:creationId xmlns:a16="http://schemas.microsoft.com/office/drawing/2014/main" id="{B45B3386-CBF6-45A8-A8C3-DC84BFDC9F0F}"/>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OSI  7 </a:t>
            </a:r>
            <a:r>
              <a:rPr lang="en-US" altLang="ko-KR" sz="1400" dirty="0" err="1">
                <a:solidFill>
                  <a:schemeClr val="tx1"/>
                </a:solidFill>
                <a:latin typeface="SamsungOne-400" panose="020B0503030303020204" pitchFamily="34" charset="0"/>
                <a:ea typeface="SamsungOne-400" panose="020B0503030303020204" pitchFamily="34" charset="0"/>
              </a:rPr>
              <a:t>Tầng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3814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Tổng</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quan</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về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Mạng</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116477AB-E0D2-45DE-8B63-59D9AEAA2EB5}"/>
              </a:ext>
            </a:extLst>
          </p:cNvPr>
          <p:cNvSpPr/>
          <p:nvPr/>
        </p:nvSpPr>
        <p:spPr>
          <a:xfrm>
            <a:off x="712182" y="2174873"/>
            <a:ext cx="8630827" cy="2664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Mạng lưới máy tính</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Nơi gửi, nơi nhận, phương tiện truyền dẫn</a:t>
            </a:r>
          </a:p>
          <a:p>
            <a:pPr marL="182563" lvl="1"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tiện truyền dẫn </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quy trình hoặc giao thức xác định đối tượng và cách thức giao tiếp dữ liệu khi truyền dữ liệu giữa hai thực thể giao tiếp.</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444500" lvl="2" indent="-8731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TCP, IP, UDP, HTTP</a:t>
            </a:r>
          </a:p>
        </p:txBody>
      </p:sp>
      <p:sp>
        <p:nvSpPr>
          <p:cNvPr id="10" name="직사각형 9">
            <a:extLst>
              <a:ext uri="{FF2B5EF4-FFF2-40B4-BE49-F238E27FC236}">
                <a16:creationId xmlns:a16="http://schemas.microsoft.com/office/drawing/2014/main" id="{DA1363AA-3AFD-4660-A7A4-6E18C2F1B87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Một hệ thống các máy tính được kết nối với nhau bằng phương tiện truyền dẫn nhằm trao đổi thông tin.</a:t>
            </a:r>
          </a:p>
        </p:txBody>
      </p:sp>
    </p:spTree>
    <p:extLst>
      <p:ext uri="{BB962C8B-B14F-4D97-AF65-F5344CB8AC3E}">
        <p14:creationId xmlns:p14="http://schemas.microsoft.com/office/powerpoint/2010/main" val="3190015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OSI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3" name="직사각형 12">
            <a:extLst>
              <a:ext uri="{FF2B5EF4-FFF2-40B4-BE49-F238E27FC236}">
                <a16:creationId xmlns:a16="http://schemas.microsoft.com/office/drawing/2014/main" id="{B8C56994-905D-4539-9F45-281FB6A0E8D0}"/>
              </a:ext>
            </a:extLst>
          </p:cNvPr>
          <p:cNvSpPr/>
          <p:nvPr/>
        </p:nvSpPr>
        <p:spPr>
          <a:xfrm>
            <a:off x="712182" y="1750356"/>
            <a:ext cx="6532338" cy="3366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Các giao thức này dựa trên mô hình tham chiếu OSI đạt chuẩn công nghiệp và </a:t>
            </a:r>
            <a:endParaRPr 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được phân loại theo chức năng của chúng.</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Tầng ứng dụng (tầng 7)</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Tầng ứng dụng ở trên cùng mô hình OSI cung cấp cho người dùng quyền tiếp cận đến </a:t>
            </a:r>
            <a:endParaRPr lang="en-US"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các tài nguyên mạng.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Cung cấp tất cả các giao diện cơ bản cho môi trường mạng.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Thường là tầng duy nhất mà người dùng có thể nhìn thấy.</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Tầng trình diễn (6 tầng)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Chuyển đổi dữ liệu đi qua tầng ứng dụng sang một định dạng có thể đọc được.</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Mã hóa và giải mã các dữ liệu được gửi hoặc nhận từ tầng ứng dụng.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Tầng này có cách mã hóa và giải mã để sử dụng dữ liệu an toàn.</a:t>
            </a:r>
          </a:p>
        </p:txBody>
      </p:sp>
      <p:grpSp>
        <p:nvGrpSpPr>
          <p:cNvPr id="3" name="그룹 2">
            <a:extLst>
              <a:ext uri="{FF2B5EF4-FFF2-40B4-BE49-F238E27FC236}">
                <a16:creationId xmlns:a16="http://schemas.microsoft.com/office/drawing/2014/main" id="{96B02C03-A224-4094-BBD8-F7FDC6E6ECBB}"/>
              </a:ext>
            </a:extLst>
          </p:cNvPr>
          <p:cNvGrpSpPr/>
          <p:nvPr/>
        </p:nvGrpSpPr>
        <p:grpSpPr>
          <a:xfrm>
            <a:off x="7249681" y="1868355"/>
            <a:ext cx="1573609" cy="3817872"/>
            <a:chOff x="7770416" y="2232686"/>
            <a:chExt cx="1573609" cy="3817872"/>
          </a:xfrm>
        </p:grpSpPr>
        <p:sp>
          <p:nvSpPr>
            <p:cNvPr id="48" name="직사각형 47">
              <a:extLst>
                <a:ext uri="{FF2B5EF4-FFF2-40B4-BE49-F238E27FC236}">
                  <a16:creationId xmlns:a16="http://schemas.microsoft.com/office/drawing/2014/main" id="{1C6E9B26-32E7-421F-B684-FAF7967B42D5}"/>
                </a:ext>
              </a:extLst>
            </p:cNvPr>
            <p:cNvSpPr/>
            <p:nvPr/>
          </p:nvSpPr>
          <p:spPr bwMode="auto">
            <a:xfrm>
              <a:off x="7775575" y="2232686"/>
              <a:ext cx="1568450" cy="371475"/>
            </a:xfrm>
            <a:prstGeom prst="rect">
              <a:avLst/>
            </a:prstGeom>
            <a:solidFill>
              <a:srgbClr val="193EB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b="1" dirty="0" err="1">
                  <a:solidFill>
                    <a:schemeClr val="bg1"/>
                  </a:solidFill>
                  <a:latin typeface="SamsungOne-400" panose="020B0503030303020204" charset="0"/>
                  <a:ea typeface="SamsungOne-400" panose="020B0503030303020204" charset="0"/>
                </a:rPr>
                <a:t>Tầng</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Ứng</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dụng</a:t>
              </a:r>
              <a:endParaRPr lang="en-US" altLang="ko-KR" sz="1300" b="1" dirty="0">
                <a:solidFill>
                  <a:schemeClr val="bg1"/>
                </a:solidFill>
                <a:latin typeface="SamsungOne-400" panose="020B0503030303020204" charset="0"/>
                <a:ea typeface="SamsungOne-400" panose="020B0503030303020204" charset="0"/>
              </a:endParaRPr>
            </a:p>
          </p:txBody>
        </p:sp>
        <p:sp>
          <p:nvSpPr>
            <p:cNvPr id="49" name="직사각형 48">
              <a:extLst>
                <a:ext uri="{FF2B5EF4-FFF2-40B4-BE49-F238E27FC236}">
                  <a16:creationId xmlns:a16="http://schemas.microsoft.com/office/drawing/2014/main" id="{3F4ADD08-A18C-4466-BFD6-A711780CA9D4}"/>
                </a:ext>
              </a:extLst>
            </p:cNvPr>
            <p:cNvSpPr/>
            <p:nvPr/>
          </p:nvSpPr>
          <p:spPr bwMode="auto">
            <a:xfrm>
              <a:off x="7775575" y="2806512"/>
              <a:ext cx="1568450" cy="373195"/>
            </a:xfrm>
            <a:prstGeom prst="rect">
              <a:avLst/>
            </a:prstGeom>
            <a:solidFill>
              <a:srgbClr val="193EB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b="1" dirty="0" err="1">
                  <a:solidFill>
                    <a:schemeClr val="bg1"/>
                  </a:solidFill>
                  <a:latin typeface="SamsungOne-400" panose="020B0503030303020204" charset="0"/>
                  <a:ea typeface="SamsungOne-400" panose="020B0503030303020204" charset="0"/>
                </a:rPr>
                <a:t>Tầng</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trình</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diễn</a:t>
              </a:r>
              <a:endParaRPr lang="en-US" altLang="ko-KR" sz="1300" b="1" dirty="0">
                <a:solidFill>
                  <a:schemeClr val="bg1"/>
                </a:solidFill>
                <a:latin typeface="SamsungOne-400" panose="020B0503030303020204" charset="0"/>
                <a:ea typeface="SamsungOne-400" panose="020B0503030303020204" charset="0"/>
              </a:endParaRPr>
            </a:p>
          </p:txBody>
        </p:sp>
        <p:sp>
          <p:nvSpPr>
            <p:cNvPr id="50" name="직사각형 49">
              <a:extLst>
                <a:ext uri="{FF2B5EF4-FFF2-40B4-BE49-F238E27FC236}">
                  <a16:creationId xmlns:a16="http://schemas.microsoft.com/office/drawing/2014/main" id="{CFA27541-8FA8-48CC-BF87-9BF3FF2F2FB9}"/>
                </a:ext>
              </a:extLst>
            </p:cNvPr>
            <p:cNvSpPr/>
            <p:nvPr/>
          </p:nvSpPr>
          <p:spPr bwMode="auto">
            <a:xfrm>
              <a:off x="7775575" y="3382058"/>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phiên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1" name="직사각형 50">
              <a:extLst>
                <a:ext uri="{FF2B5EF4-FFF2-40B4-BE49-F238E27FC236}">
                  <a16:creationId xmlns:a16="http://schemas.microsoft.com/office/drawing/2014/main" id="{6D15236C-2595-4AC3-B108-A76F9F7D932B}"/>
                </a:ext>
              </a:extLst>
            </p:cNvPr>
            <p:cNvSpPr/>
            <p:nvPr/>
          </p:nvSpPr>
          <p:spPr bwMode="auto">
            <a:xfrm>
              <a:off x="7775575" y="3955884"/>
              <a:ext cx="1568450" cy="37319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giao</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2" name="직사각형 51">
              <a:extLst>
                <a:ext uri="{FF2B5EF4-FFF2-40B4-BE49-F238E27FC236}">
                  <a16:creationId xmlns:a16="http://schemas.microsoft.com/office/drawing/2014/main" id="{A7DD36C3-91F4-430B-B193-4A558518F13F}"/>
                </a:ext>
              </a:extLst>
            </p:cNvPr>
            <p:cNvSpPr/>
            <p:nvPr/>
          </p:nvSpPr>
          <p:spPr bwMode="auto">
            <a:xfrm>
              <a:off x="7775575" y="4531430"/>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Mạng</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3" name="직사각형 52">
              <a:extLst>
                <a:ext uri="{FF2B5EF4-FFF2-40B4-BE49-F238E27FC236}">
                  <a16:creationId xmlns:a16="http://schemas.microsoft.com/office/drawing/2014/main" id="{2FF5AFBE-2612-4BC9-9124-47110841D3B2}"/>
                </a:ext>
              </a:extLst>
            </p:cNvPr>
            <p:cNvSpPr/>
            <p:nvPr/>
          </p:nvSpPr>
          <p:spPr bwMode="auto">
            <a:xfrm>
              <a:off x="7770416" y="5105256"/>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Liên</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kết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dữ</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liệu</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4" name="직사각형 53">
              <a:extLst>
                <a:ext uri="{FF2B5EF4-FFF2-40B4-BE49-F238E27FC236}">
                  <a16:creationId xmlns:a16="http://schemas.microsoft.com/office/drawing/2014/main" id="{E622E903-77C5-4227-B27F-E7E237C69043}"/>
                </a:ext>
              </a:extLst>
            </p:cNvPr>
            <p:cNvSpPr/>
            <p:nvPr/>
          </p:nvSpPr>
          <p:spPr bwMode="auto">
            <a:xfrm>
              <a:off x="7775575" y="5679083"/>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lý</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cxnSp>
          <p:nvCxnSpPr>
            <p:cNvPr id="55" name="직선 화살표 연결선 54">
              <a:extLst>
                <a:ext uri="{FF2B5EF4-FFF2-40B4-BE49-F238E27FC236}">
                  <a16:creationId xmlns:a16="http://schemas.microsoft.com/office/drawing/2014/main" id="{46FC3E8C-164A-465B-8102-E294B0E75FB1}"/>
                </a:ext>
              </a:extLst>
            </p:cNvPr>
            <p:cNvCxnSpPr>
              <a:endCxn id="49" idx="0"/>
            </p:cNvCxnSpPr>
            <p:nvPr/>
          </p:nvCxnSpPr>
          <p:spPr bwMode="auto">
            <a:xfrm>
              <a:off x="8559800" y="2604162"/>
              <a:ext cx="0" cy="202350"/>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6" name="직선 화살표 연결선 55">
              <a:extLst>
                <a:ext uri="{FF2B5EF4-FFF2-40B4-BE49-F238E27FC236}">
                  <a16:creationId xmlns:a16="http://schemas.microsoft.com/office/drawing/2014/main" id="{F35335A1-E83F-478F-BA00-D63818BE82FD}"/>
                </a:ext>
              </a:extLst>
            </p:cNvPr>
            <p:cNvCxnSpPr/>
            <p:nvPr/>
          </p:nvCxnSpPr>
          <p:spPr bwMode="auto">
            <a:xfrm>
              <a:off x="8559800" y="3186775"/>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7" name="직선 화살표 연결선 56">
              <a:extLst>
                <a:ext uri="{FF2B5EF4-FFF2-40B4-BE49-F238E27FC236}">
                  <a16:creationId xmlns:a16="http://schemas.microsoft.com/office/drawing/2014/main" id="{D25B46A3-0CF2-4B2C-BB18-EFA91995EBA0}"/>
                </a:ext>
              </a:extLst>
            </p:cNvPr>
            <p:cNvCxnSpPr/>
            <p:nvPr/>
          </p:nvCxnSpPr>
          <p:spPr bwMode="auto">
            <a:xfrm>
              <a:off x="8559800" y="3761185"/>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8" name="직선 화살표 연결선 57">
              <a:extLst>
                <a:ext uri="{FF2B5EF4-FFF2-40B4-BE49-F238E27FC236}">
                  <a16:creationId xmlns:a16="http://schemas.microsoft.com/office/drawing/2014/main" id="{87055512-4B9D-42A3-BA04-9DCE30DBAAD1}"/>
                </a:ext>
              </a:extLst>
            </p:cNvPr>
            <p:cNvCxnSpPr/>
            <p:nvPr/>
          </p:nvCxnSpPr>
          <p:spPr bwMode="auto">
            <a:xfrm>
              <a:off x="8554641" y="4332156"/>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9" name="직선 화살표 연결선 58">
              <a:extLst>
                <a:ext uri="{FF2B5EF4-FFF2-40B4-BE49-F238E27FC236}">
                  <a16:creationId xmlns:a16="http://schemas.microsoft.com/office/drawing/2014/main" id="{C7D6C579-E8DA-4C3F-A566-093445359B18}"/>
                </a:ext>
              </a:extLst>
            </p:cNvPr>
            <p:cNvCxnSpPr/>
            <p:nvPr/>
          </p:nvCxnSpPr>
          <p:spPr bwMode="auto">
            <a:xfrm>
              <a:off x="8559800" y="4899687"/>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9">
              <a:extLst>
                <a:ext uri="{FF2B5EF4-FFF2-40B4-BE49-F238E27FC236}">
                  <a16:creationId xmlns:a16="http://schemas.microsoft.com/office/drawing/2014/main" id="{850991AC-4A63-4A7D-A1F4-2C73F1F4A99B}"/>
                </a:ext>
              </a:extLst>
            </p:cNvPr>
            <p:cNvCxnSpPr/>
            <p:nvPr/>
          </p:nvCxnSpPr>
          <p:spPr bwMode="auto">
            <a:xfrm>
              <a:off x="8561520" y="5467218"/>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grpSp>
      <p:sp>
        <p:nvSpPr>
          <p:cNvPr id="22" name="직사각형 21">
            <a:extLst>
              <a:ext uri="{FF2B5EF4-FFF2-40B4-BE49-F238E27FC236}">
                <a16:creationId xmlns:a16="http://schemas.microsoft.com/office/drawing/2014/main" id="{5F890C3C-B0CB-4826-AD0B-341C28C6D885}"/>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OSI  7 </a:t>
            </a:r>
            <a:r>
              <a:rPr lang="en-US" altLang="ko-KR" sz="1400" dirty="0" err="1">
                <a:solidFill>
                  <a:schemeClr val="tx1"/>
                </a:solidFill>
                <a:latin typeface="SamsungOne-400" panose="020B0503030303020204" pitchFamily="34" charset="0"/>
                <a:ea typeface="SamsungOne-400" panose="020B0503030303020204" pitchFamily="34" charset="0"/>
              </a:rPr>
              <a:t>Tầng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41832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OSI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3" name="직사각형 12">
            <a:extLst>
              <a:ext uri="{FF2B5EF4-FFF2-40B4-BE49-F238E27FC236}">
                <a16:creationId xmlns:a16="http://schemas.microsoft.com/office/drawing/2014/main" id="{B8C56994-905D-4539-9F45-281FB6A0E8D0}"/>
              </a:ext>
            </a:extLst>
          </p:cNvPr>
          <p:cNvSpPr/>
          <p:nvPr/>
        </p:nvSpPr>
        <p:spPr>
          <a:xfrm>
            <a:off x="712182" y="1750356"/>
            <a:ext cx="6301457" cy="3705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Tầng phiên (tầng 5)</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Quản lý các phiên làm việc hoặc đối thoại giữa hai máy tính.</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Kết nốt, quản lý và ngắt tất cả các thiết bị giao tiếp.</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Có khả năng ngăn chặn tình trạng mất kết nối đột ngột và ngắt kết nối đúng cách giữa </a:t>
            </a:r>
            <a:endParaRPr lang="en-US"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các máy chủ.</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Tầng này có nhiệm vụ kiểm tra xem các tác vụ giao tiếp là đơn phương hoặc song phương.</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Tầng giao vận (tầng 4)</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Gửi dữ liệu tin cậy đến tầng dưới.</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Bao gồm định dạng, điều khiển lưu lượng, phân đoạn, hợp đoạn và quản lý lỗi.</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Tầng này đảm bảo không có lỗi trong kết nối điểm - điểm.</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Công việc truyền dữ liệu an toàn và tin cậy rất phức tạp nhưng cũng rất quan trọng.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Là tầng nơi tường lửa và các máy chủ proxy hoạt động</a:t>
            </a:r>
          </a:p>
        </p:txBody>
      </p:sp>
      <p:grpSp>
        <p:nvGrpSpPr>
          <p:cNvPr id="3" name="그룹 2">
            <a:extLst>
              <a:ext uri="{FF2B5EF4-FFF2-40B4-BE49-F238E27FC236}">
                <a16:creationId xmlns:a16="http://schemas.microsoft.com/office/drawing/2014/main" id="{96B02C03-A224-4094-BBD8-F7FDC6E6ECBB}"/>
              </a:ext>
            </a:extLst>
          </p:cNvPr>
          <p:cNvGrpSpPr/>
          <p:nvPr/>
        </p:nvGrpSpPr>
        <p:grpSpPr>
          <a:xfrm>
            <a:off x="7249681" y="1868355"/>
            <a:ext cx="1573609" cy="3817872"/>
            <a:chOff x="7770416" y="2232686"/>
            <a:chExt cx="1573609" cy="3817872"/>
          </a:xfrm>
        </p:grpSpPr>
        <p:sp>
          <p:nvSpPr>
            <p:cNvPr id="48" name="직사각형 47">
              <a:extLst>
                <a:ext uri="{FF2B5EF4-FFF2-40B4-BE49-F238E27FC236}">
                  <a16:creationId xmlns:a16="http://schemas.microsoft.com/office/drawing/2014/main" id="{1C6E9B26-32E7-421F-B684-FAF7967B42D5}"/>
                </a:ext>
              </a:extLst>
            </p:cNvPr>
            <p:cNvSpPr/>
            <p:nvPr/>
          </p:nvSpPr>
          <p:spPr bwMode="auto">
            <a:xfrm>
              <a:off x="7775575" y="2232686"/>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Ứng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dụng</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49" name="직사각형 48">
              <a:extLst>
                <a:ext uri="{FF2B5EF4-FFF2-40B4-BE49-F238E27FC236}">
                  <a16:creationId xmlns:a16="http://schemas.microsoft.com/office/drawing/2014/main" id="{3F4ADD08-A18C-4466-BFD6-A711780CA9D4}"/>
                </a:ext>
              </a:extLst>
            </p:cNvPr>
            <p:cNvSpPr/>
            <p:nvPr/>
          </p:nvSpPr>
          <p:spPr bwMode="auto">
            <a:xfrm>
              <a:off x="7775575" y="2806512"/>
              <a:ext cx="1568450" cy="37319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trình</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diễn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0" name="직사각형 49">
              <a:extLst>
                <a:ext uri="{FF2B5EF4-FFF2-40B4-BE49-F238E27FC236}">
                  <a16:creationId xmlns:a16="http://schemas.microsoft.com/office/drawing/2014/main" id="{CFA27541-8FA8-48CC-BF87-9BF3FF2F2FB9}"/>
                </a:ext>
              </a:extLst>
            </p:cNvPr>
            <p:cNvSpPr/>
            <p:nvPr/>
          </p:nvSpPr>
          <p:spPr bwMode="auto">
            <a:xfrm>
              <a:off x="7775575" y="3382058"/>
              <a:ext cx="1568450" cy="371475"/>
            </a:xfrm>
            <a:prstGeom prst="rect">
              <a:avLst/>
            </a:prstGeom>
            <a:solidFill>
              <a:srgbClr val="193EB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b="1" dirty="0" err="1">
                  <a:solidFill>
                    <a:schemeClr val="bg1"/>
                  </a:solidFill>
                  <a:latin typeface="SamsungOne-400" panose="020B0503030303020204" charset="0"/>
                  <a:ea typeface="SamsungOne-400" panose="020B0503030303020204" charset="0"/>
                </a:rPr>
                <a:t>Tầng</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phiên</a:t>
              </a:r>
              <a:endParaRPr lang="en-US" altLang="ko-KR" sz="1300" b="1" dirty="0">
                <a:solidFill>
                  <a:schemeClr val="bg1"/>
                </a:solidFill>
                <a:latin typeface="SamsungOne-400" panose="020B0503030303020204" charset="0"/>
                <a:ea typeface="SamsungOne-400" panose="020B0503030303020204" charset="0"/>
              </a:endParaRPr>
            </a:p>
          </p:txBody>
        </p:sp>
        <p:sp>
          <p:nvSpPr>
            <p:cNvPr id="51" name="직사각형 50">
              <a:extLst>
                <a:ext uri="{FF2B5EF4-FFF2-40B4-BE49-F238E27FC236}">
                  <a16:creationId xmlns:a16="http://schemas.microsoft.com/office/drawing/2014/main" id="{6D15236C-2595-4AC3-B108-A76F9F7D932B}"/>
                </a:ext>
              </a:extLst>
            </p:cNvPr>
            <p:cNvSpPr/>
            <p:nvPr/>
          </p:nvSpPr>
          <p:spPr bwMode="auto">
            <a:xfrm>
              <a:off x="7775575" y="3955884"/>
              <a:ext cx="1568450" cy="373195"/>
            </a:xfrm>
            <a:prstGeom prst="rect">
              <a:avLst/>
            </a:prstGeom>
            <a:solidFill>
              <a:srgbClr val="193EB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b="1" dirty="0" err="1">
                  <a:solidFill>
                    <a:schemeClr val="bg1"/>
                  </a:solidFill>
                  <a:latin typeface="SamsungOne-400" panose="020B0503030303020204" charset="0"/>
                  <a:ea typeface="SamsungOne-400" panose="020B0503030303020204" charset="0"/>
                </a:rPr>
                <a:t>Tầng</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giao</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vận</a:t>
              </a:r>
              <a:endParaRPr lang="en-US" altLang="ko-KR" sz="1300" b="1" dirty="0">
                <a:solidFill>
                  <a:schemeClr val="bg1"/>
                </a:solidFill>
                <a:latin typeface="SamsungOne-400" panose="020B0503030303020204" charset="0"/>
                <a:ea typeface="SamsungOne-400" panose="020B0503030303020204" charset="0"/>
              </a:endParaRPr>
            </a:p>
          </p:txBody>
        </p:sp>
        <p:sp>
          <p:nvSpPr>
            <p:cNvPr id="52" name="직사각형 51">
              <a:extLst>
                <a:ext uri="{FF2B5EF4-FFF2-40B4-BE49-F238E27FC236}">
                  <a16:creationId xmlns:a16="http://schemas.microsoft.com/office/drawing/2014/main" id="{A7DD36C3-91F4-430B-B193-4A558518F13F}"/>
                </a:ext>
              </a:extLst>
            </p:cNvPr>
            <p:cNvSpPr/>
            <p:nvPr/>
          </p:nvSpPr>
          <p:spPr bwMode="auto">
            <a:xfrm>
              <a:off x="7775575" y="4531430"/>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Mạng</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3" name="직사각형 52">
              <a:extLst>
                <a:ext uri="{FF2B5EF4-FFF2-40B4-BE49-F238E27FC236}">
                  <a16:creationId xmlns:a16="http://schemas.microsoft.com/office/drawing/2014/main" id="{2FF5AFBE-2612-4BC9-9124-47110841D3B2}"/>
                </a:ext>
              </a:extLst>
            </p:cNvPr>
            <p:cNvSpPr/>
            <p:nvPr/>
          </p:nvSpPr>
          <p:spPr bwMode="auto">
            <a:xfrm>
              <a:off x="7770416" y="5105256"/>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Liên</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kết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dữ</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liệu</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4" name="직사각형 53">
              <a:extLst>
                <a:ext uri="{FF2B5EF4-FFF2-40B4-BE49-F238E27FC236}">
                  <a16:creationId xmlns:a16="http://schemas.microsoft.com/office/drawing/2014/main" id="{E622E903-77C5-4227-B27F-E7E237C69043}"/>
                </a:ext>
              </a:extLst>
            </p:cNvPr>
            <p:cNvSpPr/>
            <p:nvPr/>
          </p:nvSpPr>
          <p:spPr bwMode="auto">
            <a:xfrm>
              <a:off x="7775575" y="5679083"/>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lý</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cxnSp>
          <p:nvCxnSpPr>
            <p:cNvPr id="55" name="직선 화살표 연결선 54">
              <a:extLst>
                <a:ext uri="{FF2B5EF4-FFF2-40B4-BE49-F238E27FC236}">
                  <a16:creationId xmlns:a16="http://schemas.microsoft.com/office/drawing/2014/main" id="{46FC3E8C-164A-465B-8102-E294B0E75FB1}"/>
                </a:ext>
              </a:extLst>
            </p:cNvPr>
            <p:cNvCxnSpPr>
              <a:endCxn id="49" idx="0"/>
            </p:cNvCxnSpPr>
            <p:nvPr/>
          </p:nvCxnSpPr>
          <p:spPr bwMode="auto">
            <a:xfrm>
              <a:off x="8559800" y="2604162"/>
              <a:ext cx="0" cy="202350"/>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6" name="직선 화살표 연결선 55">
              <a:extLst>
                <a:ext uri="{FF2B5EF4-FFF2-40B4-BE49-F238E27FC236}">
                  <a16:creationId xmlns:a16="http://schemas.microsoft.com/office/drawing/2014/main" id="{F35335A1-E83F-478F-BA00-D63818BE82FD}"/>
                </a:ext>
              </a:extLst>
            </p:cNvPr>
            <p:cNvCxnSpPr/>
            <p:nvPr/>
          </p:nvCxnSpPr>
          <p:spPr bwMode="auto">
            <a:xfrm>
              <a:off x="8559800" y="3186775"/>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7" name="직선 화살표 연결선 56">
              <a:extLst>
                <a:ext uri="{FF2B5EF4-FFF2-40B4-BE49-F238E27FC236}">
                  <a16:creationId xmlns:a16="http://schemas.microsoft.com/office/drawing/2014/main" id="{D25B46A3-0CF2-4B2C-BB18-EFA91995EBA0}"/>
                </a:ext>
              </a:extLst>
            </p:cNvPr>
            <p:cNvCxnSpPr/>
            <p:nvPr/>
          </p:nvCxnSpPr>
          <p:spPr bwMode="auto">
            <a:xfrm>
              <a:off x="8559800" y="3761185"/>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8" name="직선 화살표 연결선 57">
              <a:extLst>
                <a:ext uri="{FF2B5EF4-FFF2-40B4-BE49-F238E27FC236}">
                  <a16:creationId xmlns:a16="http://schemas.microsoft.com/office/drawing/2014/main" id="{87055512-4B9D-42A3-BA04-9DCE30DBAAD1}"/>
                </a:ext>
              </a:extLst>
            </p:cNvPr>
            <p:cNvCxnSpPr/>
            <p:nvPr/>
          </p:nvCxnSpPr>
          <p:spPr bwMode="auto">
            <a:xfrm>
              <a:off x="8554641" y="4332156"/>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9" name="직선 화살표 연결선 58">
              <a:extLst>
                <a:ext uri="{FF2B5EF4-FFF2-40B4-BE49-F238E27FC236}">
                  <a16:creationId xmlns:a16="http://schemas.microsoft.com/office/drawing/2014/main" id="{C7D6C579-E8DA-4C3F-A566-093445359B18}"/>
                </a:ext>
              </a:extLst>
            </p:cNvPr>
            <p:cNvCxnSpPr/>
            <p:nvPr/>
          </p:nvCxnSpPr>
          <p:spPr bwMode="auto">
            <a:xfrm>
              <a:off x="8559800" y="4899687"/>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9">
              <a:extLst>
                <a:ext uri="{FF2B5EF4-FFF2-40B4-BE49-F238E27FC236}">
                  <a16:creationId xmlns:a16="http://schemas.microsoft.com/office/drawing/2014/main" id="{850991AC-4A63-4A7D-A1F4-2C73F1F4A99B}"/>
                </a:ext>
              </a:extLst>
            </p:cNvPr>
            <p:cNvCxnSpPr/>
            <p:nvPr/>
          </p:nvCxnSpPr>
          <p:spPr bwMode="auto">
            <a:xfrm>
              <a:off x="8561520" y="5467218"/>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grpSp>
      <p:sp>
        <p:nvSpPr>
          <p:cNvPr id="22" name="직사각형 21">
            <a:extLst>
              <a:ext uri="{FF2B5EF4-FFF2-40B4-BE49-F238E27FC236}">
                <a16:creationId xmlns:a16="http://schemas.microsoft.com/office/drawing/2014/main" id="{8C24D3F7-3C42-49BC-84BE-26AC7031D977}"/>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OSI  7 </a:t>
            </a:r>
            <a:r>
              <a:rPr lang="en-US" altLang="ko-KR" sz="1400" dirty="0" err="1">
                <a:solidFill>
                  <a:schemeClr val="tx1"/>
                </a:solidFill>
                <a:latin typeface="SamsungOne-400" panose="020B0503030303020204" pitchFamily="34" charset="0"/>
                <a:ea typeface="SamsungOne-400" panose="020B0503030303020204" pitchFamily="34" charset="0"/>
              </a:rPr>
              <a:t>Tầng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110677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OSI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3" name="직사각형 12">
            <a:extLst>
              <a:ext uri="{FF2B5EF4-FFF2-40B4-BE49-F238E27FC236}">
                <a16:creationId xmlns:a16="http://schemas.microsoft.com/office/drawing/2014/main" id="{B8C56994-905D-4539-9F45-281FB6A0E8D0}"/>
              </a:ext>
            </a:extLst>
          </p:cNvPr>
          <p:cNvSpPr/>
          <p:nvPr/>
        </p:nvSpPr>
        <p:spPr>
          <a:xfrm>
            <a:off x="712182" y="1750356"/>
            <a:ext cx="6301457" cy="3089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Tầng Mạng (tầng 3)</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Một trong những tầng OSI phức tạp nhất, chịu trách nhiệm định tuyến giữa các mạng vật lý.</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Tầng này chịu trách nhiệm quản lý các địa chỉ logic, phân đoạn gói dữ liệu</a:t>
            </a: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 nhận diện giao </a:t>
            </a:r>
            <a:endParaRPr 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thức, và phát hiện lỗi trong các máy chủ mạng.</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Tầng Liên kết dữ liệu (tầng 2)</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Chịu trách nhiệm truyền dữ liệu giữa các mạng vật lý.</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Cung cấp lược đồ địa chỉ và kiểm tra lỗi</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Cầu nối và công tắc hoạt động ở tầng này</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96B02C03-A224-4094-BBD8-F7FDC6E6ECBB}"/>
              </a:ext>
            </a:extLst>
          </p:cNvPr>
          <p:cNvGrpSpPr/>
          <p:nvPr/>
        </p:nvGrpSpPr>
        <p:grpSpPr>
          <a:xfrm>
            <a:off x="7249681" y="1868355"/>
            <a:ext cx="1573609" cy="3817872"/>
            <a:chOff x="7770416" y="2232686"/>
            <a:chExt cx="1573609" cy="3817872"/>
          </a:xfrm>
        </p:grpSpPr>
        <p:sp>
          <p:nvSpPr>
            <p:cNvPr id="48" name="직사각형 47">
              <a:extLst>
                <a:ext uri="{FF2B5EF4-FFF2-40B4-BE49-F238E27FC236}">
                  <a16:creationId xmlns:a16="http://schemas.microsoft.com/office/drawing/2014/main" id="{1C6E9B26-32E7-421F-B684-FAF7967B42D5}"/>
                </a:ext>
              </a:extLst>
            </p:cNvPr>
            <p:cNvSpPr/>
            <p:nvPr/>
          </p:nvSpPr>
          <p:spPr bwMode="auto">
            <a:xfrm>
              <a:off x="7775575" y="2232686"/>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Ứng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dụng</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49" name="직사각형 48">
              <a:extLst>
                <a:ext uri="{FF2B5EF4-FFF2-40B4-BE49-F238E27FC236}">
                  <a16:creationId xmlns:a16="http://schemas.microsoft.com/office/drawing/2014/main" id="{3F4ADD08-A18C-4466-BFD6-A711780CA9D4}"/>
                </a:ext>
              </a:extLst>
            </p:cNvPr>
            <p:cNvSpPr/>
            <p:nvPr/>
          </p:nvSpPr>
          <p:spPr bwMode="auto">
            <a:xfrm>
              <a:off x="7775575" y="2806512"/>
              <a:ext cx="1568450" cy="37319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trình</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diễn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0" name="직사각형 49">
              <a:extLst>
                <a:ext uri="{FF2B5EF4-FFF2-40B4-BE49-F238E27FC236}">
                  <a16:creationId xmlns:a16="http://schemas.microsoft.com/office/drawing/2014/main" id="{CFA27541-8FA8-48CC-BF87-9BF3FF2F2FB9}"/>
                </a:ext>
              </a:extLst>
            </p:cNvPr>
            <p:cNvSpPr/>
            <p:nvPr/>
          </p:nvSpPr>
          <p:spPr bwMode="auto">
            <a:xfrm>
              <a:off x="7775575" y="3382058"/>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phiên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1" name="직사각형 50">
              <a:extLst>
                <a:ext uri="{FF2B5EF4-FFF2-40B4-BE49-F238E27FC236}">
                  <a16:creationId xmlns:a16="http://schemas.microsoft.com/office/drawing/2014/main" id="{6D15236C-2595-4AC3-B108-A76F9F7D932B}"/>
                </a:ext>
              </a:extLst>
            </p:cNvPr>
            <p:cNvSpPr/>
            <p:nvPr/>
          </p:nvSpPr>
          <p:spPr bwMode="auto">
            <a:xfrm>
              <a:off x="7775575" y="3955884"/>
              <a:ext cx="1568450" cy="37319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giao</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2" name="직사각형 51">
              <a:extLst>
                <a:ext uri="{FF2B5EF4-FFF2-40B4-BE49-F238E27FC236}">
                  <a16:creationId xmlns:a16="http://schemas.microsoft.com/office/drawing/2014/main" id="{A7DD36C3-91F4-430B-B193-4A558518F13F}"/>
                </a:ext>
              </a:extLst>
            </p:cNvPr>
            <p:cNvSpPr/>
            <p:nvPr/>
          </p:nvSpPr>
          <p:spPr bwMode="auto">
            <a:xfrm>
              <a:off x="7775575" y="4531430"/>
              <a:ext cx="1568450" cy="371475"/>
            </a:xfrm>
            <a:prstGeom prst="rect">
              <a:avLst/>
            </a:prstGeom>
            <a:solidFill>
              <a:srgbClr val="193EB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b="1" dirty="0" err="1">
                  <a:solidFill>
                    <a:schemeClr val="bg1"/>
                  </a:solidFill>
                  <a:latin typeface="SamsungOne-400" panose="020B0503030303020204" charset="0"/>
                  <a:ea typeface="SamsungOne-400" panose="020B0503030303020204" charset="0"/>
                </a:rPr>
                <a:t>Tầng</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Mạng</a:t>
              </a:r>
              <a:endParaRPr lang="en-US" altLang="ko-KR" sz="1300" b="1" dirty="0">
                <a:solidFill>
                  <a:schemeClr val="bg1"/>
                </a:solidFill>
                <a:latin typeface="SamsungOne-400" panose="020B0503030303020204" charset="0"/>
                <a:ea typeface="SamsungOne-400" panose="020B0503030303020204" charset="0"/>
              </a:endParaRPr>
            </a:p>
          </p:txBody>
        </p:sp>
        <p:sp>
          <p:nvSpPr>
            <p:cNvPr id="53" name="직사각형 52">
              <a:extLst>
                <a:ext uri="{FF2B5EF4-FFF2-40B4-BE49-F238E27FC236}">
                  <a16:creationId xmlns:a16="http://schemas.microsoft.com/office/drawing/2014/main" id="{2FF5AFBE-2612-4BC9-9124-47110841D3B2}"/>
                </a:ext>
              </a:extLst>
            </p:cNvPr>
            <p:cNvSpPr/>
            <p:nvPr/>
          </p:nvSpPr>
          <p:spPr bwMode="auto">
            <a:xfrm>
              <a:off x="7770416" y="5105256"/>
              <a:ext cx="1568450" cy="371475"/>
            </a:xfrm>
            <a:prstGeom prst="rect">
              <a:avLst/>
            </a:prstGeom>
            <a:solidFill>
              <a:srgbClr val="193EB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b="1" dirty="0" err="1">
                  <a:solidFill>
                    <a:schemeClr val="bg1"/>
                  </a:solidFill>
                  <a:latin typeface="SamsungOne-400" panose="020B0503030303020204" charset="0"/>
                  <a:ea typeface="SamsungOne-400" panose="020B0503030303020204" charset="0"/>
                </a:rPr>
                <a:t>Tầng</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Liên</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kết</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dữ</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liệu</a:t>
              </a:r>
              <a:endParaRPr lang="en-US" altLang="ko-KR" sz="1300" b="1" dirty="0">
                <a:solidFill>
                  <a:schemeClr val="bg1"/>
                </a:solidFill>
                <a:latin typeface="SamsungOne-400" panose="020B0503030303020204" charset="0"/>
                <a:ea typeface="SamsungOne-400" panose="020B0503030303020204" charset="0"/>
              </a:endParaRPr>
            </a:p>
          </p:txBody>
        </p:sp>
        <p:sp>
          <p:nvSpPr>
            <p:cNvPr id="54" name="직사각형 53">
              <a:extLst>
                <a:ext uri="{FF2B5EF4-FFF2-40B4-BE49-F238E27FC236}">
                  <a16:creationId xmlns:a16="http://schemas.microsoft.com/office/drawing/2014/main" id="{E622E903-77C5-4227-B27F-E7E237C69043}"/>
                </a:ext>
              </a:extLst>
            </p:cNvPr>
            <p:cNvSpPr/>
            <p:nvPr/>
          </p:nvSpPr>
          <p:spPr bwMode="auto">
            <a:xfrm>
              <a:off x="7775575" y="5679083"/>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lý</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cxnSp>
          <p:nvCxnSpPr>
            <p:cNvPr id="55" name="직선 화살표 연결선 54">
              <a:extLst>
                <a:ext uri="{FF2B5EF4-FFF2-40B4-BE49-F238E27FC236}">
                  <a16:creationId xmlns:a16="http://schemas.microsoft.com/office/drawing/2014/main" id="{46FC3E8C-164A-465B-8102-E294B0E75FB1}"/>
                </a:ext>
              </a:extLst>
            </p:cNvPr>
            <p:cNvCxnSpPr>
              <a:endCxn id="49" idx="0"/>
            </p:cNvCxnSpPr>
            <p:nvPr/>
          </p:nvCxnSpPr>
          <p:spPr bwMode="auto">
            <a:xfrm>
              <a:off x="8559800" y="2604162"/>
              <a:ext cx="0" cy="202350"/>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6" name="직선 화살표 연결선 55">
              <a:extLst>
                <a:ext uri="{FF2B5EF4-FFF2-40B4-BE49-F238E27FC236}">
                  <a16:creationId xmlns:a16="http://schemas.microsoft.com/office/drawing/2014/main" id="{F35335A1-E83F-478F-BA00-D63818BE82FD}"/>
                </a:ext>
              </a:extLst>
            </p:cNvPr>
            <p:cNvCxnSpPr/>
            <p:nvPr/>
          </p:nvCxnSpPr>
          <p:spPr bwMode="auto">
            <a:xfrm>
              <a:off x="8559800" y="3186775"/>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7" name="직선 화살표 연결선 56">
              <a:extLst>
                <a:ext uri="{FF2B5EF4-FFF2-40B4-BE49-F238E27FC236}">
                  <a16:creationId xmlns:a16="http://schemas.microsoft.com/office/drawing/2014/main" id="{D25B46A3-0CF2-4B2C-BB18-EFA91995EBA0}"/>
                </a:ext>
              </a:extLst>
            </p:cNvPr>
            <p:cNvCxnSpPr/>
            <p:nvPr/>
          </p:nvCxnSpPr>
          <p:spPr bwMode="auto">
            <a:xfrm>
              <a:off x="8559800" y="3761185"/>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8" name="직선 화살표 연결선 57">
              <a:extLst>
                <a:ext uri="{FF2B5EF4-FFF2-40B4-BE49-F238E27FC236}">
                  <a16:creationId xmlns:a16="http://schemas.microsoft.com/office/drawing/2014/main" id="{87055512-4B9D-42A3-BA04-9DCE30DBAAD1}"/>
                </a:ext>
              </a:extLst>
            </p:cNvPr>
            <p:cNvCxnSpPr/>
            <p:nvPr/>
          </p:nvCxnSpPr>
          <p:spPr bwMode="auto">
            <a:xfrm>
              <a:off x="8554641" y="4332156"/>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9" name="직선 화살표 연결선 58">
              <a:extLst>
                <a:ext uri="{FF2B5EF4-FFF2-40B4-BE49-F238E27FC236}">
                  <a16:creationId xmlns:a16="http://schemas.microsoft.com/office/drawing/2014/main" id="{C7D6C579-E8DA-4C3F-A566-093445359B18}"/>
                </a:ext>
              </a:extLst>
            </p:cNvPr>
            <p:cNvCxnSpPr/>
            <p:nvPr/>
          </p:nvCxnSpPr>
          <p:spPr bwMode="auto">
            <a:xfrm>
              <a:off x="8559800" y="4899687"/>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9">
              <a:extLst>
                <a:ext uri="{FF2B5EF4-FFF2-40B4-BE49-F238E27FC236}">
                  <a16:creationId xmlns:a16="http://schemas.microsoft.com/office/drawing/2014/main" id="{850991AC-4A63-4A7D-A1F4-2C73F1F4A99B}"/>
                </a:ext>
              </a:extLst>
            </p:cNvPr>
            <p:cNvCxnSpPr/>
            <p:nvPr/>
          </p:nvCxnSpPr>
          <p:spPr bwMode="auto">
            <a:xfrm>
              <a:off x="8561520" y="5467218"/>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grpSp>
      <p:sp>
        <p:nvSpPr>
          <p:cNvPr id="22" name="직사각형 21">
            <a:extLst>
              <a:ext uri="{FF2B5EF4-FFF2-40B4-BE49-F238E27FC236}">
                <a16:creationId xmlns:a16="http://schemas.microsoft.com/office/drawing/2014/main" id="{68764315-975B-4850-8F97-756A7ADE777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OSI  7 </a:t>
            </a:r>
            <a:r>
              <a:rPr lang="en-US" altLang="ko-KR" sz="1400" dirty="0" err="1">
                <a:solidFill>
                  <a:schemeClr val="tx1"/>
                </a:solidFill>
                <a:latin typeface="SamsungOne-400" panose="020B0503030303020204" pitchFamily="34" charset="0"/>
                <a:ea typeface="SamsungOne-400" panose="020B0503030303020204" pitchFamily="34" charset="0"/>
              </a:rPr>
              <a:t>Tầng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065568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OSI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3" name="직사각형 12">
            <a:extLst>
              <a:ext uri="{FF2B5EF4-FFF2-40B4-BE49-F238E27FC236}">
                <a16:creationId xmlns:a16="http://schemas.microsoft.com/office/drawing/2014/main" id="{B8C56994-905D-4539-9F45-281FB6A0E8D0}"/>
              </a:ext>
            </a:extLst>
          </p:cNvPr>
          <p:cNvSpPr/>
          <p:nvPr/>
        </p:nvSpPr>
        <p:spPr>
          <a:xfrm>
            <a:off x="712182" y="1750356"/>
            <a:ext cx="6301457" cy="1981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Tầng Vật lý (tầng 1)</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Phương tiện vật lý được sử dụng khi truyền dữ liệu mạng.</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Xác định các tính chất vật lý và điện tử của tất cả phần cứng bao gồm điện áp, bộ chia </a:t>
            </a:r>
            <a:endParaRPr lang="en-US"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spcAft>
                <a:spcPts val="800"/>
              </a:spcAft>
              <a:buClr>
                <a:srgbClr val="193EB0"/>
              </a:buClr>
            </a:pPr>
            <a:r>
              <a:rPr 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mạng, bộ chuyển đổi mạng, bộ lặp, và các thông số kỹ thuật của dây cáp.</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Thiết lập và ngắt kêt nối, cung cấp tài nguyên giao tiếp chung, chuyển đổi tín hiệu analog sang tín hiệu digital và ngược lại.</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96B02C03-A224-4094-BBD8-F7FDC6E6ECBB}"/>
              </a:ext>
            </a:extLst>
          </p:cNvPr>
          <p:cNvGrpSpPr/>
          <p:nvPr/>
        </p:nvGrpSpPr>
        <p:grpSpPr>
          <a:xfrm>
            <a:off x="7249681" y="1868355"/>
            <a:ext cx="1573609" cy="3817872"/>
            <a:chOff x="7770416" y="2232686"/>
            <a:chExt cx="1573609" cy="3817872"/>
          </a:xfrm>
        </p:grpSpPr>
        <p:sp>
          <p:nvSpPr>
            <p:cNvPr id="48" name="직사각형 47">
              <a:extLst>
                <a:ext uri="{FF2B5EF4-FFF2-40B4-BE49-F238E27FC236}">
                  <a16:creationId xmlns:a16="http://schemas.microsoft.com/office/drawing/2014/main" id="{1C6E9B26-32E7-421F-B684-FAF7967B42D5}"/>
                </a:ext>
              </a:extLst>
            </p:cNvPr>
            <p:cNvSpPr/>
            <p:nvPr/>
          </p:nvSpPr>
          <p:spPr bwMode="auto">
            <a:xfrm>
              <a:off x="7775575" y="2232686"/>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Ứng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dụng</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49" name="직사각형 48">
              <a:extLst>
                <a:ext uri="{FF2B5EF4-FFF2-40B4-BE49-F238E27FC236}">
                  <a16:creationId xmlns:a16="http://schemas.microsoft.com/office/drawing/2014/main" id="{3F4ADD08-A18C-4466-BFD6-A711780CA9D4}"/>
                </a:ext>
              </a:extLst>
            </p:cNvPr>
            <p:cNvSpPr/>
            <p:nvPr/>
          </p:nvSpPr>
          <p:spPr bwMode="auto">
            <a:xfrm>
              <a:off x="7775575" y="2806512"/>
              <a:ext cx="1568450" cy="37319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trình</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diễn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0" name="직사각형 49">
              <a:extLst>
                <a:ext uri="{FF2B5EF4-FFF2-40B4-BE49-F238E27FC236}">
                  <a16:creationId xmlns:a16="http://schemas.microsoft.com/office/drawing/2014/main" id="{CFA27541-8FA8-48CC-BF87-9BF3FF2F2FB9}"/>
                </a:ext>
              </a:extLst>
            </p:cNvPr>
            <p:cNvSpPr/>
            <p:nvPr/>
          </p:nvSpPr>
          <p:spPr bwMode="auto">
            <a:xfrm>
              <a:off x="7775575" y="3382058"/>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phiên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1" name="직사각형 50">
              <a:extLst>
                <a:ext uri="{FF2B5EF4-FFF2-40B4-BE49-F238E27FC236}">
                  <a16:creationId xmlns:a16="http://schemas.microsoft.com/office/drawing/2014/main" id="{6D15236C-2595-4AC3-B108-A76F9F7D932B}"/>
                </a:ext>
              </a:extLst>
            </p:cNvPr>
            <p:cNvSpPr/>
            <p:nvPr/>
          </p:nvSpPr>
          <p:spPr bwMode="auto">
            <a:xfrm>
              <a:off x="7775575" y="3955884"/>
              <a:ext cx="1568450" cy="37319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giao</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vận</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2" name="직사각형 51">
              <a:extLst>
                <a:ext uri="{FF2B5EF4-FFF2-40B4-BE49-F238E27FC236}">
                  <a16:creationId xmlns:a16="http://schemas.microsoft.com/office/drawing/2014/main" id="{A7DD36C3-91F4-430B-B193-4A558518F13F}"/>
                </a:ext>
              </a:extLst>
            </p:cNvPr>
            <p:cNvSpPr/>
            <p:nvPr/>
          </p:nvSpPr>
          <p:spPr bwMode="auto">
            <a:xfrm>
              <a:off x="7775575" y="4531430"/>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a:solidFill>
                    <a:prstClr val="black">
                      <a:lumMod val="75000"/>
                      <a:lumOff val="25000"/>
                    </a:prstClr>
                  </a:solidFill>
                  <a:latin typeface="SamsungOne-400" panose="020B0503030303020204" charset="0"/>
                  <a:ea typeface="SamsungOne-400" panose="020B0503030303020204" charset="0"/>
                </a:rPr>
                <a:t>Network layer</a:t>
              </a:r>
              <a:endParaRPr lang="ko-KR" altLang="en-US" sz="1300" dirty="0">
                <a:solidFill>
                  <a:prstClr val="black">
                    <a:lumMod val="75000"/>
                    <a:lumOff val="25000"/>
                  </a:prstClr>
                </a:solidFill>
                <a:latin typeface="SamsungOne-400" panose="020B0503030303020204" charset="0"/>
              </a:endParaRPr>
            </a:p>
          </p:txBody>
        </p:sp>
        <p:sp>
          <p:nvSpPr>
            <p:cNvPr id="53" name="직사각형 52">
              <a:extLst>
                <a:ext uri="{FF2B5EF4-FFF2-40B4-BE49-F238E27FC236}">
                  <a16:creationId xmlns:a16="http://schemas.microsoft.com/office/drawing/2014/main" id="{2FF5AFBE-2612-4BC9-9124-47110841D3B2}"/>
                </a:ext>
              </a:extLst>
            </p:cNvPr>
            <p:cNvSpPr/>
            <p:nvPr/>
          </p:nvSpPr>
          <p:spPr bwMode="auto">
            <a:xfrm>
              <a:off x="7770416" y="5105256"/>
              <a:ext cx="1568450" cy="371475"/>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charset="0"/>
                  <a:ea typeface="SamsungOne-400" panose="020B0503030303020204" charset="0"/>
                </a:rPr>
                <a:t>Tầng</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Liên</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kết</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dữ</a:t>
              </a:r>
              <a:r>
                <a:rPr lang="en-US" altLang="ko-KR" sz="1300" dirty="0">
                  <a:solidFill>
                    <a:prstClr val="black">
                      <a:lumMod val="75000"/>
                      <a:lumOff val="25000"/>
                    </a:prstClr>
                  </a:solidFill>
                  <a:latin typeface="SamsungOne-400" panose="020B0503030303020204" charset="0"/>
                  <a:ea typeface="SamsungOne-400" panose="020B0503030303020204" charset="0"/>
                </a:rPr>
                <a:t> </a:t>
              </a:r>
              <a:r>
                <a:rPr lang="en-US" altLang="ko-KR" sz="1300" dirty="0" err="1">
                  <a:solidFill>
                    <a:prstClr val="black">
                      <a:lumMod val="75000"/>
                      <a:lumOff val="25000"/>
                    </a:prstClr>
                  </a:solidFill>
                  <a:latin typeface="SamsungOne-400" panose="020B0503030303020204" charset="0"/>
                  <a:ea typeface="SamsungOne-400" panose="020B0503030303020204" charset="0"/>
                </a:rPr>
                <a:t>liệu</a:t>
              </a:r>
              <a:endParaRPr lang="en-US" altLang="ko-KR" sz="1300" dirty="0">
                <a:solidFill>
                  <a:prstClr val="black">
                    <a:lumMod val="75000"/>
                    <a:lumOff val="25000"/>
                  </a:prstClr>
                </a:solidFill>
                <a:latin typeface="SamsungOne-400" panose="020B0503030303020204" charset="0"/>
                <a:ea typeface="SamsungOne-400" panose="020B0503030303020204" charset="0"/>
              </a:endParaRPr>
            </a:p>
          </p:txBody>
        </p:sp>
        <p:sp>
          <p:nvSpPr>
            <p:cNvPr id="54" name="직사각형 53">
              <a:extLst>
                <a:ext uri="{FF2B5EF4-FFF2-40B4-BE49-F238E27FC236}">
                  <a16:creationId xmlns:a16="http://schemas.microsoft.com/office/drawing/2014/main" id="{E622E903-77C5-4227-B27F-E7E237C69043}"/>
                </a:ext>
              </a:extLst>
            </p:cNvPr>
            <p:cNvSpPr/>
            <p:nvPr/>
          </p:nvSpPr>
          <p:spPr bwMode="auto">
            <a:xfrm>
              <a:off x="7775575" y="5679083"/>
              <a:ext cx="1568450" cy="371475"/>
            </a:xfrm>
            <a:prstGeom prst="rect">
              <a:avLst/>
            </a:prstGeom>
            <a:solidFill>
              <a:srgbClr val="193EB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b="1" dirty="0" err="1">
                  <a:solidFill>
                    <a:schemeClr val="bg1"/>
                  </a:solidFill>
                  <a:latin typeface="SamsungOne-400" panose="020B0503030303020204" charset="0"/>
                  <a:ea typeface="SamsungOne-400" panose="020B0503030303020204" charset="0"/>
                </a:rPr>
                <a:t>Tầng</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Vật</a:t>
              </a:r>
              <a:r>
                <a:rPr lang="en-US" altLang="ko-KR" sz="1300" b="1" dirty="0">
                  <a:solidFill>
                    <a:schemeClr val="bg1"/>
                  </a:solidFill>
                  <a:latin typeface="SamsungOne-400" panose="020B0503030303020204" charset="0"/>
                  <a:ea typeface="SamsungOne-400" panose="020B0503030303020204" charset="0"/>
                </a:rPr>
                <a:t> </a:t>
              </a:r>
              <a:r>
                <a:rPr lang="en-US" altLang="ko-KR" sz="1300" b="1" dirty="0" err="1">
                  <a:solidFill>
                    <a:schemeClr val="bg1"/>
                  </a:solidFill>
                  <a:latin typeface="SamsungOne-400" panose="020B0503030303020204" charset="0"/>
                  <a:ea typeface="SamsungOne-400" panose="020B0503030303020204" charset="0"/>
                </a:rPr>
                <a:t>lý</a:t>
              </a:r>
              <a:endParaRPr lang="en-US" altLang="ko-KR" sz="1300" b="1" dirty="0">
                <a:solidFill>
                  <a:schemeClr val="bg1"/>
                </a:solidFill>
                <a:latin typeface="SamsungOne-400" panose="020B0503030303020204" charset="0"/>
                <a:ea typeface="SamsungOne-400" panose="020B0503030303020204" charset="0"/>
              </a:endParaRPr>
            </a:p>
          </p:txBody>
        </p:sp>
        <p:cxnSp>
          <p:nvCxnSpPr>
            <p:cNvPr id="55" name="직선 화살표 연결선 54">
              <a:extLst>
                <a:ext uri="{FF2B5EF4-FFF2-40B4-BE49-F238E27FC236}">
                  <a16:creationId xmlns:a16="http://schemas.microsoft.com/office/drawing/2014/main" id="{46FC3E8C-164A-465B-8102-E294B0E75FB1}"/>
                </a:ext>
              </a:extLst>
            </p:cNvPr>
            <p:cNvCxnSpPr>
              <a:endCxn id="49" idx="0"/>
            </p:cNvCxnSpPr>
            <p:nvPr/>
          </p:nvCxnSpPr>
          <p:spPr bwMode="auto">
            <a:xfrm>
              <a:off x="8559800" y="2604162"/>
              <a:ext cx="0" cy="202350"/>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6" name="직선 화살표 연결선 55">
              <a:extLst>
                <a:ext uri="{FF2B5EF4-FFF2-40B4-BE49-F238E27FC236}">
                  <a16:creationId xmlns:a16="http://schemas.microsoft.com/office/drawing/2014/main" id="{F35335A1-E83F-478F-BA00-D63818BE82FD}"/>
                </a:ext>
              </a:extLst>
            </p:cNvPr>
            <p:cNvCxnSpPr/>
            <p:nvPr/>
          </p:nvCxnSpPr>
          <p:spPr bwMode="auto">
            <a:xfrm>
              <a:off x="8559800" y="3186775"/>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7" name="직선 화살표 연결선 56">
              <a:extLst>
                <a:ext uri="{FF2B5EF4-FFF2-40B4-BE49-F238E27FC236}">
                  <a16:creationId xmlns:a16="http://schemas.microsoft.com/office/drawing/2014/main" id="{D25B46A3-0CF2-4B2C-BB18-EFA91995EBA0}"/>
                </a:ext>
              </a:extLst>
            </p:cNvPr>
            <p:cNvCxnSpPr/>
            <p:nvPr/>
          </p:nvCxnSpPr>
          <p:spPr bwMode="auto">
            <a:xfrm>
              <a:off x="8559800" y="3761185"/>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8" name="직선 화살표 연결선 57">
              <a:extLst>
                <a:ext uri="{FF2B5EF4-FFF2-40B4-BE49-F238E27FC236}">
                  <a16:creationId xmlns:a16="http://schemas.microsoft.com/office/drawing/2014/main" id="{87055512-4B9D-42A3-BA04-9DCE30DBAAD1}"/>
                </a:ext>
              </a:extLst>
            </p:cNvPr>
            <p:cNvCxnSpPr/>
            <p:nvPr/>
          </p:nvCxnSpPr>
          <p:spPr bwMode="auto">
            <a:xfrm>
              <a:off x="8554641" y="4332156"/>
              <a:ext cx="0" cy="184017"/>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59" name="직선 화살표 연결선 58">
              <a:extLst>
                <a:ext uri="{FF2B5EF4-FFF2-40B4-BE49-F238E27FC236}">
                  <a16:creationId xmlns:a16="http://schemas.microsoft.com/office/drawing/2014/main" id="{C7D6C579-E8DA-4C3F-A566-093445359B18}"/>
                </a:ext>
              </a:extLst>
            </p:cNvPr>
            <p:cNvCxnSpPr/>
            <p:nvPr/>
          </p:nvCxnSpPr>
          <p:spPr bwMode="auto">
            <a:xfrm>
              <a:off x="8559800" y="4899687"/>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9">
              <a:extLst>
                <a:ext uri="{FF2B5EF4-FFF2-40B4-BE49-F238E27FC236}">
                  <a16:creationId xmlns:a16="http://schemas.microsoft.com/office/drawing/2014/main" id="{850991AC-4A63-4A7D-A1F4-2C73F1F4A99B}"/>
                </a:ext>
              </a:extLst>
            </p:cNvPr>
            <p:cNvCxnSpPr/>
            <p:nvPr/>
          </p:nvCxnSpPr>
          <p:spPr bwMode="auto">
            <a:xfrm>
              <a:off x="8561520" y="5467218"/>
              <a:ext cx="0" cy="185738"/>
            </a:xfrm>
            <a:prstGeom prst="straightConnector1">
              <a:avLst/>
            </a:prstGeom>
            <a:ln>
              <a:solidFill>
                <a:schemeClr val="bg1">
                  <a:lumMod val="75000"/>
                </a:schemeClr>
              </a:solidFill>
              <a:headEnd type="none" w="sm" len="sm"/>
              <a:tailEnd type="triangle"/>
            </a:ln>
          </p:spPr>
          <p:style>
            <a:lnRef idx="1">
              <a:schemeClr val="dk1"/>
            </a:lnRef>
            <a:fillRef idx="0">
              <a:schemeClr val="dk1"/>
            </a:fillRef>
            <a:effectRef idx="0">
              <a:schemeClr val="dk1"/>
            </a:effectRef>
            <a:fontRef idx="minor">
              <a:schemeClr val="tx1"/>
            </a:fontRef>
          </p:style>
        </p:cxnSp>
      </p:grpSp>
      <p:graphicFrame>
        <p:nvGraphicFramePr>
          <p:cNvPr id="22" name="표 21">
            <a:extLst>
              <a:ext uri="{FF2B5EF4-FFF2-40B4-BE49-F238E27FC236}">
                <a16:creationId xmlns:a16="http://schemas.microsoft.com/office/drawing/2014/main" id="{8E328657-5E84-4A47-973A-40184BA88DB0}"/>
              </a:ext>
            </a:extLst>
          </p:cNvPr>
          <p:cNvGraphicFramePr>
            <a:graphicFrameLocks noGrp="1"/>
          </p:cNvGraphicFramePr>
          <p:nvPr>
            <p:extLst>
              <p:ext uri="{D42A27DB-BD31-4B8C-83A1-F6EECF244321}">
                <p14:modId xmlns:p14="http://schemas.microsoft.com/office/powerpoint/2010/main" val="4218381092"/>
              </p:ext>
            </p:extLst>
          </p:nvPr>
        </p:nvGraphicFramePr>
        <p:xfrm>
          <a:off x="1079535" y="3492523"/>
          <a:ext cx="5622822" cy="2193702"/>
        </p:xfrm>
        <a:graphic>
          <a:graphicData uri="http://schemas.openxmlformats.org/drawingml/2006/table">
            <a:tbl>
              <a:tblPr firstRow="1" bandRow="1">
                <a:tableStyleId>{9D7B26C5-4107-4FEC-AEDC-1716B250A1EF}</a:tableStyleId>
              </a:tblPr>
              <a:tblGrid>
                <a:gridCol w="1353644">
                  <a:extLst>
                    <a:ext uri="{9D8B030D-6E8A-4147-A177-3AD203B41FA5}">
                      <a16:colId xmlns:a16="http://schemas.microsoft.com/office/drawing/2014/main" val="20000"/>
                    </a:ext>
                  </a:extLst>
                </a:gridCol>
                <a:gridCol w="4269178">
                  <a:extLst>
                    <a:ext uri="{9D8B030D-6E8A-4147-A177-3AD203B41FA5}">
                      <a16:colId xmlns:a16="http://schemas.microsoft.com/office/drawing/2014/main" val="20001"/>
                    </a:ext>
                  </a:extLst>
                </a:gridCol>
              </a:tblGrid>
              <a:tr h="313386">
                <a:tc>
                  <a:txBody>
                    <a:bodyPr/>
                    <a:lstStyle/>
                    <a:p>
                      <a:pPr algn="ctr" latinLnBrk="1"/>
                      <a:r>
                        <a:rPr lang="en-US" altLang="ko-KR" sz="1300" b="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rPr>
                        <a:t>Tầng</a:t>
                      </a:r>
                      <a:endParaRPr lang="ko-KR" altLang="en-US"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endParaRPr>
                    </a:p>
                  </a:txBody>
                  <a:tcPr marL="99060" marR="99060" marT="49546" marB="49546">
                    <a:lnL>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rPr>
                        <a:t>Giao </a:t>
                      </a:r>
                      <a:r>
                        <a:rPr lang="en-US" altLang="ko-KR" sz="1300" b="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rPr>
                        <a:t>thức</a:t>
                      </a:r>
                      <a:endParaRPr lang="ko-KR" altLang="en-US"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endParaRPr>
                    </a:p>
                  </a:txBody>
                  <a:tcPr marL="99060" marR="99060" marT="49546" marB="49546">
                    <a:lnL w="6350" cap="flat" cmpd="sng" algn="ctr">
                      <a:solidFill>
                        <a:schemeClr val="bg1">
                          <a:lumMod val="75000"/>
                        </a:schemeClr>
                      </a:solidFill>
                      <a:prstDash val="solid"/>
                      <a:round/>
                      <a:headEnd type="none" w="med" len="med"/>
                      <a:tailEnd type="none" w="med" len="med"/>
                    </a:lnL>
                    <a:lnR>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13386">
                <a:tc>
                  <a:txBody>
                    <a:bodyPr/>
                    <a:lstStyle/>
                    <a:p>
                      <a:pPr algn="ctr" eaLnBrk="0" hangingPunct="0">
                        <a:spcBef>
                          <a:spcPct val="20000"/>
                        </a:spcBef>
                        <a:defRPr/>
                      </a:pPr>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Ứng</a:t>
                      </a:r>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a:t>
                      </a:r>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dụng</a:t>
                      </a:r>
                      <a:endPar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endParaRPr>
                    </a:p>
                  </a:txBody>
                  <a:tcPr marL="99060" marR="99060" marT="49546" marB="49546">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HTTP,</a:t>
                      </a:r>
                      <a:r>
                        <a:rPr lang="en-US" altLang="ko-KR" sz="13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SMTP, FTP, Telnet</a:t>
                      </a:r>
                      <a:endParaRPr lang="ko-KR" altLang="en-US"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endParaRPr>
                    </a:p>
                  </a:txBody>
                  <a:tcPr marL="99060" marR="99060" marT="49546" marB="49546">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3386">
                <a:tc>
                  <a:txBody>
                    <a:bodyPr/>
                    <a:lstStyle/>
                    <a:p>
                      <a:pPr algn="ctr" latinLnBrk="1"/>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Trình</a:t>
                      </a:r>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a:t>
                      </a:r>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diễn</a:t>
                      </a:r>
                      <a:endPar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endParaRPr>
                    </a:p>
                  </a:txBody>
                  <a:tcPr marL="99060" marR="99060" marT="49546" marB="49546">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ASCII,</a:t>
                      </a:r>
                      <a:r>
                        <a:rPr lang="en-US" altLang="ko-KR" sz="13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MPEG, JPEG, MIDI</a:t>
                      </a:r>
                      <a:endParaRPr lang="ko-KR" altLang="en-US"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endParaRPr>
                    </a:p>
                  </a:txBody>
                  <a:tcPr marL="99060" marR="99060" marT="49546" marB="49546">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3386">
                <a:tc>
                  <a:txBody>
                    <a:bodyPr/>
                    <a:lstStyle/>
                    <a:p>
                      <a:pPr algn="ctr" latinLnBrk="1"/>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Phiên</a:t>
                      </a:r>
                      <a:endParaRPr lang="ko-KR" altLang="en-US"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endParaRPr>
                    </a:p>
                  </a:txBody>
                  <a:tcPr marL="99060" marR="99060" marT="49546" marB="49546">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NetBIOS,</a:t>
                      </a:r>
                      <a:r>
                        <a:rPr lang="en-US" altLang="ko-KR" sz="13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SAP, SDP, </a:t>
                      </a:r>
                      <a:r>
                        <a:rPr lang="en-US" altLang="ko-KR" sz="13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NWLink</a:t>
                      </a:r>
                      <a:endParaRPr lang="ko-KR" altLang="en-US"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endParaRPr>
                    </a:p>
                  </a:txBody>
                  <a:tcPr marL="99060" marR="99060" marT="49546" marB="49546">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3386">
                <a:tc>
                  <a:txBody>
                    <a:bodyPr/>
                    <a:lstStyle/>
                    <a:p>
                      <a:pPr algn="ctr" latinLnBrk="1"/>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Giao </a:t>
                      </a:r>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vận</a:t>
                      </a:r>
                      <a:endPar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endParaRPr>
                    </a:p>
                  </a:txBody>
                  <a:tcPr marL="99060" marR="99060" marT="49546" marB="49546">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TCP,</a:t>
                      </a:r>
                      <a:r>
                        <a:rPr lang="en-US" altLang="ko-KR" sz="13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UDP, SPX</a:t>
                      </a:r>
                      <a:endParaRPr lang="ko-KR" altLang="en-US"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endParaRPr>
                    </a:p>
                  </a:txBody>
                  <a:tcPr marL="99060" marR="99060" marT="49546" marB="49546">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3386">
                <a:tc>
                  <a:txBody>
                    <a:bodyPr/>
                    <a:lstStyle/>
                    <a:p>
                      <a:pPr algn="ctr" latinLnBrk="1"/>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Mạng</a:t>
                      </a:r>
                      <a:endParaRPr lang="ko-KR" altLang="en-US"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endParaRPr>
                    </a:p>
                  </a:txBody>
                  <a:tcPr marL="99060" marR="99060" marT="49546" marB="49546">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IP, IPX</a:t>
                      </a:r>
                      <a:endParaRPr lang="ko-KR" altLang="en-US"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endParaRPr>
                    </a:p>
                  </a:txBody>
                  <a:tcPr marL="99060" marR="99060" marT="49546" marB="49546">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13386">
                <a:tc>
                  <a:txBody>
                    <a:bodyPr/>
                    <a:lstStyle/>
                    <a:p>
                      <a:pPr algn="ctr" latinLnBrk="1"/>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Liên</a:t>
                      </a:r>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a:t>
                      </a:r>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kết</a:t>
                      </a:r>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a:t>
                      </a:r>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dữ</a:t>
                      </a:r>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a:t>
                      </a:r>
                      <a:r>
                        <a:rPr lang="en-US" altLang="ko-KR" sz="13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liệu</a:t>
                      </a:r>
                      <a:endPar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endParaRPr>
                    </a:p>
                  </a:txBody>
                  <a:tcPr marL="99060" marR="99060" marT="49546" marB="49546">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Ethernet,</a:t>
                      </a:r>
                      <a:r>
                        <a:rPr lang="en-US" altLang="ko-KR" sz="13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rPr>
                        <a:t> Token Ring, FDDI, AppleTalk</a:t>
                      </a:r>
                      <a:endParaRPr lang="ko-KR" altLang="en-US" sz="13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endParaRPr>
                    </a:p>
                  </a:txBody>
                  <a:tcPr marL="99060" marR="99060" marT="49546" marB="49546">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23" name="직사각형 22">
            <a:extLst>
              <a:ext uri="{FF2B5EF4-FFF2-40B4-BE49-F238E27FC236}">
                <a16:creationId xmlns:a16="http://schemas.microsoft.com/office/drawing/2014/main" id="{BA057ECA-13A5-49C1-B4BC-B37A1C17CA85}"/>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OSI 7 </a:t>
            </a:r>
            <a:r>
              <a:rPr lang="en-US" altLang="ko-KR" sz="1400" dirty="0" err="1">
                <a:solidFill>
                  <a:schemeClr val="tx1"/>
                </a:solidFill>
                <a:latin typeface="SamsungOne-400" panose="020B0503030303020204" pitchFamily="34" charset="0"/>
                <a:ea typeface="SamsungOne-400" panose="020B0503030303020204" pitchFamily="34" charset="0"/>
              </a:rPr>
              <a:t>Tầng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274726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OSI Model</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3" name="직사각형 22">
            <a:extLst>
              <a:ext uri="{FF2B5EF4-FFF2-40B4-BE49-F238E27FC236}">
                <a16:creationId xmlns:a16="http://schemas.microsoft.com/office/drawing/2014/main" id="{F9952D1C-C7CB-46BA-AF65-0F0E76F7B08E}"/>
              </a:ext>
            </a:extLst>
          </p:cNvPr>
          <p:cNvSpPr/>
          <p:nvPr/>
        </p:nvSpPr>
        <p:spPr>
          <a:xfrm>
            <a:off x="449998" y="1375101"/>
            <a:ext cx="9018002"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Comparing wire communication and wireless communication (1/2)</a:t>
            </a:r>
          </a:p>
        </p:txBody>
      </p:sp>
      <p:graphicFrame>
        <p:nvGraphicFramePr>
          <p:cNvPr id="24" name="표 23">
            <a:extLst>
              <a:ext uri="{FF2B5EF4-FFF2-40B4-BE49-F238E27FC236}">
                <a16:creationId xmlns:a16="http://schemas.microsoft.com/office/drawing/2014/main" id="{72F99282-61B5-4BAC-AE00-14FD291F155B}"/>
              </a:ext>
            </a:extLst>
          </p:cNvPr>
          <p:cNvGraphicFramePr>
            <a:graphicFrameLocks noGrp="1"/>
          </p:cNvGraphicFramePr>
          <p:nvPr>
            <p:extLst>
              <p:ext uri="{D42A27DB-BD31-4B8C-83A1-F6EECF244321}">
                <p14:modId xmlns:p14="http://schemas.microsoft.com/office/powerpoint/2010/main" val="1089164395"/>
              </p:ext>
            </p:extLst>
          </p:nvPr>
        </p:nvGraphicFramePr>
        <p:xfrm>
          <a:off x="449998" y="2245002"/>
          <a:ext cx="9018002" cy="3199822"/>
        </p:xfrm>
        <a:graphic>
          <a:graphicData uri="http://schemas.openxmlformats.org/drawingml/2006/table">
            <a:tbl>
              <a:tblPr firstRow="1" bandRow="1">
                <a:tableStyleId>{00A15C55-8517-42AA-B614-E9B94910E393}</a:tableStyleId>
              </a:tblPr>
              <a:tblGrid>
                <a:gridCol w="2764840">
                  <a:extLst>
                    <a:ext uri="{9D8B030D-6E8A-4147-A177-3AD203B41FA5}">
                      <a16:colId xmlns:a16="http://schemas.microsoft.com/office/drawing/2014/main" val="2008974404"/>
                    </a:ext>
                  </a:extLst>
                </a:gridCol>
                <a:gridCol w="3126581">
                  <a:extLst>
                    <a:ext uri="{9D8B030D-6E8A-4147-A177-3AD203B41FA5}">
                      <a16:colId xmlns:a16="http://schemas.microsoft.com/office/drawing/2014/main" val="3267535933"/>
                    </a:ext>
                  </a:extLst>
                </a:gridCol>
                <a:gridCol w="3126581">
                  <a:extLst>
                    <a:ext uri="{9D8B030D-6E8A-4147-A177-3AD203B41FA5}">
                      <a16:colId xmlns:a16="http://schemas.microsoft.com/office/drawing/2014/main" val="426093137"/>
                    </a:ext>
                  </a:extLst>
                </a:gridCol>
              </a:tblGrid>
              <a:tr h="418888">
                <a:tc>
                  <a:txBody>
                    <a:bodyPr/>
                    <a:lstStyle/>
                    <a:p>
                      <a:pPr marL="422910" marR="425450" indent="0" algn="ctr" fontAlgn="base" latinLnBrk="0">
                        <a:lnSpc>
                          <a:spcPct val="100000"/>
                        </a:lnSpc>
                        <a:spcBef>
                          <a:spcPts val="0"/>
                        </a:spcBef>
                        <a:spcAft>
                          <a:spcPts val="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Item</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899160" marR="905510" indent="0" algn="ctr" fontAlgn="base" latinLnBrk="0">
                        <a:lnSpc>
                          <a:spcPct val="100000"/>
                        </a:lnSpc>
                        <a:spcBef>
                          <a:spcPts val="0"/>
                        </a:spcBef>
                        <a:spcAft>
                          <a:spcPts val="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Wired</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812800" marR="1386840" indent="0" algn="r" fontAlgn="base" latinLnBrk="0">
                        <a:lnSpc>
                          <a:spcPct val="100000"/>
                        </a:lnSpc>
                        <a:spcBef>
                          <a:spcPts val="0"/>
                        </a:spcBef>
                        <a:spcAft>
                          <a:spcPts val="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Wireless</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3138639266"/>
                  </a:ext>
                </a:extLst>
              </a:tr>
              <a:tr h="464487">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Line Installation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Work of setting line is disadvantageous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lines are needed, which is advantageous for installation.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66475893"/>
                  </a:ext>
                </a:extLst>
              </a:tr>
              <a:tr h="464487">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Range of Communication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Long distance, Hundreds of meters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Limit of reach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87105045"/>
                  </a:ext>
                </a:extLst>
              </a:tr>
              <a:tr h="464487">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Frequency of System Failures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Stable.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There are a lot of breakdowns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267170"/>
                  </a:ext>
                </a:extLst>
              </a:tr>
              <a:tr h="458499">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Maintenance cost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Low maintenance cost.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Maintenance costs are high.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27099242"/>
                  </a:ext>
                </a:extLst>
              </a:tr>
              <a:tr h="464487">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Frequency of Communication error</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Less Communication disturbance.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Many breakdowns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1072046"/>
                  </a:ext>
                </a:extLst>
              </a:tr>
              <a:tr h="464487">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External Noise Effect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Less noise effect.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Noise problems and frequent communication disruptions.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15776661"/>
                  </a:ext>
                </a:extLst>
              </a:tr>
            </a:tbl>
          </a:graphicData>
        </a:graphic>
      </p:graphicFrame>
    </p:spTree>
    <p:extLst>
      <p:ext uri="{BB962C8B-B14F-4D97-AF65-F5344CB8AC3E}">
        <p14:creationId xmlns:p14="http://schemas.microsoft.com/office/powerpoint/2010/main" val="1493391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OSI Model</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3" name="직사각형 22">
            <a:extLst>
              <a:ext uri="{FF2B5EF4-FFF2-40B4-BE49-F238E27FC236}">
                <a16:creationId xmlns:a16="http://schemas.microsoft.com/office/drawing/2014/main" id="{F9952D1C-C7CB-46BA-AF65-0F0E76F7B08E}"/>
              </a:ext>
            </a:extLst>
          </p:cNvPr>
          <p:cNvSpPr/>
          <p:nvPr/>
        </p:nvSpPr>
        <p:spPr>
          <a:xfrm>
            <a:off x="449998" y="1375101"/>
            <a:ext cx="9018002"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Comparing wire communication and wireless communication (2/2)</a:t>
            </a:r>
          </a:p>
        </p:txBody>
      </p:sp>
      <p:graphicFrame>
        <p:nvGraphicFramePr>
          <p:cNvPr id="24" name="표 23">
            <a:extLst>
              <a:ext uri="{FF2B5EF4-FFF2-40B4-BE49-F238E27FC236}">
                <a16:creationId xmlns:a16="http://schemas.microsoft.com/office/drawing/2014/main" id="{72F99282-61B5-4BAC-AE00-14FD291F155B}"/>
              </a:ext>
            </a:extLst>
          </p:cNvPr>
          <p:cNvGraphicFramePr>
            <a:graphicFrameLocks noGrp="1"/>
          </p:cNvGraphicFramePr>
          <p:nvPr>
            <p:extLst>
              <p:ext uri="{D42A27DB-BD31-4B8C-83A1-F6EECF244321}">
                <p14:modId xmlns:p14="http://schemas.microsoft.com/office/powerpoint/2010/main" val="3066622352"/>
              </p:ext>
            </p:extLst>
          </p:nvPr>
        </p:nvGraphicFramePr>
        <p:xfrm>
          <a:off x="449998" y="2245002"/>
          <a:ext cx="9018002" cy="3114763"/>
        </p:xfrm>
        <a:graphic>
          <a:graphicData uri="http://schemas.openxmlformats.org/drawingml/2006/table">
            <a:tbl>
              <a:tblPr firstRow="1" bandRow="1">
                <a:tableStyleId>{00A15C55-8517-42AA-B614-E9B94910E393}</a:tableStyleId>
              </a:tblPr>
              <a:tblGrid>
                <a:gridCol w="2764840">
                  <a:extLst>
                    <a:ext uri="{9D8B030D-6E8A-4147-A177-3AD203B41FA5}">
                      <a16:colId xmlns:a16="http://schemas.microsoft.com/office/drawing/2014/main" val="2008974404"/>
                    </a:ext>
                  </a:extLst>
                </a:gridCol>
                <a:gridCol w="3126581">
                  <a:extLst>
                    <a:ext uri="{9D8B030D-6E8A-4147-A177-3AD203B41FA5}">
                      <a16:colId xmlns:a16="http://schemas.microsoft.com/office/drawing/2014/main" val="3267535933"/>
                    </a:ext>
                  </a:extLst>
                </a:gridCol>
                <a:gridCol w="3126581">
                  <a:extLst>
                    <a:ext uri="{9D8B030D-6E8A-4147-A177-3AD203B41FA5}">
                      <a16:colId xmlns:a16="http://schemas.microsoft.com/office/drawing/2014/main" val="426093137"/>
                    </a:ext>
                  </a:extLst>
                </a:gridCol>
              </a:tblGrid>
              <a:tr h="418888">
                <a:tc>
                  <a:txBody>
                    <a:bodyPr/>
                    <a:lstStyle/>
                    <a:p>
                      <a:pPr marL="422910" marR="425450" indent="0" algn="ctr" fontAlgn="base" latinLnBrk="0">
                        <a:lnSpc>
                          <a:spcPct val="100000"/>
                        </a:lnSpc>
                        <a:spcBef>
                          <a:spcPts val="0"/>
                        </a:spcBef>
                        <a:spcAft>
                          <a:spcPts val="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Item</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899160" marR="905510" indent="0" algn="ctr" fontAlgn="base" latinLnBrk="0">
                        <a:lnSpc>
                          <a:spcPct val="100000"/>
                        </a:lnSpc>
                        <a:spcBef>
                          <a:spcPts val="0"/>
                        </a:spcBef>
                        <a:spcAft>
                          <a:spcPts val="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Wired</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812800" marR="1386840" indent="0" algn="r" fontAlgn="base" latinLnBrk="0">
                        <a:lnSpc>
                          <a:spcPct val="100000"/>
                        </a:lnSpc>
                        <a:spcBef>
                          <a:spcPts val="0"/>
                        </a:spcBef>
                        <a:spcAft>
                          <a:spcPts val="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Wireless</a:t>
                      </a:r>
                      <a:endParaRPr lang="ko-KR" altLang="en-US"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3138639266"/>
                  </a:ext>
                </a:extLst>
              </a:tr>
              <a:tr h="464487">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Weather Humidity Impact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Resistant to weather changes.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It is vulnerable to rain, wind, snow, frost, temperature, dew, etc.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0712934"/>
                  </a:ext>
                </a:extLst>
              </a:tr>
              <a:tr h="464487">
                <a:tc>
                  <a:txBody>
                    <a:bodyPr/>
                    <a:lstStyle/>
                    <a:p>
                      <a:pPr marL="48260" marR="0" indent="0" algn="ctr" fontAlgn="base" latinLnBrk="0">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Battery Utilization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Not required. Communication line and power line can be used.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Battery power is often needed.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16784577"/>
                  </a:ext>
                </a:extLst>
              </a:tr>
              <a:tr h="464487">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Replace Power B</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attery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 need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Manual personnel are required for periodic replacement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1176057"/>
                  </a:ext>
                </a:extLst>
              </a:tr>
              <a:tr h="373440">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Communication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rPr>
                        <a:t> </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Modem Cost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Low cost with board included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It could be an additional cost.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8450745"/>
                  </a:ext>
                </a:extLst>
              </a:tr>
              <a:tr h="464487">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Antenna Installation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 antenna needed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Various problems frequently occur at the site where the antenna is installed.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29795226"/>
                  </a:ext>
                </a:extLst>
              </a:tr>
              <a:tr h="464487">
                <a:tc>
                  <a:txBody>
                    <a:bodyPr/>
                    <a:lstStyle/>
                    <a:p>
                      <a:pPr marL="48260" marR="0" indent="0" algn="ctr" fontAlgn="base" latinLnBrk="0">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charset="0"/>
                          <a:cs typeface="Times New Roman" panose="02020603050405020304" pitchFamily="18" charset="0"/>
                        </a:rPr>
                        <a:t>1:N Network Configuration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KoPub돋움체 Bold" panose="02020603020101020101" pitchFamily="18" charset="-127"/>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Multi-Drop is automatically built into the modem.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177800" marR="0" indent="-133350" algn="l" defTabSz="914126" rtl="0" eaLnBrk="1" fontAlgn="base" latinLnBrk="0" hangingPunct="1">
                        <a:lnSpc>
                          <a:spcPct val="100000"/>
                        </a:lnSpc>
                        <a:spcBef>
                          <a:spcPts val="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1:N configuration is possible, often with problems in the field.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64770" marR="6477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55250192"/>
                  </a:ext>
                </a:extLst>
              </a:tr>
            </a:tbl>
          </a:graphicData>
        </a:graphic>
      </p:graphicFrame>
    </p:spTree>
    <p:extLst>
      <p:ext uri="{BB962C8B-B14F-4D97-AF65-F5344CB8AC3E}">
        <p14:creationId xmlns:p14="http://schemas.microsoft.com/office/powerpoint/2010/main" val="4012511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Giao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thức</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truyền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thông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4" name="직사각형 33">
            <a:extLst>
              <a:ext uri="{FF2B5EF4-FFF2-40B4-BE49-F238E27FC236}">
                <a16:creationId xmlns:a16="http://schemas.microsoft.com/office/drawing/2014/main" id="{30EF334D-0283-408B-A001-ECD3F25BE42F}"/>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2.1.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là gì</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Mô</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hình</a:t>
            </a:r>
            <a:r>
              <a:rPr lang="en-US" altLang="ko-KR" dirty="0">
                <a:solidFill>
                  <a:srgbClr val="A6A6A6"/>
                </a:solidFill>
                <a:latin typeface="SamsungOne-400" panose="020B0503030303020204" pitchFamily="34" charset="0"/>
                <a:ea typeface="SamsungOne-400" panose="020B0503030303020204" pitchFamily="34" charset="0"/>
              </a:rPr>
              <a:t> OSI</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Giao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thức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truyền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TCP/IP</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2.4. HTTP</a:t>
            </a:r>
          </a:p>
        </p:txBody>
      </p:sp>
      <p:sp>
        <p:nvSpPr>
          <p:cNvPr id="35" name="직사각형 34">
            <a:extLst>
              <a:ext uri="{FF2B5EF4-FFF2-40B4-BE49-F238E27FC236}">
                <a16:creationId xmlns:a16="http://schemas.microsoft.com/office/drawing/2014/main" id="{0A958C6F-D7F9-4AA0-9DD5-EA20802092CB}"/>
              </a:ext>
            </a:extLst>
          </p:cNvPr>
          <p:cNvSpPr/>
          <p:nvPr/>
        </p:nvSpPr>
        <p:spPr>
          <a:xfrm>
            <a:off x="5107801"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MQTT</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CoAP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WebSocket</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493236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TCP/IP Protocol</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3" name="직사각형 22">
            <a:extLst>
              <a:ext uri="{FF2B5EF4-FFF2-40B4-BE49-F238E27FC236}">
                <a16:creationId xmlns:a16="http://schemas.microsoft.com/office/drawing/2014/main" id="{FE6F666F-C293-44F7-9DAB-9853EAAAEA1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Giao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thức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truyền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thông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TCP/IP</a:t>
            </a:r>
          </a:p>
        </p:txBody>
      </p:sp>
      <p:sp>
        <p:nvSpPr>
          <p:cNvPr id="72" name="직사각형 71">
            <a:extLst>
              <a:ext uri="{FF2B5EF4-FFF2-40B4-BE49-F238E27FC236}">
                <a16:creationId xmlns:a16="http://schemas.microsoft.com/office/drawing/2014/main" id="{CE966147-03ED-4FED-8CDF-FE371450B374}"/>
              </a:ext>
            </a:extLst>
          </p:cNvPr>
          <p:cNvSpPr/>
          <p:nvPr/>
        </p:nvSpPr>
        <p:spPr>
          <a:xfrm>
            <a:off x="712182" y="3550521"/>
            <a:ext cx="6301457" cy="1556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Internet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5" name="직사각형 24">
            <a:extLst>
              <a:ext uri="{FF2B5EF4-FFF2-40B4-BE49-F238E27FC236}">
                <a16:creationId xmlns:a16="http://schemas.microsoft.com/office/drawing/2014/main" id="{4E8D62C3-B6FA-4D0B-8519-7342642C801B}"/>
              </a:ext>
            </a:extLst>
          </p:cNvPr>
          <p:cNvSpPr/>
          <p:nvPr/>
        </p:nvSpPr>
        <p:spPr>
          <a:xfrm>
            <a:off x="580388" y="1944537"/>
            <a:ext cx="8619175" cy="1590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Giao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vận</a:t>
            </a:r>
            <a:r>
              <a:rPr lang="en-US" altLang="ko-KR" sz="1400" dirty="0">
                <a:solidFill>
                  <a:schemeClr val="tx1"/>
                </a:solidFill>
                <a:latin typeface="SamsungOne-400" panose="020B0503030303020204" pitchFamily="34" charset="0"/>
                <a:ea typeface="SamsungOne-400" panose="020B0503030303020204" pitchFamily="34" charset="0"/>
              </a:rPr>
              <a:t>/Giao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Internet</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bởi</a:t>
            </a:r>
            <a:r>
              <a:rPr lang="en-US" altLang="ko-KR" sz="1400" dirty="0">
                <a:solidFill>
                  <a:schemeClr val="tx1"/>
                </a:solidFill>
                <a:latin typeface="SamsungOne-400" panose="020B0503030303020204" pitchFamily="34" charset="0"/>
                <a:ea typeface="SamsungOne-400" panose="020B0503030303020204" pitchFamily="34" charset="0"/>
              </a:rPr>
              <a:t> DARPA</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có </a:t>
            </a: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nào</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Hệ thống phân cấp tương tác của các mô-đun cung cấp chức năng cụ thể</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5 </a:t>
            </a:r>
            <a:r>
              <a:rPr lang="en-US" altLang="ko-KR" sz="1400" dirty="0" err="1">
                <a:solidFill>
                  <a:schemeClr val="tx1"/>
                </a:solidFill>
                <a:latin typeface="SamsungOne-400" panose="020B0503030303020204" pitchFamily="34" charset="0"/>
                <a:ea typeface="SamsungOne-400" panose="020B0503030303020204" pitchFamily="34" charset="0"/>
              </a:rPr>
              <a:t>tầng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59825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3" name="직사각형 22">
            <a:extLst>
              <a:ext uri="{FF2B5EF4-FFF2-40B4-BE49-F238E27FC236}">
                <a16:creationId xmlns:a16="http://schemas.microsoft.com/office/drawing/2014/main" id="{FE6F666F-C293-44F7-9DAB-9853EAAAEA1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Tầng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Vật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lý</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72" name="직사각형 71">
            <a:extLst>
              <a:ext uri="{FF2B5EF4-FFF2-40B4-BE49-F238E27FC236}">
                <a16:creationId xmlns:a16="http://schemas.microsoft.com/office/drawing/2014/main" id="{CE966147-03ED-4FED-8CDF-FE371450B374}"/>
              </a:ext>
            </a:extLst>
          </p:cNvPr>
          <p:cNvSpPr/>
          <p:nvPr/>
        </p:nvSpPr>
        <p:spPr>
          <a:xfrm>
            <a:off x="712182" y="2525747"/>
            <a:ext cx="6301457"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Đặc điểm của phương tiện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Bản chất của tín hiệu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Tốc độ truyền dữ liệu</a:t>
            </a:r>
          </a:p>
        </p:txBody>
      </p:sp>
      <p:sp>
        <p:nvSpPr>
          <p:cNvPr id="13" name="직사각형 12">
            <a:extLst>
              <a:ext uri="{FF2B5EF4-FFF2-40B4-BE49-F238E27FC236}">
                <a16:creationId xmlns:a16="http://schemas.microsoft.com/office/drawing/2014/main" id="{5069DD82-375D-4B10-87D4-A623D59267B1}"/>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Giao diện vật lý giữa DTE (ví dụ máy tính hoặc thiết bị đầu cuối) và một phương tiện truyền dẫn </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971977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3" name="직사각형 22">
            <a:extLst>
              <a:ext uri="{FF2B5EF4-FFF2-40B4-BE49-F238E27FC236}">
                <a16:creationId xmlns:a16="http://schemas.microsoft.com/office/drawing/2014/main" id="{FE6F666F-C293-44F7-9DAB-9853EAAAEA1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Tầng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2" name="직사각형 21">
            <a:extLst>
              <a:ext uri="{FF2B5EF4-FFF2-40B4-BE49-F238E27FC236}">
                <a16:creationId xmlns:a16="http://schemas.microsoft.com/office/drawing/2014/main" id="{89602F13-6E8F-4C97-AF83-A5EE7BAEFF4F}"/>
              </a:ext>
            </a:extLst>
          </p:cNvPr>
          <p:cNvSpPr/>
          <p:nvPr/>
        </p:nvSpPr>
        <p:spPr>
          <a:xfrm>
            <a:off x="712182" y="3242065"/>
            <a:ext cx="630145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e.g. X.25 vs. Ethernet</a:t>
            </a:r>
          </a:p>
        </p:txBody>
      </p:sp>
      <p:sp>
        <p:nvSpPr>
          <p:cNvPr id="24" name="직사각형 23">
            <a:extLst>
              <a:ext uri="{FF2B5EF4-FFF2-40B4-BE49-F238E27FC236}">
                <a16:creationId xmlns:a16="http://schemas.microsoft.com/office/drawing/2014/main" id="{7AC40AC6-C6E9-4A77-81F9-5C151B656E7B}"/>
              </a:ext>
            </a:extLst>
          </p:cNvPr>
          <p:cNvSpPr/>
          <p:nvPr/>
        </p:nvSpPr>
        <p:spPr>
          <a:xfrm>
            <a:off x="580388" y="1944537"/>
            <a:ext cx="8619175" cy="124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Trao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trong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đích</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Có thể ưu tiên truyền dữ liệu</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mềm</a:t>
            </a:r>
            <a:r>
              <a:rPr lang="en-US" altLang="ko-KR" sz="1400" dirty="0">
                <a:solidFill>
                  <a:schemeClr val="tx1"/>
                </a:solidFill>
                <a:latin typeface="SamsungOne-400" panose="020B0503030303020204" pitchFamily="34" charset="0"/>
                <a:ea typeface="SamsungOne-400" panose="020B0503030303020204" pitchFamily="34" charset="0"/>
              </a:rPr>
              <a:t> ở </a:t>
            </a:r>
            <a:r>
              <a:rPr lang="en-US" altLang="ko-KR" sz="1400" dirty="0" err="1">
                <a:solidFill>
                  <a:schemeClr val="tx1"/>
                </a:solidFill>
                <a:latin typeface="SamsungOne-400" panose="020B0503030303020204" pitchFamily="34" charset="0"/>
                <a:ea typeface="SamsungOne-400" panose="020B0503030303020204" pitchFamily="34" charset="0"/>
              </a:rPr>
              <a:t>tầng</a:t>
            </a:r>
            <a:r>
              <a:rPr lang="en-US" altLang="ko-KR" sz="1400" dirty="0">
                <a:solidFill>
                  <a:schemeClr val="tx1"/>
                </a:solidFill>
                <a:latin typeface="SamsungOne-400" panose="020B0503030303020204" pitchFamily="34" charset="0"/>
                <a:ea typeface="SamsungOne-400" panose="020B0503030303020204" pitchFamily="34" charset="0"/>
              </a:rPr>
              <a:t> này </a:t>
            </a:r>
            <a:r>
              <a:rPr lang="en-US" altLang="ko-KR" sz="1400" dirty="0" err="1">
                <a:solidFill>
                  <a:schemeClr val="tx1"/>
                </a:solidFill>
                <a:latin typeface="SamsungOne-400" panose="020B0503030303020204" pitchFamily="34" charset="0"/>
                <a:ea typeface="SamsungOne-400" panose="020B0503030303020204" pitchFamily="34" charset="0"/>
              </a:rPr>
              <a:t>phụ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vào </a:t>
            </a:r>
            <a:r>
              <a:rPr lang="en-US" altLang="ko-KR" sz="1400" dirty="0" err="1">
                <a:solidFill>
                  <a:schemeClr val="tx1"/>
                </a:solidFill>
                <a:latin typeface="SamsungOne-400" panose="020B0503030303020204" pitchFamily="34" charset="0"/>
                <a:ea typeface="SamsungOne-400" panose="020B0503030303020204" pitchFamily="34" charset="0"/>
              </a:rPr>
              <a:t>mạng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8" name="직사각형 27">
            <a:extLst>
              <a:ext uri="{FF2B5EF4-FFF2-40B4-BE49-F238E27FC236}">
                <a16:creationId xmlns:a16="http://schemas.microsoft.com/office/drawing/2014/main" id="{82D4791B-4632-4D85-B04E-CAC8B07C266C}"/>
              </a:ext>
            </a:extLst>
          </p:cNvPr>
          <p:cNvSpPr/>
          <p:nvPr/>
        </p:nvSpPr>
        <p:spPr>
          <a:xfrm>
            <a:off x="580388" y="366696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nghĩa</a:t>
            </a:r>
            <a:r>
              <a:rPr lang="en-US" altLang="ko-KR" sz="1400" dirty="0">
                <a:solidFill>
                  <a:schemeClr val="tx1"/>
                </a:solidFill>
                <a:latin typeface="SamsungOne-400" panose="020B0503030303020204" pitchFamily="34" charset="0"/>
                <a:ea typeface="SamsungOne-400" panose="020B0503030303020204" pitchFamily="34" charset="0"/>
              </a:rPr>
              <a:t> là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mềm</a:t>
            </a:r>
            <a:r>
              <a:rPr lang="en-US" altLang="ko-KR" sz="1400" dirty="0">
                <a:solidFill>
                  <a:schemeClr val="tx1"/>
                </a:solidFill>
                <a:latin typeface="SamsungOne-400" panose="020B0503030303020204" pitchFamily="34" charset="0"/>
                <a:ea typeface="SamsungOne-400" panose="020B0503030303020204" pitchFamily="34" charset="0"/>
              </a:rPr>
              <a:t> nào phải lo lắng về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mạng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272877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Mạng</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Điện</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thoại</a:t>
            </a:r>
            <a:endPar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116477AB-E0D2-45DE-8B63-59D9AEAA2EB5}"/>
              </a:ext>
            </a:extLst>
          </p:cNvPr>
          <p:cNvSpPr/>
          <p:nvPr/>
        </p:nvSpPr>
        <p:spPr>
          <a:xfrm>
            <a:off x="712182" y="2393948"/>
            <a:ext cx="8630827" cy="1756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Về cơ bản, mạng điện thoại truyền các tín hiệu analog</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hiệu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yếu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đi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khuếch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này.</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Ban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có thể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số lượng điện thoại tăng lên, kết nối một - một trở nên đắt đỏ và không hiệu quả bởi số lượng đường dẫn đã tăng lên.</a:t>
            </a:r>
          </a:p>
        </p:txBody>
      </p:sp>
      <p:pic>
        <p:nvPicPr>
          <p:cNvPr id="9" name="Picture 3">
            <a:extLst>
              <a:ext uri="{FF2B5EF4-FFF2-40B4-BE49-F238E27FC236}">
                <a16:creationId xmlns:a16="http://schemas.microsoft.com/office/drawing/2014/main" id="{3071A0FF-763D-40C3-BF12-1D5C3192D6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58"/>
          <a:stretch/>
        </p:blipFill>
        <p:spPr bwMode="auto">
          <a:xfrm>
            <a:off x="2658455" y="4211317"/>
            <a:ext cx="4425738" cy="203103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직사각형 9">
            <a:extLst>
              <a:ext uri="{FF2B5EF4-FFF2-40B4-BE49-F238E27FC236}">
                <a16:creationId xmlns:a16="http://schemas.microsoft.com/office/drawing/2014/main" id="{5E3F5ED9-7CE1-4155-AF58-E84C06FFAF19}"/>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viễn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tiên</a:t>
            </a:r>
            <a:r>
              <a:rPr lang="en-US" altLang="ko-KR" sz="1400" dirty="0">
                <a:solidFill>
                  <a:schemeClr val="tx1"/>
                </a:solidFill>
                <a:latin typeface="SamsungOne-400" panose="020B0503030303020204" pitchFamily="34" charset="0"/>
                <a:ea typeface="SamsungOne-400" panose="020B0503030303020204" pitchFamily="34" charset="0"/>
              </a:rPr>
              <a:t> là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Morse do Samuel Morse </a:t>
            </a: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minh</a:t>
            </a:r>
            <a:r>
              <a:rPr lang="en-US" altLang="ko-KR" sz="1400" dirty="0">
                <a:solidFill>
                  <a:schemeClr val="tx1"/>
                </a:solidFill>
                <a:latin typeface="SamsungOne-400" panose="020B0503030303020204" pitchFamily="34" charset="0"/>
                <a:ea typeface="SamsungOne-400" panose="020B0503030303020204" pitchFamily="34" charset="0"/>
              </a:rPr>
              <a:t> vào </a:t>
            </a:r>
            <a:r>
              <a:rPr lang="en-US" altLang="ko-KR" sz="1400" dirty="0" err="1">
                <a:solidFill>
                  <a:schemeClr val="tx1"/>
                </a:solidFill>
                <a:latin typeface="SamsungOne-400" panose="020B0503030303020204" pitchFamily="34" charset="0"/>
                <a:ea typeface="SamsungOne-400" panose="020B0503030303020204" pitchFamily="34" charset="0"/>
              </a:rPr>
              <a:t>năm</a:t>
            </a:r>
            <a:r>
              <a:rPr lang="en-US" altLang="ko-KR" sz="1400" dirty="0">
                <a:solidFill>
                  <a:schemeClr val="tx1"/>
                </a:solidFill>
                <a:latin typeface="SamsungOne-400" panose="020B0503030303020204" pitchFamily="34" charset="0"/>
                <a:ea typeface="SamsungOne-400" panose="020B0503030303020204" pitchFamily="34" charset="0"/>
              </a:rPr>
              <a:t> 1837,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thoại</a:t>
            </a:r>
            <a:r>
              <a:rPr lang="en-US" altLang="ko-KR" sz="1400" dirty="0">
                <a:solidFill>
                  <a:schemeClr val="tx1"/>
                </a:solidFill>
                <a:latin typeface="SamsungOne-400" panose="020B0503030303020204" pitchFamily="34" charset="0"/>
                <a:ea typeface="SamsungOne-400" panose="020B0503030303020204" pitchFamily="34" charset="0"/>
              </a:rPr>
              <a:t> do Alexander Bell </a:t>
            </a: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minh</a:t>
            </a:r>
            <a:r>
              <a:rPr lang="en-US" altLang="ko-KR" sz="1400" dirty="0">
                <a:solidFill>
                  <a:schemeClr val="tx1"/>
                </a:solidFill>
                <a:latin typeface="SamsungOne-400" panose="020B0503030303020204" pitchFamily="34" charset="0"/>
                <a:ea typeface="SamsungOne-400" panose="020B0503030303020204" pitchFamily="34" charset="0"/>
              </a:rPr>
              <a:t> vào </a:t>
            </a:r>
            <a:r>
              <a:rPr lang="en-US" altLang="ko-KR" sz="1400" dirty="0" err="1">
                <a:solidFill>
                  <a:schemeClr val="tx1"/>
                </a:solidFill>
                <a:latin typeface="SamsungOne-400" panose="020B0503030303020204" pitchFamily="34" charset="0"/>
                <a:ea typeface="SamsungOne-400" panose="020B0503030303020204" pitchFamily="34" charset="0"/>
              </a:rPr>
              <a:t>năm</a:t>
            </a:r>
            <a:r>
              <a:rPr lang="en-US" altLang="ko-KR" sz="1400" dirty="0">
                <a:solidFill>
                  <a:schemeClr val="tx1"/>
                </a:solidFill>
                <a:latin typeface="SamsungOne-400" panose="020B0503030303020204" pitchFamily="34" charset="0"/>
                <a:ea typeface="SamsungOne-400" panose="020B0503030303020204" pitchFamily="34" charset="0"/>
              </a:rPr>
              <a:t> 1876.</a:t>
            </a:r>
          </a:p>
        </p:txBody>
      </p:sp>
    </p:spTree>
    <p:extLst>
      <p:ext uri="{BB962C8B-B14F-4D97-AF65-F5344CB8AC3E}">
        <p14:creationId xmlns:p14="http://schemas.microsoft.com/office/powerpoint/2010/main" val="2539684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3" name="직사각형 22">
            <a:extLst>
              <a:ext uri="{FF2B5EF4-FFF2-40B4-BE49-F238E27FC236}">
                <a16:creationId xmlns:a16="http://schemas.microsoft.com/office/drawing/2014/main" id="{FE6F666F-C293-44F7-9DAB-9853EAAAEA1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Tầng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Internet</a:t>
            </a:r>
          </a:p>
        </p:txBody>
      </p:sp>
      <p:sp>
        <p:nvSpPr>
          <p:cNvPr id="18" name="직사각형 17">
            <a:extLst>
              <a:ext uri="{FF2B5EF4-FFF2-40B4-BE49-F238E27FC236}">
                <a16:creationId xmlns:a16="http://schemas.microsoft.com/office/drawing/2014/main" id="{6673BA68-8BF5-4853-81BF-470C8C38B442}"/>
              </a:ext>
            </a:extLst>
          </p:cNvPr>
          <p:cNvSpPr/>
          <p:nvPr/>
        </p:nvSpPr>
        <p:spPr>
          <a:xfrm>
            <a:off x="580388" y="1944537"/>
            <a:ext cx="8619175" cy="1461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Internet là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mạng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Tầng Internet xử lý các tác vụ giống như tầng truy cập mạng nhưng là giữa các mạng chứ không phải là giữa các nút trong mạng</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IP để </a:t>
            </a:r>
            <a:r>
              <a:rPr lang="en-US" altLang="ko-KR" sz="1400" dirty="0" err="1">
                <a:solidFill>
                  <a:schemeClr val="tx1"/>
                </a:solidFill>
                <a:latin typeface="SamsungOne-400" panose="020B0503030303020204" pitchFamily="34" charset="0"/>
                <a:ea typeface="SamsungOne-400" panose="020B0503030303020204" pitchFamily="34" charset="0"/>
              </a:rPr>
              <a:t>đánh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tuyến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toàn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mạng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Được triển khai trong các máy trạm và các bộ định tuyến </a:t>
            </a:r>
          </a:p>
        </p:txBody>
      </p:sp>
      <p:sp>
        <p:nvSpPr>
          <p:cNvPr id="20" name="직사각형 19">
            <a:extLst>
              <a:ext uri="{FF2B5EF4-FFF2-40B4-BE49-F238E27FC236}">
                <a16:creationId xmlns:a16="http://schemas.microsoft.com/office/drawing/2014/main" id="{63DF4A66-6AC1-46E5-8F1A-9218BB47055D}"/>
              </a:ext>
            </a:extLst>
          </p:cNvPr>
          <p:cNvSpPr/>
          <p:nvPr/>
        </p:nvSpPr>
        <p:spPr>
          <a:xfrm>
            <a:off x="449998" y="3707083"/>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Tầng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giao</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vận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2" name="직사각형 21">
            <a:extLst>
              <a:ext uri="{FF2B5EF4-FFF2-40B4-BE49-F238E27FC236}">
                <a16:creationId xmlns:a16="http://schemas.microsoft.com/office/drawing/2014/main" id="{FC1590AE-D7CE-41B6-BA59-F0B1C1B71C5E}"/>
              </a:ext>
            </a:extLst>
          </p:cNvPr>
          <p:cNvSpPr/>
          <p:nvPr/>
        </p:nvSpPr>
        <p:spPr>
          <a:xfrm>
            <a:off x="580388" y="4276519"/>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Còn được gọi là tầng máy chủ - máy chủ</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Trao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cậy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TCP để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85374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3" name="직사각형 22">
            <a:extLst>
              <a:ext uri="{FF2B5EF4-FFF2-40B4-BE49-F238E27FC236}">
                <a16:creationId xmlns:a16="http://schemas.microsoft.com/office/drawing/2014/main" id="{FE6F666F-C293-44F7-9DAB-9853EAAAEA1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Tầng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ứng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dụng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3" name="직사각형 12">
            <a:extLst>
              <a:ext uri="{FF2B5EF4-FFF2-40B4-BE49-F238E27FC236}">
                <a16:creationId xmlns:a16="http://schemas.microsoft.com/office/drawing/2014/main" id="{0B0D4E77-A409-43CC-9B32-6AE3A61E17E6}"/>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Logic </a:t>
            </a:r>
            <a:r>
              <a:rPr lang="en-US" altLang="ko-KR" sz="1400" dirty="0" err="1">
                <a:solidFill>
                  <a:schemeClr val="tx1"/>
                </a:solidFill>
                <a:latin typeface="SamsungOne-400" panose="020B0503030303020204" pitchFamily="34" charset="0"/>
                <a:ea typeface="SamsungOne-400" panose="020B0503030303020204" pitchFamily="34" charset="0"/>
              </a:rPr>
              <a:t>cần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hỗ</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mô-đun độc lập hỗ trợ từng loại ứng dụng</a:t>
            </a:r>
          </a:p>
        </p:txBody>
      </p:sp>
      <p:sp>
        <p:nvSpPr>
          <p:cNvPr id="15" name="직사각형 14">
            <a:extLst>
              <a:ext uri="{FF2B5EF4-FFF2-40B4-BE49-F238E27FC236}">
                <a16:creationId xmlns:a16="http://schemas.microsoft.com/office/drawing/2014/main" id="{D02A1EC3-4AB5-40D6-9D10-F418CAFCD436}"/>
              </a:ext>
            </a:extLst>
          </p:cNvPr>
          <p:cNvSpPr/>
          <p:nvPr/>
        </p:nvSpPr>
        <p:spPr>
          <a:xfrm>
            <a:off x="712182" y="2565400"/>
            <a:ext cx="630145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e.g.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a:t>
            </a:r>
          </a:p>
        </p:txBody>
      </p:sp>
    </p:spTree>
    <p:extLst>
      <p:ext uri="{BB962C8B-B14F-4D97-AF65-F5344CB8AC3E}">
        <p14:creationId xmlns:p14="http://schemas.microsoft.com/office/powerpoint/2010/main" val="6206922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3" name="직사각형 22">
            <a:extLst>
              <a:ext uri="{FF2B5EF4-FFF2-40B4-BE49-F238E27FC236}">
                <a16:creationId xmlns:a16="http://schemas.microsoft.com/office/drawing/2014/main" id="{FE6F666F-C293-44F7-9DAB-9853EAAAEA1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động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TCP/IP</a:t>
            </a:r>
          </a:p>
        </p:txBody>
      </p:sp>
      <p:grpSp>
        <p:nvGrpSpPr>
          <p:cNvPr id="2" name="그룹 1">
            <a:extLst>
              <a:ext uri="{FF2B5EF4-FFF2-40B4-BE49-F238E27FC236}">
                <a16:creationId xmlns:a16="http://schemas.microsoft.com/office/drawing/2014/main" id="{887467B6-99C9-47D5-8B60-CF33ADBB4B91}"/>
              </a:ext>
            </a:extLst>
          </p:cNvPr>
          <p:cNvGrpSpPr/>
          <p:nvPr/>
        </p:nvGrpSpPr>
        <p:grpSpPr>
          <a:xfrm>
            <a:off x="1897818" y="1926077"/>
            <a:ext cx="6110364" cy="4249766"/>
            <a:chOff x="2222500" y="2249170"/>
            <a:chExt cx="5461000" cy="3798133"/>
          </a:xfrm>
        </p:grpSpPr>
        <p:grpSp>
          <p:nvGrpSpPr>
            <p:cNvPr id="12" name="그룹 11">
              <a:extLst>
                <a:ext uri="{FF2B5EF4-FFF2-40B4-BE49-F238E27FC236}">
                  <a16:creationId xmlns:a16="http://schemas.microsoft.com/office/drawing/2014/main" id="{030F0D35-6743-4385-BC42-07F0F97058C7}"/>
                </a:ext>
              </a:extLst>
            </p:cNvPr>
            <p:cNvGrpSpPr/>
            <p:nvPr/>
          </p:nvGrpSpPr>
          <p:grpSpPr>
            <a:xfrm>
              <a:off x="2222500" y="2249170"/>
              <a:ext cx="1189375" cy="2581910"/>
              <a:chOff x="2222500" y="2249170"/>
              <a:chExt cx="1189375" cy="2581910"/>
            </a:xfrm>
          </p:grpSpPr>
          <p:sp>
            <p:nvSpPr>
              <p:cNvPr id="13" name="직사각형 12">
                <a:extLst>
                  <a:ext uri="{FF2B5EF4-FFF2-40B4-BE49-F238E27FC236}">
                    <a16:creationId xmlns:a16="http://schemas.microsoft.com/office/drawing/2014/main" id="{E2423983-5232-4DB2-A8EC-B1881AC1308E}"/>
                  </a:ext>
                </a:extLst>
              </p:cNvPr>
              <p:cNvSpPr/>
              <p:nvPr/>
            </p:nvSpPr>
            <p:spPr bwMode="auto">
              <a:xfrm>
                <a:off x="2222500" y="3717502"/>
                <a:ext cx="1189375" cy="420157"/>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IP</a:t>
                </a:r>
                <a:endParaRPr lang="ko-KR" altLang="en-US" sz="1100" dirty="0">
                  <a:solidFill>
                    <a:prstClr val="black">
                      <a:lumMod val="75000"/>
                      <a:lumOff val="25000"/>
                    </a:prstClr>
                  </a:solidFill>
                  <a:latin typeface="SamsungOne-400" panose="020B0503030303020204" pitchFamily="34" charset="0"/>
                </a:endParaRPr>
              </a:p>
            </p:txBody>
          </p:sp>
          <p:sp>
            <p:nvSpPr>
              <p:cNvPr id="15" name="TextBox 14">
                <a:extLst>
                  <a:ext uri="{FF2B5EF4-FFF2-40B4-BE49-F238E27FC236}">
                    <a16:creationId xmlns:a16="http://schemas.microsoft.com/office/drawing/2014/main" id="{2DAD6F6B-567C-4023-86E6-F994E43AFDCA}"/>
                  </a:ext>
                </a:extLst>
              </p:cNvPr>
              <p:cNvSpPr txBox="1"/>
              <p:nvPr/>
            </p:nvSpPr>
            <p:spPr>
              <a:xfrm>
                <a:off x="2711888" y="3484132"/>
                <a:ext cx="210599" cy="151288"/>
              </a:xfrm>
              <a:prstGeom prst="rect">
                <a:avLst/>
              </a:prstGeom>
              <a:noFill/>
            </p:spPr>
            <p:txBody>
              <a:bodyPr wrap="none" lIns="0" tIns="0" rIns="0" bIns="0" rtlCol="0">
                <a:spAutoFit/>
                <a:scene3d>
                  <a:camera prst="orthographicFront"/>
                  <a:lightRig rig="threePt" dir="t"/>
                </a:scene3d>
                <a:sp3d>
                  <a:bevelT w="0" h="6350"/>
                </a:sp3d>
              </a:bodyPr>
              <a:lstStyle>
                <a:defPPr>
                  <a:defRPr lang="ko-KR"/>
                </a:defPPr>
                <a:lvl1pPr marR="0" lvl="0" indent="0" algn="ctr">
                  <a:lnSpc>
                    <a:spcPct val="100000"/>
                  </a:lnSpc>
                  <a:spcAft>
                    <a:spcPts val="0"/>
                  </a:spcAft>
                  <a:buClrTx/>
                  <a:buSzTx/>
                  <a:buFontTx/>
                  <a:buNone/>
                  <a:tabLst/>
                  <a:defRPr sz="1000">
                    <a:solidFill>
                      <a:prstClr val="black">
                        <a:lumMod val="75000"/>
                        <a:lumOff val="25000"/>
                      </a:prstClr>
                    </a:solidFill>
                    <a:latin typeface="SamsungOne-700" panose="020B0803030303020204" pitchFamily="34" charset="0"/>
                    <a:ea typeface="SamsungOne-700" panose="020B0803030303020204" pitchFamily="34" charset="0"/>
                    <a:cs typeface="+mn-cs"/>
                  </a:defRPr>
                </a:lvl1pPr>
              </a:lstStyle>
              <a:p>
                <a:r>
                  <a:rPr lang="en-US" altLang="ko-KR" sz="1100" dirty="0">
                    <a:latin typeface="SamsungOne-400" panose="020B0503030303020204" pitchFamily="34" charset="0"/>
                    <a:ea typeface="SamsungOne-400" panose="020B0503030303020204" pitchFamily="34" charset="0"/>
                  </a:rPr>
                  <a:t>TCP</a:t>
                </a:r>
                <a:endParaRPr lang="ko-KR" altLang="en-US" sz="1100" dirty="0">
                  <a:latin typeface="SamsungOne-400" panose="020B0503030303020204" pitchFamily="34" charset="0"/>
                </a:endParaRPr>
              </a:p>
            </p:txBody>
          </p:sp>
          <p:sp>
            <p:nvSpPr>
              <p:cNvPr id="16" name="직사각형 15">
                <a:extLst>
                  <a:ext uri="{FF2B5EF4-FFF2-40B4-BE49-F238E27FC236}">
                    <a16:creationId xmlns:a16="http://schemas.microsoft.com/office/drawing/2014/main" id="{E2DBF424-5198-4D38-AA53-B75C4A2E70E5}"/>
                  </a:ext>
                </a:extLst>
              </p:cNvPr>
              <p:cNvSpPr/>
              <p:nvPr/>
            </p:nvSpPr>
            <p:spPr bwMode="auto">
              <a:xfrm>
                <a:off x="2222500" y="2444962"/>
                <a:ext cx="1189375" cy="2386117"/>
              </a:xfrm>
              <a:prstGeom prst="rect">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EA475BB9-41EE-497D-8F7D-B79BE29DFC1E}"/>
                  </a:ext>
                </a:extLst>
              </p:cNvPr>
              <p:cNvSpPr/>
              <p:nvPr/>
            </p:nvSpPr>
            <p:spPr bwMode="auto">
              <a:xfrm>
                <a:off x="2374900" y="4136074"/>
                <a:ext cx="781050" cy="359717"/>
              </a:xfrm>
              <a:prstGeom prst="rect">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Giao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thức</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truy</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cập</a:t>
                </a:r>
                <a:endParaRPr lang="en-US" altLang="ko-KR" sz="1000" dirty="0">
                  <a:solidFill>
                    <a:prstClr val="black">
                      <a:lumMod val="75000"/>
                      <a:lumOff val="25000"/>
                    </a:prstClr>
                  </a:solidFill>
                  <a:latin typeface="SamsungOne-400" panose="020B0503030303020204" pitchFamily="34" charset="0"/>
                  <a:ea typeface="SamsungOne-400" panose="020B0503030303020204" pitchFamily="34" charset="0"/>
                </a:endParaRPr>
              </a:p>
              <a:p>
                <a:pPr algn="ct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mạng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#1</a:t>
                </a:r>
                <a:endParaRPr lang="ko-KR" altLang="en-US" sz="1000" dirty="0">
                  <a:solidFill>
                    <a:prstClr val="black">
                      <a:lumMod val="75000"/>
                      <a:lumOff val="2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91035123-EA95-45B7-BA66-084E7486F540}"/>
                  </a:ext>
                </a:extLst>
              </p:cNvPr>
              <p:cNvSpPr/>
              <p:nvPr/>
            </p:nvSpPr>
            <p:spPr bwMode="auto">
              <a:xfrm>
                <a:off x="2222500" y="4556232"/>
                <a:ext cx="1189375" cy="274848"/>
              </a:xfrm>
              <a:prstGeom prst="rect">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Vật</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lý</a:t>
                </a:r>
                <a:endParaRPr lang="ko-KR" altLang="en-US" sz="1100" dirty="0">
                  <a:solidFill>
                    <a:prstClr val="black">
                      <a:lumMod val="75000"/>
                      <a:lumOff val="25000"/>
                    </a:prstClr>
                  </a:solidFill>
                  <a:latin typeface="SamsungOne-400" panose="020B0503030303020204" pitchFamily="34" charset="0"/>
                </a:endParaRPr>
              </a:p>
            </p:txBody>
          </p:sp>
          <p:sp>
            <p:nvSpPr>
              <p:cNvPr id="25" name="TextBox 24">
                <a:extLst>
                  <a:ext uri="{FF2B5EF4-FFF2-40B4-BE49-F238E27FC236}">
                    <a16:creationId xmlns:a16="http://schemas.microsoft.com/office/drawing/2014/main" id="{7C1B1785-2CDB-4357-9EFC-F53B2FDBB91F}"/>
                  </a:ext>
                </a:extLst>
              </p:cNvPr>
              <p:cNvSpPr txBox="1"/>
              <p:nvPr/>
            </p:nvSpPr>
            <p:spPr>
              <a:xfrm>
                <a:off x="2532093" y="2249170"/>
                <a:ext cx="570194" cy="151288"/>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Máy</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chủ</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a:t>
                </a:r>
                <a:endParaRPr lang="ko-KR" altLang="en-US" sz="1100" dirty="0">
                  <a:solidFill>
                    <a:prstClr val="black">
                      <a:lumMod val="75000"/>
                      <a:lumOff val="25000"/>
                    </a:prstClr>
                  </a:solidFill>
                  <a:latin typeface="SamsungOne-400" panose="020B0503030303020204" pitchFamily="34" charset="0"/>
                </a:endParaRPr>
              </a:p>
            </p:txBody>
          </p:sp>
          <p:sp>
            <p:nvSpPr>
              <p:cNvPr id="28" name="타원 27">
                <a:extLst>
                  <a:ext uri="{FF2B5EF4-FFF2-40B4-BE49-F238E27FC236}">
                    <a16:creationId xmlns:a16="http://schemas.microsoft.com/office/drawing/2014/main" id="{526FF2F4-8003-457F-9446-A3D28286A0A1}"/>
                  </a:ext>
                </a:extLst>
              </p:cNvPr>
              <p:cNvSpPr/>
              <p:nvPr/>
            </p:nvSpPr>
            <p:spPr bwMode="auto">
              <a:xfrm>
                <a:off x="2320924" y="2644612"/>
                <a:ext cx="412751" cy="222414"/>
              </a:xfrm>
              <a:prstGeom prst="ellipse">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Ứng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dụng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Y</a:t>
                </a:r>
                <a:endParaRPr lang="ko-KR" altLang="en-US" sz="1000" dirty="0">
                  <a:solidFill>
                    <a:prstClr val="black">
                      <a:lumMod val="75000"/>
                      <a:lumOff val="25000"/>
                    </a:prstClr>
                  </a:solidFill>
                  <a:latin typeface="SamsungOne-400" panose="020B0503030303020204" pitchFamily="34" charset="0"/>
                </a:endParaRPr>
              </a:p>
            </p:txBody>
          </p:sp>
          <p:sp>
            <p:nvSpPr>
              <p:cNvPr id="29" name="타원 28">
                <a:extLst>
                  <a:ext uri="{FF2B5EF4-FFF2-40B4-BE49-F238E27FC236}">
                    <a16:creationId xmlns:a16="http://schemas.microsoft.com/office/drawing/2014/main" id="{6325CEBD-E01F-432D-9E16-AF403CB8F7FB}"/>
                  </a:ext>
                </a:extLst>
              </p:cNvPr>
              <p:cNvSpPr/>
              <p:nvPr/>
            </p:nvSpPr>
            <p:spPr bwMode="auto">
              <a:xfrm>
                <a:off x="2720975" y="2530312"/>
                <a:ext cx="657225" cy="222414"/>
              </a:xfrm>
              <a:prstGeom prst="ellipse">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Ứng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dụng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X</a:t>
                </a:r>
                <a:endParaRPr lang="ko-KR" altLang="en-US" sz="1000" dirty="0">
                  <a:solidFill>
                    <a:prstClr val="black">
                      <a:lumMod val="75000"/>
                      <a:lumOff val="25000"/>
                    </a:prstClr>
                  </a:solidFill>
                  <a:latin typeface="SamsungOne-400" panose="020B0503030303020204" pitchFamily="34" charset="0"/>
                </a:endParaRPr>
              </a:p>
            </p:txBody>
          </p:sp>
          <p:cxnSp>
            <p:nvCxnSpPr>
              <p:cNvPr id="30" name="직선 연결선 29">
                <a:extLst>
                  <a:ext uri="{FF2B5EF4-FFF2-40B4-BE49-F238E27FC236}">
                    <a16:creationId xmlns:a16="http://schemas.microsoft.com/office/drawing/2014/main" id="{A894BA18-AB16-42FD-B65F-401AC236D880}"/>
                  </a:ext>
                </a:extLst>
              </p:cNvPr>
              <p:cNvCxnSpPr/>
              <p:nvPr/>
            </p:nvCxnSpPr>
            <p:spPr>
              <a:xfrm>
                <a:off x="2222500" y="3266976"/>
                <a:ext cx="1187162" cy="0"/>
              </a:xfrm>
              <a:prstGeom prst="line">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31" name="타원 30">
                <a:extLst>
                  <a:ext uri="{FF2B5EF4-FFF2-40B4-BE49-F238E27FC236}">
                    <a16:creationId xmlns:a16="http://schemas.microsoft.com/office/drawing/2014/main" id="{6479EDE8-C529-46CA-8A74-49D6530CC339}"/>
                  </a:ext>
                </a:extLst>
              </p:cNvPr>
              <p:cNvSpPr/>
              <p:nvPr/>
            </p:nvSpPr>
            <p:spPr bwMode="auto">
              <a:xfrm>
                <a:off x="3155950" y="3225604"/>
                <a:ext cx="130176" cy="82745"/>
              </a:xfrm>
              <a:prstGeom prst="ellipse">
                <a:avLst/>
              </a:prstGeom>
              <a:solidFill>
                <a:srgbClr val="FFFFFF"/>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400" panose="020B0503030303020204" pitchFamily="34" charset="0"/>
                </a:endParaRPr>
              </a:p>
            </p:txBody>
          </p:sp>
          <p:sp>
            <p:nvSpPr>
              <p:cNvPr id="32" name="타원 31">
                <a:extLst>
                  <a:ext uri="{FF2B5EF4-FFF2-40B4-BE49-F238E27FC236}">
                    <a16:creationId xmlns:a16="http://schemas.microsoft.com/office/drawing/2014/main" id="{D7ABB628-1805-451A-9809-FD00E4FB73C2}"/>
                  </a:ext>
                </a:extLst>
              </p:cNvPr>
              <p:cNvSpPr/>
              <p:nvPr/>
            </p:nvSpPr>
            <p:spPr bwMode="auto">
              <a:xfrm>
                <a:off x="2841625" y="3225604"/>
                <a:ext cx="130176" cy="82745"/>
              </a:xfrm>
              <a:prstGeom prst="ellipse">
                <a:avLst/>
              </a:prstGeom>
              <a:solidFill>
                <a:srgbClr val="FFFFFF"/>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400" panose="020B0503030303020204" pitchFamily="34" charset="0"/>
                </a:endParaRPr>
              </a:p>
            </p:txBody>
          </p:sp>
          <p:sp>
            <p:nvSpPr>
              <p:cNvPr id="33" name="타원 32">
                <a:extLst>
                  <a:ext uri="{FF2B5EF4-FFF2-40B4-BE49-F238E27FC236}">
                    <a16:creationId xmlns:a16="http://schemas.microsoft.com/office/drawing/2014/main" id="{7DBE37C3-BBDD-4316-BC39-8DC9E6B0EBDB}"/>
                  </a:ext>
                </a:extLst>
              </p:cNvPr>
              <p:cNvSpPr/>
              <p:nvPr/>
            </p:nvSpPr>
            <p:spPr bwMode="auto">
              <a:xfrm>
                <a:off x="2374900" y="3225604"/>
                <a:ext cx="130176" cy="82745"/>
              </a:xfrm>
              <a:prstGeom prst="ellipse">
                <a:avLst/>
              </a:prstGeom>
              <a:solidFill>
                <a:srgbClr val="FFFFFF"/>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400" panose="020B0503030303020204" pitchFamily="34" charset="0"/>
                </a:endParaRPr>
              </a:p>
            </p:txBody>
          </p:sp>
          <p:sp>
            <p:nvSpPr>
              <p:cNvPr id="34" name="TextBox 33">
                <a:extLst>
                  <a:ext uri="{FF2B5EF4-FFF2-40B4-BE49-F238E27FC236}">
                    <a16:creationId xmlns:a16="http://schemas.microsoft.com/office/drawing/2014/main" id="{6BFD5605-B601-40E5-A21C-82F43443FFC2}"/>
                  </a:ext>
                </a:extLst>
              </p:cNvPr>
              <p:cNvSpPr txBox="1"/>
              <p:nvPr/>
            </p:nvSpPr>
            <p:spPr>
              <a:xfrm>
                <a:off x="2500079" y="3096042"/>
                <a:ext cx="54441" cy="151288"/>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1</a:t>
                </a:r>
                <a:endParaRPr lang="ko-KR" altLang="en-US" sz="1100" dirty="0">
                  <a:solidFill>
                    <a:prstClr val="black">
                      <a:lumMod val="75000"/>
                      <a:lumOff val="25000"/>
                    </a:prstClr>
                  </a:solidFill>
                  <a:latin typeface="SamsungOne-400" panose="020B0503030303020204" pitchFamily="34" charset="0"/>
                </a:endParaRPr>
              </a:p>
            </p:txBody>
          </p:sp>
          <p:sp>
            <p:nvSpPr>
              <p:cNvPr id="35" name="TextBox 34">
                <a:extLst>
                  <a:ext uri="{FF2B5EF4-FFF2-40B4-BE49-F238E27FC236}">
                    <a16:creationId xmlns:a16="http://schemas.microsoft.com/office/drawing/2014/main" id="{E641BFD8-0B03-460E-84E3-7D06D598B158}"/>
                  </a:ext>
                </a:extLst>
              </p:cNvPr>
              <p:cNvSpPr txBox="1"/>
              <p:nvPr/>
            </p:nvSpPr>
            <p:spPr>
              <a:xfrm>
                <a:off x="2959315" y="3096042"/>
                <a:ext cx="64470" cy="151288"/>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2</a:t>
                </a:r>
                <a:endParaRPr lang="ko-KR" altLang="en-US" sz="1100" dirty="0">
                  <a:solidFill>
                    <a:prstClr val="black">
                      <a:lumMod val="75000"/>
                      <a:lumOff val="25000"/>
                    </a:prstClr>
                  </a:solidFill>
                  <a:latin typeface="SamsungOne-400" panose="020B0503030303020204" pitchFamily="34" charset="0"/>
                </a:endParaRPr>
              </a:p>
            </p:txBody>
          </p:sp>
          <p:sp>
            <p:nvSpPr>
              <p:cNvPr id="36" name="TextBox 35">
                <a:extLst>
                  <a:ext uri="{FF2B5EF4-FFF2-40B4-BE49-F238E27FC236}">
                    <a16:creationId xmlns:a16="http://schemas.microsoft.com/office/drawing/2014/main" id="{E2EB0E9C-1F70-4144-B427-959D9A3BCB81}"/>
                  </a:ext>
                </a:extLst>
              </p:cNvPr>
              <p:cNvSpPr txBox="1"/>
              <p:nvPr/>
            </p:nvSpPr>
            <p:spPr>
              <a:xfrm>
                <a:off x="3289031" y="3096042"/>
                <a:ext cx="68767" cy="151288"/>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3</a:t>
                </a:r>
                <a:endParaRPr lang="ko-KR" altLang="en-US" sz="1100" dirty="0">
                  <a:solidFill>
                    <a:prstClr val="black">
                      <a:lumMod val="75000"/>
                      <a:lumOff val="25000"/>
                    </a:prstClr>
                  </a:solidFill>
                  <a:latin typeface="SamsungOne-400" panose="020B0503030303020204" pitchFamily="34" charset="0"/>
                </a:endParaRPr>
              </a:p>
            </p:txBody>
          </p:sp>
          <p:cxnSp>
            <p:nvCxnSpPr>
              <p:cNvPr id="37" name="직선 연결선 36">
                <a:extLst>
                  <a:ext uri="{FF2B5EF4-FFF2-40B4-BE49-F238E27FC236}">
                    <a16:creationId xmlns:a16="http://schemas.microsoft.com/office/drawing/2014/main" id="{0097DFE4-F649-4130-A961-AC90006BA919}"/>
                  </a:ext>
                </a:extLst>
              </p:cNvPr>
              <p:cNvCxnSpPr>
                <a:stCxn id="33" idx="0"/>
                <a:endCxn id="28" idx="4"/>
              </p:cNvCxnSpPr>
              <p:nvPr/>
            </p:nvCxnSpPr>
            <p:spPr>
              <a:xfrm flipV="1">
                <a:off x="2439988" y="2867026"/>
                <a:ext cx="87312" cy="358578"/>
              </a:xfrm>
              <a:prstGeom prst="line">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38" name="직선 연결선 37">
                <a:extLst>
                  <a:ext uri="{FF2B5EF4-FFF2-40B4-BE49-F238E27FC236}">
                    <a16:creationId xmlns:a16="http://schemas.microsoft.com/office/drawing/2014/main" id="{CBF098E3-FC0C-4DA2-BA5E-85377F843B73}"/>
                  </a:ext>
                </a:extLst>
              </p:cNvPr>
              <p:cNvCxnSpPr>
                <a:stCxn id="32" idx="0"/>
                <a:endCxn id="28" idx="5"/>
              </p:cNvCxnSpPr>
              <p:nvPr/>
            </p:nvCxnSpPr>
            <p:spPr>
              <a:xfrm flipH="1" flipV="1">
                <a:off x="2673229" y="2834454"/>
                <a:ext cx="233484" cy="391150"/>
              </a:xfrm>
              <a:prstGeom prst="line">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39" name="직선 연결선 38">
                <a:extLst>
                  <a:ext uri="{FF2B5EF4-FFF2-40B4-BE49-F238E27FC236}">
                    <a16:creationId xmlns:a16="http://schemas.microsoft.com/office/drawing/2014/main" id="{89BB8E56-2D5A-4559-AEDC-064574DAA6D0}"/>
                  </a:ext>
                </a:extLst>
              </p:cNvPr>
              <p:cNvCxnSpPr>
                <a:stCxn id="31" idx="0"/>
                <a:endCxn id="29" idx="4"/>
              </p:cNvCxnSpPr>
              <p:nvPr/>
            </p:nvCxnSpPr>
            <p:spPr>
              <a:xfrm flipH="1" flipV="1">
                <a:off x="3049588" y="2752726"/>
                <a:ext cx="171450" cy="472878"/>
              </a:xfrm>
              <a:prstGeom prst="line">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41" name="그룹 40">
              <a:extLst>
                <a:ext uri="{FF2B5EF4-FFF2-40B4-BE49-F238E27FC236}">
                  <a16:creationId xmlns:a16="http://schemas.microsoft.com/office/drawing/2014/main" id="{62F602A2-D315-49A4-A997-9AF4A87CFE53}"/>
                </a:ext>
              </a:extLst>
            </p:cNvPr>
            <p:cNvGrpSpPr/>
            <p:nvPr/>
          </p:nvGrpSpPr>
          <p:grpSpPr>
            <a:xfrm>
              <a:off x="6494125" y="2249170"/>
              <a:ext cx="1189375" cy="2581910"/>
              <a:chOff x="10301585" y="2249170"/>
              <a:chExt cx="1189375" cy="2581910"/>
            </a:xfrm>
          </p:grpSpPr>
          <p:grpSp>
            <p:nvGrpSpPr>
              <p:cNvPr id="42" name="그룹 41">
                <a:extLst>
                  <a:ext uri="{FF2B5EF4-FFF2-40B4-BE49-F238E27FC236}">
                    <a16:creationId xmlns:a16="http://schemas.microsoft.com/office/drawing/2014/main" id="{7F7711D3-E226-4D60-82D4-C084CA878F32}"/>
                  </a:ext>
                </a:extLst>
              </p:cNvPr>
              <p:cNvGrpSpPr/>
              <p:nvPr/>
            </p:nvGrpSpPr>
            <p:grpSpPr>
              <a:xfrm>
                <a:off x="10301585" y="2249170"/>
                <a:ext cx="1189375" cy="2581910"/>
                <a:chOff x="7840325" y="2249170"/>
                <a:chExt cx="1189375" cy="2581910"/>
              </a:xfrm>
            </p:grpSpPr>
            <p:sp>
              <p:nvSpPr>
                <p:cNvPr id="56" name="직사각형 55">
                  <a:extLst>
                    <a:ext uri="{FF2B5EF4-FFF2-40B4-BE49-F238E27FC236}">
                      <a16:creationId xmlns:a16="http://schemas.microsoft.com/office/drawing/2014/main" id="{B26CD5CE-F1F7-42C4-9141-F06EEF643B1C}"/>
                    </a:ext>
                  </a:extLst>
                </p:cNvPr>
                <p:cNvSpPr/>
                <p:nvPr/>
              </p:nvSpPr>
              <p:spPr bwMode="auto">
                <a:xfrm>
                  <a:off x="7840325" y="3717502"/>
                  <a:ext cx="1189375" cy="420157"/>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IP</a:t>
                  </a:r>
                  <a:endParaRPr lang="ko-KR" altLang="en-US" sz="1100" dirty="0">
                    <a:solidFill>
                      <a:prstClr val="black">
                        <a:lumMod val="75000"/>
                        <a:lumOff val="25000"/>
                      </a:prstClr>
                    </a:solidFill>
                    <a:latin typeface="SamsungOne-400" panose="020B0503030303020204" pitchFamily="34" charset="0"/>
                  </a:endParaRPr>
                </a:p>
              </p:txBody>
            </p:sp>
            <p:sp>
              <p:nvSpPr>
                <p:cNvPr id="57" name="TextBox 56">
                  <a:extLst>
                    <a:ext uri="{FF2B5EF4-FFF2-40B4-BE49-F238E27FC236}">
                      <a16:creationId xmlns:a16="http://schemas.microsoft.com/office/drawing/2014/main" id="{C4878D82-23DD-44D5-BA66-D47E76EE606F}"/>
                    </a:ext>
                  </a:extLst>
                </p:cNvPr>
                <p:cNvSpPr txBox="1"/>
                <p:nvPr/>
              </p:nvSpPr>
              <p:spPr>
                <a:xfrm>
                  <a:off x="8329713" y="3484132"/>
                  <a:ext cx="210599" cy="151288"/>
                </a:xfrm>
                <a:prstGeom prst="rect">
                  <a:avLst/>
                </a:prstGeom>
                <a:noFill/>
              </p:spPr>
              <p:txBody>
                <a:bodyPr wrap="none" lIns="0" tIns="0" rIns="0" bIns="0" rtlCol="0">
                  <a:spAutoFit/>
                  <a:scene3d>
                    <a:camera prst="orthographicFront"/>
                    <a:lightRig rig="threePt" dir="t"/>
                  </a:scene3d>
                  <a:sp3d>
                    <a:bevelT w="0" h="6350"/>
                  </a:sp3d>
                </a:bodyPr>
                <a:lstStyle>
                  <a:defPPr>
                    <a:defRPr lang="ko-KR"/>
                  </a:defPPr>
                  <a:lvl1pPr marR="0" lvl="0" indent="0" algn="ctr">
                    <a:lnSpc>
                      <a:spcPct val="100000"/>
                    </a:lnSpc>
                    <a:spcAft>
                      <a:spcPts val="0"/>
                    </a:spcAft>
                    <a:buClrTx/>
                    <a:buSzTx/>
                    <a:buFontTx/>
                    <a:buNone/>
                    <a:tabLst/>
                    <a:defRPr sz="1000">
                      <a:solidFill>
                        <a:prstClr val="black">
                          <a:lumMod val="75000"/>
                          <a:lumOff val="25000"/>
                        </a:prstClr>
                      </a:solidFill>
                      <a:latin typeface="SamsungOne-700" panose="020B0803030303020204" pitchFamily="34" charset="0"/>
                      <a:ea typeface="SamsungOne-700" panose="020B0803030303020204" pitchFamily="34" charset="0"/>
                      <a:cs typeface="+mn-cs"/>
                    </a:defRPr>
                  </a:lvl1pPr>
                </a:lstStyle>
                <a:p>
                  <a:r>
                    <a:rPr lang="en-US" altLang="ko-KR" sz="1100" dirty="0">
                      <a:latin typeface="SamsungOne-400" panose="020B0503030303020204" pitchFamily="34" charset="0"/>
                      <a:ea typeface="SamsungOne-400" panose="020B0503030303020204" pitchFamily="34" charset="0"/>
                    </a:rPr>
                    <a:t>TCP</a:t>
                  </a:r>
                  <a:endParaRPr lang="ko-KR" altLang="en-US" sz="1100" dirty="0">
                    <a:latin typeface="SamsungOne-400" panose="020B0503030303020204" pitchFamily="34" charset="0"/>
                  </a:endParaRPr>
                </a:p>
              </p:txBody>
            </p:sp>
            <p:sp>
              <p:nvSpPr>
                <p:cNvPr id="58" name="직사각형 57">
                  <a:extLst>
                    <a:ext uri="{FF2B5EF4-FFF2-40B4-BE49-F238E27FC236}">
                      <a16:creationId xmlns:a16="http://schemas.microsoft.com/office/drawing/2014/main" id="{3F2CB0C7-0293-43D9-AC7E-7F49A3130A86}"/>
                    </a:ext>
                  </a:extLst>
                </p:cNvPr>
                <p:cNvSpPr/>
                <p:nvPr/>
              </p:nvSpPr>
              <p:spPr bwMode="auto">
                <a:xfrm>
                  <a:off x="7840325" y="2444962"/>
                  <a:ext cx="1189375" cy="2386117"/>
                </a:xfrm>
                <a:prstGeom prst="rect">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400" panose="020B0503030303020204" pitchFamily="34" charset="0"/>
                  </a:endParaRPr>
                </a:p>
              </p:txBody>
            </p:sp>
            <p:sp>
              <p:nvSpPr>
                <p:cNvPr id="59" name="직사각형 58">
                  <a:extLst>
                    <a:ext uri="{FF2B5EF4-FFF2-40B4-BE49-F238E27FC236}">
                      <a16:creationId xmlns:a16="http://schemas.microsoft.com/office/drawing/2014/main" id="{61FC98E8-75FA-4413-B376-B20E42B3963D}"/>
                    </a:ext>
                  </a:extLst>
                </p:cNvPr>
                <p:cNvSpPr/>
                <p:nvPr/>
              </p:nvSpPr>
              <p:spPr bwMode="auto">
                <a:xfrm>
                  <a:off x="7840325" y="4136074"/>
                  <a:ext cx="1189375" cy="420157"/>
                </a:xfrm>
                <a:prstGeom prst="rect">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Giao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thức</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truy</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cập</a:t>
                  </a:r>
                  <a:endParaRPr lang="en-US" altLang="ko-KR" sz="1100" dirty="0">
                    <a:solidFill>
                      <a:prstClr val="black">
                        <a:lumMod val="75000"/>
                        <a:lumOff val="25000"/>
                      </a:prstClr>
                    </a:solidFill>
                    <a:latin typeface="SamsungOne-400" panose="020B0503030303020204" pitchFamily="34" charset="0"/>
                    <a:ea typeface="SamsungOne-400" panose="020B0503030303020204" pitchFamily="34" charset="0"/>
                  </a:endParaRPr>
                </a:p>
                <a:p>
                  <a:pPr algn="ct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mạng</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#2</a:t>
                  </a:r>
                  <a:endParaRPr lang="ko-KR" altLang="en-US" sz="1100" dirty="0">
                    <a:solidFill>
                      <a:prstClr val="black">
                        <a:lumMod val="75000"/>
                        <a:lumOff val="25000"/>
                      </a:prstClr>
                    </a:solidFill>
                    <a:latin typeface="SamsungOne-400" panose="020B0503030303020204" pitchFamily="34" charset="0"/>
                  </a:endParaRPr>
                </a:p>
              </p:txBody>
            </p:sp>
            <p:sp>
              <p:nvSpPr>
                <p:cNvPr id="60" name="직사각형 59">
                  <a:extLst>
                    <a:ext uri="{FF2B5EF4-FFF2-40B4-BE49-F238E27FC236}">
                      <a16:creationId xmlns:a16="http://schemas.microsoft.com/office/drawing/2014/main" id="{17E077B4-45F6-4284-B0C8-D7DC5ADD657A}"/>
                    </a:ext>
                  </a:extLst>
                </p:cNvPr>
                <p:cNvSpPr/>
                <p:nvPr/>
              </p:nvSpPr>
              <p:spPr bwMode="auto">
                <a:xfrm>
                  <a:off x="7840325" y="4556232"/>
                  <a:ext cx="1189375" cy="274848"/>
                </a:xfrm>
                <a:prstGeom prst="rect">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Vật</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lý</a:t>
                  </a:r>
                  <a:endParaRPr lang="ko-KR" altLang="en-US" sz="1100" dirty="0">
                    <a:solidFill>
                      <a:prstClr val="black">
                        <a:lumMod val="75000"/>
                        <a:lumOff val="25000"/>
                      </a:prstClr>
                    </a:solidFill>
                    <a:latin typeface="SamsungOne-400" panose="020B0503030303020204" pitchFamily="34" charset="0"/>
                  </a:endParaRPr>
                </a:p>
              </p:txBody>
            </p:sp>
            <p:sp>
              <p:nvSpPr>
                <p:cNvPr id="61" name="TextBox 60">
                  <a:extLst>
                    <a:ext uri="{FF2B5EF4-FFF2-40B4-BE49-F238E27FC236}">
                      <a16:creationId xmlns:a16="http://schemas.microsoft.com/office/drawing/2014/main" id="{AB4BC2A5-21D6-42AC-9824-3900F49A0C7D}"/>
                    </a:ext>
                  </a:extLst>
                </p:cNvPr>
                <p:cNvSpPr txBox="1"/>
                <p:nvPr/>
              </p:nvSpPr>
              <p:spPr>
                <a:xfrm>
                  <a:off x="8151351" y="2249170"/>
                  <a:ext cx="567329" cy="151288"/>
                </a:xfrm>
                <a:prstGeom prst="rect">
                  <a:avLst/>
                </a:prstGeom>
                <a:noFill/>
              </p:spPr>
              <p:txBody>
                <a:bodyPr wrap="none" lIns="0" tIns="0" rIns="0" bIns="0" rtlCol="0">
                  <a:spAutoFit/>
                  <a:scene3d>
                    <a:camera prst="orthographicFront"/>
                    <a:lightRig rig="threePt" dir="t"/>
                  </a:scene3d>
                  <a:sp3d>
                    <a:bevelT w="0" h="6350"/>
                  </a:sp3d>
                </a:bodyPr>
                <a:lstStyle>
                  <a:defPPr>
                    <a:defRPr lang="ko-KR"/>
                  </a:defPPr>
                  <a:lvl1pPr marR="0" lvl="0" indent="0" algn="ctr">
                    <a:lnSpc>
                      <a:spcPct val="100000"/>
                    </a:lnSpc>
                    <a:spcAft>
                      <a:spcPts val="0"/>
                    </a:spcAft>
                    <a:buClrTx/>
                    <a:buSzTx/>
                    <a:buFontTx/>
                    <a:buNone/>
                    <a:tabLst/>
                    <a:defRPr sz="1000">
                      <a:solidFill>
                        <a:prstClr val="black">
                          <a:lumMod val="75000"/>
                          <a:lumOff val="25000"/>
                        </a:prstClr>
                      </a:solidFill>
                      <a:latin typeface="SamsungOne-700" panose="020B0803030303020204" pitchFamily="34" charset="0"/>
                      <a:ea typeface="SamsungOne-700" panose="020B0803030303020204" pitchFamily="34" charset="0"/>
                      <a:cs typeface="+mn-cs"/>
                    </a:defRPr>
                  </a:lvl1pPr>
                </a:lstStyle>
                <a:p>
                  <a:r>
                    <a:rPr lang="en-US" altLang="ko-KR" sz="1100" dirty="0" err="1">
                      <a:latin typeface="SamsungOne-400" panose="020B0503030303020204" pitchFamily="34" charset="0"/>
                      <a:ea typeface="SamsungOne-400" panose="020B0503030303020204" pitchFamily="34" charset="0"/>
                    </a:rPr>
                    <a:t>Máy</a:t>
                  </a:r>
                  <a:r>
                    <a:rPr lang="en-US" altLang="ko-KR" sz="1100" dirty="0">
                      <a:latin typeface="SamsungOne-400" panose="020B0503030303020204" pitchFamily="34" charset="0"/>
                      <a:ea typeface="SamsungOne-400" panose="020B0503030303020204" pitchFamily="34" charset="0"/>
                    </a:rPr>
                    <a:t> </a:t>
                  </a:r>
                  <a:r>
                    <a:rPr lang="en-US" altLang="ko-KR" sz="1100" dirty="0" err="1">
                      <a:latin typeface="SamsungOne-400" panose="020B0503030303020204" pitchFamily="34" charset="0"/>
                      <a:ea typeface="SamsungOne-400" panose="020B0503030303020204" pitchFamily="34" charset="0"/>
                    </a:rPr>
                    <a:t>chủ</a:t>
                  </a:r>
                  <a:r>
                    <a:rPr lang="en-US" altLang="ko-KR" sz="1100" dirty="0">
                      <a:latin typeface="SamsungOne-400" panose="020B0503030303020204" pitchFamily="34" charset="0"/>
                      <a:ea typeface="SamsungOne-400" panose="020B0503030303020204" pitchFamily="34" charset="0"/>
                    </a:rPr>
                    <a:t> B</a:t>
                  </a:r>
                  <a:endParaRPr lang="ko-KR" altLang="en-US" sz="1100" dirty="0">
                    <a:latin typeface="SamsungOne-400" panose="020B0503030303020204" pitchFamily="34" charset="0"/>
                  </a:endParaRPr>
                </a:p>
              </p:txBody>
            </p:sp>
          </p:grpSp>
          <p:grpSp>
            <p:nvGrpSpPr>
              <p:cNvPr id="43" name="그룹 42">
                <a:extLst>
                  <a:ext uri="{FF2B5EF4-FFF2-40B4-BE49-F238E27FC236}">
                    <a16:creationId xmlns:a16="http://schemas.microsoft.com/office/drawing/2014/main" id="{26BD3AEB-CD26-4364-92B4-DDB8D53F4DF4}"/>
                  </a:ext>
                </a:extLst>
              </p:cNvPr>
              <p:cNvGrpSpPr/>
              <p:nvPr/>
            </p:nvGrpSpPr>
            <p:grpSpPr>
              <a:xfrm>
                <a:off x="10301585" y="2530312"/>
                <a:ext cx="1187162" cy="778037"/>
                <a:chOff x="7985127" y="2530312"/>
                <a:chExt cx="1187162" cy="778037"/>
              </a:xfrm>
            </p:grpSpPr>
            <p:sp>
              <p:nvSpPr>
                <p:cNvPr id="44" name="타원 43">
                  <a:extLst>
                    <a:ext uri="{FF2B5EF4-FFF2-40B4-BE49-F238E27FC236}">
                      <a16:creationId xmlns:a16="http://schemas.microsoft.com/office/drawing/2014/main" id="{8FB8DA52-EE56-4634-9D77-C50E4F378633}"/>
                    </a:ext>
                  </a:extLst>
                </p:cNvPr>
                <p:cNvSpPr/>
                <p:nvPr/>
              </p:nvSpPr>
              <p:spPr bwMode="auto">
                <a:xfrm>
                  <a:off x="8083551" y="2644612"/>
                  <a:ext cx="412751" cy="222414"/>
                </a:xfrm>
                <a:prstGeom prst="ellipse">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Ứng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dụng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Y</a:t>
                  </a:r>
                  <a:endParaRPr lang="ko-KR" altLang="en-US" sz="1000" dirty="0">
                    <a:solidFill>
                      <a:prstClr val="black">
                        <a:lumMod val="75000"/>
                        <a:lumOff val="25000"/>
                      </a:prstClr>
                    </a:solidFill>
                    <a:latin typeface="SamsungOne-400" panose="020B0503030303020204" pitchFamily="34" charset="0"/>
                  </a:endParaRPr>
                </a:p>
              </p:txBody>
            </p:sp>
            <p:sp>
              <p:nvSpPr>
                <p:cNvPr id="45" name="타원 44">
                  <a:extLst>
                    <a:ext uri="{FF2B5EF4-FFF2-40B4-BE49-F238E27FC236}">
                      <a16:creationId xmlns:a16="http://schemas.microsoft.com/office/drawing/2014/main" id="{EBB6A140-EA6C-4A24-A4FB-D5D6038919F9}"/>
                    </a:ext>
                  </a:extLst>
                </p:cNvPr>
                <p:cNvSpPr/>
                <p:nvPr/>
              </p:nvSpPr>
              <p:spPr bwMode="auto">
                <a:xfrm>
                  <a:off x="8483602" y="2530312"/>
                  <a:ext cx="657225" cy="222414"/>
                </a:xfrm>
                <a:prstGeom prst="ellipse">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Ứng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dụng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X</a:t>
                  </a:r>
                  <a:endParaRPr lang="ko-KR" altLang="en-US" sz="1000" dirty="0">
                    <a:solidFill>
                      <a:prstClr val="black">
                        <a:lumMod val="75000"/>
                        <a:lumOff val="25000"/>
                      </a:prstClr>
                    </a:solidFill>
                    <a:latin typeface="SamsungOne-400" panose="020B0503030303020204" pitchFamily="34" charset="0"/>
                  </a:endParaRPr>
                </a:p>
              </p:txBody>
            </p:sp>
            <p:cxnSp>
              <p:nvCxnSpPr>
                <p:cNvPr id="46" name="직선 연결선 45">
                  <a:extLst>
                    <a:ext uri="{FF2B5EF4-FFF2-40B4-BE49-F238E27FC236}">
                      <a16:creationId xmlns:a16="http://schemas.microsoft.com/office/drawing/2014/main" id="{1D578789-71B7-4D77-A485-D652C3036244}"/>
                    </a:ext>
                  </a:extLst>
                </p:cNvPr>
                <p:cNvCxnSpPr/>
                <p:nvPr/>
              </p:nvCxnSpPr>
              <p:spPr>
                <a:xfrm>
                  <a:off x="7985127" y="3266976"/>
                  <a:ext cx="1187162" cy="0"/>
                </a:xfrm>
                <a:prstGeom prst="line">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47" name="타원 46">
                  <a:extLst>
                    <a:ext uri="{FF2B5EF4-FFF2-40B4-BE49-F238E27FC236}">
                      <a16:creationId xmlns:a16="http://schemas.microsoft.com/office/drawing/2014/main" id="{EC23949C-BEF7-415E-A9F0-958F2E1737C6}"/>
                    </a:ext>
                  </a:extLst>
                </p:cNvPr>
                <p:cNvSpPr/>
                <p:nvPr/>
              </p:nvSpPr>
              <p:spPr bwMode="auto">
                <a:xfrm>
                  <a:off x="8918577" y="3225604"/>
                  <a:ext cx="130176" cy="82745"/>
                </a:xfrm>
                <a:prstGeom prst="ellipse">
                  <a:avLst/>
                </a:prstGeom>
                <a:solidFill>
                  <a:srgbClr val="FFFFFF"/>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400" panose="020B0503030303020204" pitchFamily="34" charset="0"/>
                  </a:endParaRPr>
                </a:p>
              </p:txBody>
            </p:sp>
            <p:sp>
              <p:nvSpPr>
                <p:cNvPr id="48" name="타원 47">
                  <a:extLst>
                    <a:ext uri="{FF2B5EF4-FFF2-40B4-BE49-F238E27FC236}">
                      <a16:creationId xmlns:a16="http://schemas.microsoft.com/office/drawing/2014/main" id="{D832917E-F234-491B-B8CD-1817B9E785E9}"/>
                    </a:ext>
                  </a:extLst>
                </p:cNvPr>
                <p:cNvSpPr/>
                <p:nvPr/>
              </p:nvSpPr>
              <p:spPr bwMode="auto">
                <a:xfrm>
                  <a:off x="8604252" y="3225604"/>
                  <a:ext cx="130176" cy="82745"/>
                </a:xfrm>
                <a:prstGeom prst="ellipse">
                  <a:avLst/>
                </a:prstGeom>
                <a:solidFill>
                  <a:srgbClr val="FFFFFF"/>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400" panose="020B0503030303020204" pitchFamily="34" charset="0"/>
                  </a:endParaRPr>
                </a:p>
              </p:txBody>
            </p:sp>
            <p:sp>
              <p:nvSpPr>
                <p:cNvPr id="49" name="타원 48">
                  <a:extLst>
                    <a:ext uri="{FF2B5EF4-FFF2-40B4-BE49-F238E27FC236}">
                      <a16:creationId xmlns:a16="http://schemas.microsoft.com/office/drawing/2014/main" id="{04379C1C-4B67-41A5-9E32-703D7B0935FC}"/>
                    </a:ext>
                  </a:extLst>
                </p:cNvPr>
                <p:cNvSpPr/>
                <p:nvPr/>
              </p:nvSpPr>
              <p:spPr bwMode="auto">
                <a:xfrm>
                  <a:off x="8137527" y="3225604"/>
                  <a:ext cx="130176" cy="82745"/>
                </a:xfrm>
                <a:prstGeom prst="ellipse">
                  <a:avLst/>
                </a:prstGeom>
                <a:solidFill>
                  <a:srgbClr val="FFFFFF"/>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400" panose="020B0503030303020204" pitchFamily="34" charset="0"/>
                  </a:endParaRPr>
                </a:p>
              </p:txBody>
            </p:sp>
            <p:sp>
              <p:nvSpPr>
                <p:cNvPr id="50" name="TextBox 49">
                  <a:extLst>
                    <a:ext uri="{FF2B5EF4-FFF2-40B4-BE49-F238E27FC236}">
                      <a16:creationId xmlns:a16="http://schemas.microsoft.com/office/drawing/2014/main" id="{B6B5ACB4-34C3-4FB9-A748-791ABA313638}"/>
                    </a:ext>
                  </a:extLst>
                </p:cNvPr>
                <p:cNvSpPr txBox="1"/>
                <p:nvPr/>
              </p:nvSpPr>
              <p:spPr>
                <a:xfrm>
                  <a:off x="8257691" y="3096042"/>
                  <a:ext cx="64470" cy="151287"/>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2</a:t>
                  </a:r>
                  <a:endParaRPr lang="ko-KR" altLang="en-US" sz="1100" dirty="0">
                    <a:solidFill>
                      <a:prstClr val="black">
                        <a:lumMod val="75000"/>
                        <a:lumOff val="25000"/>
                      </a:prstClr>
                    </a:solidFill>
                    <a:latin typeface="SamsungOne-400" panose="020B0503030303020204" pitchFamily="34" charset="0"/>
                  </a:endParaRPr>
                </a:p>
              </p:txBody>
            </p:sp>
            <p:sp>
              <p:nvSpPr>
                <p:cNvPr id="51" name="TextBox 50">
                  <a:extLst>
                    <a:ext uri="{FF2B5EF4-FFF2-40B4-BE49-F238E27FC236}">
                      <a16:creationId xmlns:a16="http://schemas.microsoft.com/office/drawing/2014/main" id="{A9B5218D-A4D9-4551-852F-864CFEC98087}"/>
                    </a:ext>
                  </a:extLst>
                </p:cNvPr>
                <p:cNvSpPr txBox="1"/>
                <p:nvPr/>
              </p:nvSpPr>
              <p:spPr>
                <a:xfrm>
                  <a:off x="8718360" y="3096042"/>
                  <a:ext cx="71632" cy="151287"/>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4</a:t>
                  </a:r>
                  <a:endParaRPr lang="ko-KR" altLang="en-US" sz="1100" dirty="0">
                    <a:solidFill>
                      <a:prstClr val="black">
                        <a:lumMod val="75000"/>
                        <a:lumOff val="25000"/>
                      </a:prstClr>
                    </a:solidFill>
                    <a:latin typeface="SamsungOne-400" panose="020B0503030303020204" pitchFamily="34" charset="0"/>
                  </a:endParaRPr>
                </a:p>
              </p:txBody>
            </p:sp>
            <p:sp>
              <p:nvSpPr>
                <p:cNvPr id="52" name="TextBox 51">
                  <a:extLst>
                    <a:ext uri="{FF2B5EF4-FFF2-40B4-BE49-F238E27FC236}">
                      <a16:creationId xmlns:a16="http://schemas.microsoft.com/office/drawing/2014/main" id="{F19F4A92-9A22-4652-8736-0F2467BD13C9}"/>
                    </a:ext>
                  </a:extLst>
                </p:cNvPr>
                <p:cNvSpPr txBox="1"/>
                <p:nvPr/>
              </p:nvSpPr>
              <p:spPr>
                <a:xfrm>
                  <a:off x="9051658" y="3096042"/>
                  <a:ext cx="68767" cy="151287"/>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6</a:t>
                  </a:r>
                  <a:endParaRPr lang="ko-KR" altLang="en-US" sz="1100" dirty="0">
                    <a:solidFill>
                      <a:prstClr val="black">
                        <a:lumMod val="75000"/>
                        <a:lumOff val="25000"/>
                      </a:prstClr>
                    </a:solidFill>
                    <a:latin typeface="SamsungOne-400" panose="020B0503030303020204" pitchFamily="34" charset="0"/>
                  </a:endParaRPr>
                </a:p>
              </p:txBody>
            </p:sp>
            <p:cxnSp>
              <p:nvCxnSpPr>
                <p:cNvPr id="53" name="직선 연결선 52">
                  <a:extLst>
                    <a:ext uri="{FF2B5EF4-FFF2-40B4-BE49-F238E27FC236}">
                      <a16:creationId xmlns:a16="http://schemas.microsoft.com/office/drawing/2014/main" id="{17E105ED-35E4-4DDF-A2BD-91C6A741AC12}"/>
                    </a:ext>
                  </a:extLst>
                </p:cNvPr>
                <p:cNvCxnSpPr>
                  <a:stCxn id="49" idx="0"/>
                  <a:endCxn id="44" idx="4"/>
                </p:cNvCxnSpPr>
                <p:nvPr/>
              </p:nvCxnSpPr>
              <p:spPr>
                <a:xfrm flipV="1">
                  <a:off x="8202615" y="2867026"/>
                  <a:ext cx="87312" cy="358578"/>
                </a:xfrm>
                <a:prstGeom prst="line">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54" name="직선 연결선 53">
                  <a:extLst>
                    <a:ext uri="{FF2B5EF4-FFF2-40B4-BE49-F238E27FC236}">
                      <a16:creationId xmlns:a16="http://schemas.microsoft.com/office/drawing/2014/main" id="{2D3A9D5E-A438-4122-AA49-CE98A95C3CCE}"/>
                    </a:ext>
                  </a:extLst>
                </p:cNvPr>
                <p:cNvCxnSpPr>
                  <a:stCxn id="48" idx="0"/>
                  <a:endCxn id="44" idx="5"/>
                </p:cNvCxnSpPr>
                <p:nvPr/>
              </p:nvCxnSpPr>
              <p:spPr>
                <a:xfrm flipH="1" flipV="1">
                  <a:off x="8435856" y="2834454"/>
                  <a:ext cx="233484" cy="391150"/>
                </a:xfrm>
                <a:prstGeom prst="line">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55" name="직선 연결선 54">
                  <a:extLst>
                    <a:ext uri="{FF2B5EF4-FFF2-40B4-BE49-F238E27FC236}">
                      <a16:creationId xmlns:a16="http://schemas.microsoft.com/office/drawing/2014/main" id="{4CFC1F52-F8B5-4AD4-8916-3DC0AE75F94D}"/>
                    </a:ext>
                  </a:extLst>
                </p:cNvPr>
                <p:cNvCxnSpPr>
                  <a:stCxn id="47" idx="0"/>
                  <a:endCxn id="45" idx="4"/>
                </p:cNvCxnSpPr>
                <p:nvPr/>
              </p:nvCxnSpPr>
              <p:spPr>
                <a:xfrm flipH="1" flipV="1">
                  <a:off x="8812215" y="2752726"/>
                  <a:ext cx="171450" cy="472878"/>
                </a:xfrm>
                <a:prstGeom prst="line">
                  <a:avLst/>
                </a:prstGeom>
                <a:no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62" name="TextBox 61">
              <a:extLst>
                <a:ext uri="{FF2B5EF4-FFF2-40B4-BE49-F238E27FC236}">
                  <a16:creationId xmlns:a16="http://schemas.microsoft.com/office/drawing/2014/main" id="{CD7DC706-3A3B-48C3-BD0F-2A6384716970}"/>
                </a:ext>
              </a:extLst>
            </p:cNvPr>
            <p:cNvSpPr txBox="1"/>
            <p:nvPr/>
          </p:nvSpPr>
          <p:spPr>
            <a:xfrm>
              <a:off x="3515230" y="3796551"/>
              <a:ext cx="1363881" cy="151288"/>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vi-VN" sz="1100" dirty="0">
                  <a:solidFill>
                    <a:prstClr val="black">
                      <a:lumMod val="75000"/>
                      <a:lumOff val="25000"/>
                    </a:prstClr>
                  </a:solidFill>
                  <a:latin typeface="Arial" panose="020B0503030303020204" pitchFamily="34" charset="0"/>
                  <a:ea typeface="SamsungOne-400" panose="020B0503030303020204" pitchFamily="34" charset="0"/>
                  <a:cs typeface="+mn-cs"/>
                </a:rPr>
                <a:t>Địa chỉ Internet toàn cầu</a:t>
              </a:r>
            </a:p>
          </p:txBody>
        </p:sp>
        <p:cxnSp>
          <p:nvCxnSpPr>
            <p:cNvPr id="63" name="직선 연결선 62">
              <a:extLst>
                <a:ext uri="{FF2B5EF4-FFF2-40B4-BE49-F238E27FC236}">
                  <a16:creationId xmlns:a16="http://schemas.microsoft.com/office/drawing/2014/main" id="{40834C89-35C0-479D-8A5E-CDC9A86F3E21}"/>
                </a:ext>
              </a:extLst>
            </p:cNvPr>
            <p:cNvCxnSpPr>
              <a:stCxn id="62" idx="1"/>
            </p:cNvCxnSpPr>
            <p:nvPr/>
          </p:nvCxnSpPr>
          <p:spPr>
            <a:xfrm flipH="1">
              <a:off x="3208021" y="3872195"/>
              <a:ext cx="307209" cy="62858"/>
            </a:xfrm>
            <a:prstGeom prst="line">
              <a:avLst/>
            </a:prstGeom>
            <a:noFill/>
            <a:ln w="9525" cap="rnd">
              <a:solidFill>
                <a:schemeClr val="bg1">
                  <a:lumMod val="50000"/>
                </a:schemeClr>
              </a:solidFill>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4" name="TextBox 63">
              <a:extLst>
                <a:ext uri="{FF2B5EF4-FFF2-40B4-BE49-F238E27FC236}">
                  <a16:creationId xmlns:a16="http://schemas.microsoft.com/office/drawing/2014/main" id="{01B16203-505A-4DED-9CA8-C47E48DE2895}"/>
                </a:ext>
              </a:extLst>
            </p:cNvPr>
            <p:cNvSpPr txBox="1"/>
            <p:nvPr/>
          </p:nvSpPr>
          <p:spPr>
            <a:xfrm>
              <a:off x="5088756" y="2577758"/>
              <a:ext cx="1272192" cy="30257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vi-VN" sz="1100" dirty="0">
                  <a:solidFill>
                    <a:prstClr val="black">
                      <a:lumMod val="75000"/>
                      <a:lumOff val="25000"/>
                    </a:prstClr>
                  </a:solidFill>
                  <a:latin typeface="Arial" panose="020B0503030303020204" pitchFamily="34" charset="0"/>
                  <a:ea typeface="SamsungOne-400" panose="020B0503030303020204" pitchFamily="34" charset="0"/>
                  <a:cs typeface="+mn-cs"/>
                </a:rPr>
                <a:t>Cổng</a:t>
              </a:r>
            </a:p>
            <a:p>
              <a:pPr marR="0" lvl="0" indent="0" algn="ctr" fontAlgn="base">
                <a:lnSpc>
                  <a:spcPct val="100000"/>
                </a:lnSpc>
                <a:spcBef>
                  <a:spcPct val="0"/>
                </a:spcBef>
                <a:spcAft>
                  <a:spcPts val="0"/>
                </a:spcAft>
                <a:buClrTx/>
                <a:buSzTx/>
                <a:buFontTx/>
                <a:buNone/>
                <a:tabLst/>
                <a:defRPr/>
              </a:pPr>
              <a:r>
                <a:rPr lang="vi-VN" sz="1100" dirty="0">
                  <a:solidFill>
                    <a:prstClr val="black">
                      <a:lumMod val="75000"/>
                      <a:lumOff val="25000"/>
                    </a:prstClr>
                  </a:solidFill>
                  <a:latin typeface="Arial" panose="020B0503030303020204" pitchFamily="34" charset="0"/>
                  <a:ea typeface="SamsungOne-400" panose="020B0503030303020204" pitchFamily="34" charset="0"/>
                  <a:cs typeface="+mn-cs"/>
                </a:rPr>
                <a:t>(điểm truy cập dịch vụ)</a:t>
              </a:r>
            </a:p>
          </p:txBody>
        </p:sp>
        <p:cxnSp>
          <p:nvCxnSpPr>
            <p:cNvPr id="65" name="직선 연결선 64">
              <a:extLst>
                <a:ext uri="{FF2B5EF4-FFF2-40B4-BE49-F238E27FC236}">
                  <a16:creationId xmlns:a16="http://schemas.microsoft.com/office/drawing/2014/main" id="{D443B3BA-B19B-4E26-9229-817BD11153EB}"/>
                </a:ext>
              </a:extLst>
            </p:cNvPr>
            <p:cNvCxnSpPr/>
            <p:nvPr/>
          </p:nvCxnSpPr>
          <p:spPr>
            <a:xfrm>
              <a:off x="6027420" y="2926081"/>
              <a:ext cx="594360" cy="304799"/>
            </a:xfrm>
            <a:prstGeom prst="line">
              <a:avLst/>
            </a:prstGeom>
            <a:noFill/>
            <a:ln w="9525" cap="rnd">
              <a:solidFill>
                <a:schemeClr val="bg1">
                  <a:lumMod val="50000"/>
                </a:schemeClr>
              </a:solidFill>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6" name="TextBox 65">
              <a:extLst>
                <a:ext uri="{FF2B5EF4-FFF2-40B4-BE49-F238E27FC236}">
                  <a16:creationId xmlns:a16="http://schemas.microsoft.com/office/drawing/2014/main" id="{20FF940E-6D34-4C78-8080-F26E7083A19E}"/>
                </a:ext>
              </a:extLst>
            </p:cNvPr>
            <p:cNvSpPr txBox="1"/>
            <p:nvPr/>
          </p:nvSpPr>
          <p:spPr>
            <a:xfrm>
              <a:off x="4571199" y="3154460"/>
              <a:ext cx="763601" cy="30257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vi-VN" sz="1100" dirty="0">
                  <a:solidFill>
                    <a:prstClr val="black">
                      <a:lumMod val="75000"/>
                      <a:lumOff val="25000"/>
                    </a:prstClr>
                  </a:solidFill>
                  <a:latin typeface="Arial" panose="020B0503030303020204" pitchFamily="34" charset="0"/>
                  <a:ea typeface="SamsungOne-400" panose="020B0503030303020204" pitchFamily="34" charset="0"/>
                  <a:cs typeface="+mn-cs"/>
                </a:rPr>
                <a:t>Kết nối logic</a:t>
              </a:r>
            </a:p>
            <a:p>
              <a:pPr marR="0" lvl="0" indent="0" algn="ctr" fontAlgn="base">
                <a:lnSpc>
                  <a:spcPct val="100000"/>
                </a:lnSpc>
                <a:spcBef>
                  <a:spcPct val="0"/>
                </a:spcBef>
                <a:spcAft>
                  <a:spcPts val="0"/>
                </a:spcAft>
                <a:buClrTx/>
                <a:buSzTx/>
                <a:buFontTx/>
                <a:buNone/>
                <a:tabLst/>
                <a:defRPr/>
              </a:pPr>
              <a:r>
                <a:rPr lang="vi-VN" sz="1100" dirty="0">
                  <a:solidFill>
                    <a:prstClr val="black">
                      <a:lumMod val="75000"/>
                      <a:lumOff val="25000"/>
                    </a:prstClr>
                  </a:solidFill>
                  <a:latin typeface="Arial" panose="020B0503030303020204" pitchFamily="34" charset="0"/>
                  <a:ea typeface="SamsungOne-400" panose="020B0503030303020204" pitchFamily="34" charset="0"/>
                  <a:cs typeface="+mn-cs"/>
                </a:rPr>
                <a:t>(Kết nối TCP)</a:t>
              </a:r>
            </a:p>
          </p:txBody>
        </p:sp>
        <p:sp>
          <p:nvSpPr>
            <p:cNvPr id="67" name="TextBox 66">
              <a:extLst>
                <a:ext uri="{FF2B5EF4-FFF2-40B4-BE49-F238E27FC236}">
                  <a16:creationId xmlns:a16="http://schemas.microsoft.com/office/drawing/2014/main" id="{3DE6C1B6-44D4-415F-97B4-18347BCB1812}"/>
                </a:ext>
              </a:extLst>
            </p:cNvPr>
            <p:cNvSpPr txBox="1"/>
            <p:nvPr/>
          </p:nvSpPr>
          <p:spPr>
            <a:xfrm>
              <a:off x="3522396" y="4329951"/>
              <a:ext cx="1349554" cy="302575"/>
            </a:xfrm>
            <a:prstGeom prst="rect">
              <a:avLst/>
            </a:prstGeom>
            <a:noFill/>
          </p:spPr>
          <p:txBody>
            <a:bodyPr wrap="squar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vi-VN" sz="1100" dirty="0">
                  <a:solidFill>
                    <a:prstClr val="black">
                      <a:lumMod val="75000"/>
                      <a:lumOff val="25000"/>
                    </a:prstClr>
                  </a:solidFill>
                  <a:latin typeface="Arial" panose="020B0503030303020204" pitchFamily="34" charset="0"/>
                  <a:ea typeface="SamsungOne-400" panose="020B0503030303020204" pitchFamily="34" charset="0"/>
                  <a:cs typeface="+mn-cs"/>
                </a:rPr>
                <a:t>Địa chỉ điểm đính kèm mạng con</a:t>
              </a:r>
            </a:p>
          </p:txBody>
        </p:sp>
        <p:cxnSp>
          <p:nvCxnSpPr>
            <p:cNvPr id="68" name="직선 연결선 67">
              <a:extLst>
                <a:ext uri="{FF2B5EF4-FFF2-40B4-BE49-F238E27FC236}">
                  <a16:creationId xmlns:a16="http://schemas.microsoft.com/office/drawing/2014/main" id="{637E391A-53FC-4F74-9688-2D3AA85DB954}"/>
                </a:ext>
              </a:extLst>
            </p:cNvPr>
            <p:cNvCxnSpPr/>
            <p:nvPr/>
          </p:nvCxnSpPr>
          <p:spPr>
            <a:xfrm flipH="1">
              <a:off x="3017520" y="4640580"/>
              <a:ext cx="853440" cy="434340"/>
            </a:xfrm>
            <a:prstGeom prst="line">
              <a:avLst/>
            </a:prstGeom>
            <a:noFill/>
            <a:ln w="9525" cap="rnd">
              <a:solidFill>
                <a:schemeClr val="bg1">
                  <a:lumMod val="50000"/>
                </a:schemeClr>
              </a:solidFill>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9" name="자유형 76">
              <a:extLst>
                <a:ext uri="{FF2B5EF4-FFF2-40B4-BE49-F238E27FC236}">
                  <a16:creationId xmlns:a16="http://schemas.microsoft.com/office/drawing/2014/main" id="{16A7AE0B-6999-4AB2-9BEB-5E03CED1789A}"/>
                </a:ext>
              </a:extLst>
            </p:cNvPr>
            <p:cNvSpPr/>
            <p:nvPr/>
          </p:nvSpPr>
          <p:spPr bwMode="auto">
            <a:xfrm>
              <a:off x="2673229" y="5157438"/>
              <a:ext cx="1238372" cy="889865"/>
            </a:xfrm>
            <a:custGeom>
              <a:avLst/>
              <a:gdLst>
                <a:gd name="connsiteX0" fmla="*/ 739836 w 1238372"/>
                <a:gd name="connsiteY0" fmla="*/ 0 h 889865"/>
                <a:gd name="connsiteX1" fmla="*/ 984371 w 1238372"/>
                <a:gd name="connsiteY1" fmla="*/ 210079 h 889865"/>
                <a:gd name="connsiteX2" fmla="*/ 982755 w 1238372"/>
                <a:gd name="connsiteY2" fmla="*/ 216958 h 889865"/>
                <a:gd name="connsiteX3" fmla="*/ 997011 w 1238372"/>
                <a:gd name="connsiteY3" fmla="*/ 215707 h 889865"/>
                <a:gd name="connsiteX4" fmla="*/ 1238372 w 1238372"/>
                <a:gd name="connsiteY4" fmla="*/ 425786 h 889865"/>
                <a:gd name="connsiteX5" fmla="*/ 1167679 w 1238372"/>
                <a:gd name="connsiteY5" fmla="*/ 574334 h 889865"/>
                <a:gd name="connsiteX6" fmla="*/ 1148168 w 1238372"/>
                <a:gd name="connsiteY6" fmla="*/ 585784 h 889865"/>
                <a:gd name="connsiteX7" fmla="*/ 1136855 w 1238372"/>
                <a:gd name="connsiteY7" fmla="*/ 634558 h 889865"/>
                <a:gd name="connsiteX8" fmla="*/ 914461 w 1238372"/>
                <a:gd name="connsiteY8" fmla="*/ 762865 h 889865"/>
                <a:gd name="connsiteX9" fmla="*/ 881514 w 1238372"/>
                <a:gd name="connsiteY9" fmla="*/ 759974 h 889865"/>
                <a:gd name="connsiteX10" fmla="*/ 881113 w 1238372"/>
                <a:gd name="connsiteY10" fmla="*/ 761558 h 889865"/>
                <a:gd name="connsiteX11" fmla="*/ 638297 w 1238372"/>
                <a:gd name="connsiteY11" fmla="*/ 889865 h 889865"/>
                <a:gd name="connsiteX12" fmla="*/ 451957 w 1238372"/>
                <a:gd name="connsiteY12" fmla="*/ 828334 h 889865"/>
                <a:gd name="connsiteX13" fmla="*/ 418873 w 1238372"/>
                <a:gd name="connsiteY13" fmla="*/ 789217 h 889865"/>
                <a:gd name="connsiteX14" fmla="*/ 400754 w 1238372"/>
                <a:gd name="connsiteY14" fmla="*/ 809642 h 889865"/>
                <a:gd name="connsiteX15" fmla="*/ 304861 w 1238372"/>
                <a:gd name="connsiteY15" fmla="*/ 849662 h 889865"/>
                <a:gd name="connsiteX16" fmla="*/ 146829 w 1238372"/>
                <a:gd name="connsiteY16" fmla="*/ 706543 h 889865"/>
                <a:gd name="connsiteX17" fmla="*/ 140886 w 1238372"/>
                <a:gd name="connsiteY17" fmla="*/ 666326 h 889865"/>
                <a:gd name="connsiteX18" fmla="*/ 70693 w 1238372"/>
                <a:gd name="connsiteY18" fmla="*/ 625134 h 889865"/>
                <a:gd name="connsiteX19" fmla="*/ 0 w 1238372"/>
                <a:gd name="connsiteY19" fmla="*/ 476586 h 889865"/>
                <a:gd name="connsiteX20" fmla="*/ 147412 w 1238372"/>
                <a:gd name="connsiteY20" fmla="*/ 283016 h 889865"/>
                <a:gd name="connsiteX21" fmla="*/ 180802 w 1238372"/>
                <a:gd name="connsiteY21" fmla="*/ 273995 h 889865"/>
                <a:gd name="connsiteX22" fmla="*/ 188788 w 1238372"/>
                <a:gd name="connsiteY22" fmla="*/ 236064 h 889865"/>
                <a:gd name="connsiteX23" fmla="*/ 390647 w 1238372"/>
                <a:gd name="connsiteY23" fmla="*/ 107757 h 889865"/>
                <a:gd name="connsiteX24" fmla="*/ 455793 w 1238372"/>
                <a:gd name="connsiteY24" fmla="*/ 117202 h 889865"/>
                <a:gd name="connsiteX25" fmla="*/ 511133 w 1238372"/>
                <a:gd name="connsiteY25" fmla="*/ 142712 h 889865"/>
                <a:gd name="connsiteX26" fmla="*/ 514518 w 1238372"/>
                <a:gd name="connsiteY26" fmla="*/ 128307 h 889865"/>
                <a:gd name="connsiteX27" fmla="*/ 739836 w 1238372"/>
                <a:gd name="connsiteY27" fmla="*/ 0 h 88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372" h="889865">
                  <a:moveTo>
                    <a:pt x="739836" y="0"/>
                  </a:moveTo>
                  <a:cubicBezTo>
                    <a:pt x="874889" y="0"/>
                    <a:pt x="984371" y="94056"/>
                    <a:pt x="984371" y="210079"/>
                  </a:cubicBezTo>
                  <a:lnTo>
                    <a:pt x="982755" y="216958"/>
                  </a:lnTo>
                  <a:lnTo>
                    <a:pt x="997011" y="215707"/>
                  </a:lnTo>
                  <a:cubicBezTo>
                    <a:pt x="1130311" y="215707"/>
                    <a:pt x="1238372" y="309763"/>
                    <a:pt x="1238372" y="425786"/>
                  </a:cubicBezTo>
                  <a:cubicBezTo>
                    <a:pt x="1238372" y="483798"/>
                    <a:pt x="1211357" y="536318"/>
                    <a:pt x="1167679" y="574334"/>
                  </a:cubicBezTo>
                  <a:lnTo>
                    <a:pt x="1148168" y="585784"/>
                  </a:lnTo>
                  <a:lnTo>
                    <a:pt x="1136855" y="634558"/>
                  </a:lnTo>
                  <a:cubicBezTo>
                    <a:pt x="1100214" y="709959"/>
                    <a:pt x="1014436" y="762865"/>
                    <a:pt x="914461" y="762865"/>
                  </a:cubicBezTo>
                  <a:lnTo>
                    <a:pt x="881514" y="759974"/>
                  </a:lnTo>
                  <a:lnTo>
                    <a:pt x="881113" y="761558"/>
                  </a:lnTo>
                  <a:cubicBezTo>
                    <a:pt x="841108" y="836959"/>
                    <a:pt x="747453" y="889865"/>
                    <a:pt x="638297" y="889865"/>
                  </a:cubicBezTo>
                  <a:cubicBezTo>
                    <a:pt x="565527" y="889865"/>
                    <a:pt x="499645" y="866351"/>
                    <a:pt x="451957" y="828334"/>
                  </a:cubicBezTo>
                  <a:lnTo>
                    <a:pt x="418873" y="789217"/>
                  </a:lnTo>
                  <a:lnTo>
                    <a:pt x="400754" y="809642"/>
                  </a:lnTo>
                  <a:cubicBezTo>
                    <a:pt x="373380" y="834909"/>
                    <a:pt x="340382" y="849662"/>
                    <a:pt x="304861" y="849662"/>
                  </a:cubicBezTo>
                  <a:cubicBezTo>
                    <a:pt x="233819" y="849662"/>
                    <a:pt x="172866" y="790648"/>
                    <a:pt x="146829" y="706543"/>
                  </a:cubicBezTo>
                  <a:lnTo>
                    <a:pt x="140886" y="666326"/>
                  </a:lnTo>
                  <a:lnTo>
                    <a:pt x="70693" y="625134"/>
                  </a:lnTo>
                  <a:cubicBezTo>
                    <a:pt x="27015" y="587118"/>
                    <a:pt x="0" y="534598"/>
                    <a:pt x="0" y="476586"/>
                  </a:cubicBezTo>
                  <a:cubicBezTo>
                    <a:pt x="0" y="389569"/>
                    <a:pt x="60784" y="314908"/>
                    <a:pt x="147412" y="283016"/>
                  </a:cubicBezTo>
                  <a:lnTo>
                    <a:pt x="180802" y="273995"/>
                  </a:lnTo>
                  <a:lnTo>
                    <a:pt x="188788" y="236064"/>
                  </a:lnTo>
                  <a:cubicBezTo>
                    <a:pt x="222045" y="160663"/>
                    <a:pt x="299903" y="107757"/>
                    <a:pt x="390647" y="107757"/>
                  </a:cubicBezTo>
                  <a:cubicBezTo>
                    <a:pt x="413333" y="107757"/>
                    <a:pt x="435214" y="111063"/>
                    <a:pt x="455793" y="117202"/>
                  </a:cubicBezTo>
                  <a:lnTo>
                    <a:pt x="511133" y="142712"/>
                  </a:lnTo>
                  <a:lnTo>
                    <a:pt x="514518" y="128307"/>
                  </a:lnTo>
                  <a:cubicBezTo>
                    <a:pt x="551640" y="52906"/>
                    <a:pt x="638546" y="0"/>
                    <a:pt x="739836" y="0"/>
                  </a:cubicBezTo>
                  <a:close/>
                </a:path>
              </a:pathLst>
            </a:cu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p>
              <a:pPr algn="ct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Mạng</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1</a:t>
              </a:r>
              <a:endParaRPr lang="ko-KR" altLang="en-US" sz="1100" dirty="0">
                <a:solidFill>
                  <a:prstClr val="black">
                    <a:lumMod val="75000"/>
                    <a:lumOff val="25000"/>
                  </a:prstClr>
                </a:solidFill>
                <a:latin typeface="SamsungOne-400" panose="020B0503030303020204" pitchFamily="34" charset="0"/>
              </a:endParaRPr>
            </a:p>
          </p:txBody>
        </p:sp>
        <p:sp>
          <p:nvSpPr>
            <p:cNvPr id="70" name="자유형 77">
              <a:extLst>
                <a:ext uri="{FF2B5EF4-FFF2-40B4-BE49-F238E27FC236}">
                  <a16:creationId xmlns:a16="http://schemas.microsoft.com/office/drawing/2014/main" id="{64FE2F19-2535-4ED0-9229-4A91C9023741}"/>
                </a:ext>
              </a:extLst>
            </p:cNvPr>
            <p:cNvSpPr/>
            <p:nvPr/>
          </p:nvSpPr>
          <p:spPr bwMode="auto">
            <a:xfrm>
              <a:off x="5946316" y="5157438"/>
              <a:ext cx="1238372" cy="889865"/>
            </a:xfrm>
            <a:custGeom>
              <a:avLst/>
              <a:gdLst>
                <a:gd name="connsiteX0" fmla="*/ 739836 w 1238372"/>
                <a:gd name="connsiteY0" fmla="*/ 0 h 889865"/>
                <a:gd name="connsiteX1" fmla="*/ 984371 w 1238372"/>
                <a:gd name="connsiteY1" fmla="*/ 210079 h 889865"/>
                <a:gd name="connsiteX2" fmla="*/ 982755 w 1238372"/>
                <a:gd name="connsiteY2" fmla="*/ 216958 h 889865"/>
                <a:gd name="connsiteX3" fmla="*/ 997011 w 1238372"/>
                <a:gd name="connsiteY3" fmla="*/ 215707 h 889865"/>
                <a:gd name="connsiteX4" fmla="*/ 1238372 w 1238372"/>
                <a:gd name="connsiteY4" fmla="*/ 425786 h 889865"/>
                <a:gd name="connsiteX5" fmla="*/ 1167679 w 1238372"/>
                <a:gd name="connsiteY5" fmla="*/ 574334 h 889865"/>
                <a:gd name="connsiteX6" fmla="*/ 1148168 w 1238372"/>
                <a:gd name="connsiteY6" fmla="*/ 585784 h 889865"/>
                <a:gd name="connsiteX7" fmla="*/ 1136855 w 1238372"/>
                <a:gd name="connsiteY7" fmla="*/ 634558 h 889865"/>
                <a:gd name="connsiteX8" fmla="*/ 914461 w 1238372"/>
                <a:gd name="connsiteY8" fmla="*/ 762865 h 889865"/>
                <a:gd name="connsiteX9" fmla="*/ 881514 w 1238372"/>
                <a:gd name="connsiteY9" fmla="*/ 759974 h 889865"/>
                <a:gd name="connsiteX10" fmla="*/ 881113 w 1238372"/>
                <a:gd name="connsiteY10" fmla="*/ 761558 h 889865"/>
                <a:gd name="connsiteX11" fmla="*/ 638297 w 1238372"/>
                <a:gd name="connsiteY11" fmla="*/ 889865 h 889865"/>
                <a:gd name="connsiteX12" fmla="*/ 451957 w 1238372"/>
                <a:gd name="connsiteY12" fmla="*/ 828334 h 889865"/>
                <a:gd name="connsiteX13" fmla="*/ 418873 w 1238372"/>
                <a:gd name="connsiteY13" fmla="*/ 789217 h 889865"/>
                <a:gd name="connsiteX14" fmla="*/ 400754 w 1238372"/>
                <a:gd name="connsiteY14" fmla="*/ 809642 h 889865"/>
                <a:gd name="connsiteX15" fmla="*/ 304861 w 1238372"/>
                <a:gd name="connsiteY15" fmla="*/ 849662 h 889865"/>
                <a:gd name="connsiteX16" fmla="*/ 146829 w 1238372"/>
                <a:gd name="connsiteY16" fmla="*/ 706543 h 889865"/>
                <a:gd name="connsiteX17" fmla="*/ 140886 w 1238372"/>
                <a:gd name="connsiteY17" fmla="*/ 666326 h 889865"/>
                <a:gd name="connsiteX18" fmla="*/ 70693 w 1238372"/>
                <a:gd name="connsiteY18" fmla="*/ 625134 h 889865"/>
                <a:gd name="connsiteX19" fmla="*/ 0 w 1238372"/>
                <a:gd name="connsiteY19" fmla="*/ 476586 h 889865"/>
                <a:gd name="connsiteX20" fmla="*/ 147412 w 1238372"/>
                <a:gd name="connsiteY20" fmla="*/ 283016 h 889865"/>
                <a:gd name="connsiteX21" fmla="*/ 180802 w 1238372"/>
                <a:gd name="connsiteY21" fmla="*/ 273995 h 889865"/>
                <a:gd name="connsiteX22" fmla="*/ 188788 w 1238372"/>
                <a:gd name="connsiteY22" fmla="*/ 236064 h 889865"/>
                <a:gd name="connsiteX23" fmla="*/ 390647 w 1238372"/>
                <a:gd name="connsiteY23" fmla="*/ 107757 h 889865"/>
                <a:gd name="connsiteX24" fmla="*/ 455793 w 1238372"/>
                <a:gd name="connsiteY24" fmla="*/ 117202 h 889865"/>
                <a:gd name="connsiteX25" fmla="*/ 511133 w 1238372"/>
                <a:gd name="connsiteY25" fmla="*/ 142712 h 889865"/>
                <a:gd name="connsiteX26" fmla="*/ 514518 w 1238372"/>
                <a:gd name="connsiteY26" fmla="*/ 128307 h 889865"/>
                <a:gd name="connsiteX27" fmla="*/ 739836 w 1238372"/>
                <a:gd name="connsiteY27" fmla="*/ 0 h 88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372" h="889865">
                  <a:moveTo>
                    <a:pt x="739836" y="0"/>
                  </a:moveTo>
                  <a:cubicBezTo>
                    <a:pt x="874889" y="0"/>
                    <a:pt x="984371" y="94056"/>
                    <a:pt x="984371" y="210079"/>
                  </a:cubicBezTo>
                  <a:lnTo>
                    <a:pt x="982755" y="216958"/>
                  </a:lnTo>
                  <a:lnTo>
                    <a:pt x="997011" y="215707"/>
                  </a:lnTo>
                  <a:cubicBezTo>
                    <a:pt x="1130311" y="215707"/>
                    <a:pt x="1238372" y="309763"/>
                    <a:pt x="1238372" y="425786"/>
                  </a:cubicBezTo>
                  <a:cubicBezTo>
                    <a:pt x="1238372" y="483798"/>
                    <a:pt x="1211357" y="536318"/>
                    <a:pt x="1167679" y="574334"/>
                  </a:cubicBezTo>
                  <a:lnTo>
                    <a:pt x="1148168" y="585784"/>
                  </a:lnTo>
                  <a:lnTo>
                    <a:pt x="1136855" y="634558"/>
                  </a:lnTo>
                  <a:cubicBezTo>
                    <a:pt x="1100214" y="709959"/>
                    <a:pt x="1014436" y="762865"/>
                    <a:pt x="914461" y="762865"/>
                  </a:cubicBezTo>
                  <a:lnTo>
                    <a:pt x="881514" y="759974"/>
                  </a:lnTo>
                  <a:lnTo>
                    <a:pt x="881113" y="761558"/>
                  </a:lnTo>
                  <a:cubicBezTo>
                    <a:pt x="841108" y="836959"/>
                    <a:pt x="747453" y="889865"/>
                    <a:pt x="638297" y="889865"/>
                  </a:cubicBezTo>
                  <a:cubicBezTo>
                    <a:pt x="565527" y="889865"/>
                    <a:pt x="499645" y="866351"/>
                    <a:pt x="451957" y="828334"/>
                  </a:cubicBezTo>
                  <a:lnTo>
                    <a:pt x="418873" y="789217"/>
                  </a:lnTo>
                  <a:lnTo>
                    <a:pt x="400754" y="809642"/>
                  </a:lnTo>
                  <a:cubicBezTo>
                    <a:pt x="373380" y="834909"/>
                    <a:pt x="340382" y="849662"/>
                    <a:pt x="304861" y="849662"/>
                  </a:cubicBezTo>
                  <a:cubicBezTo>
                    <a:pt x="233819" y="849662"/>
                    <a:pt x="172866" y="790648"/>
                    <a:pt x="146829" y="706543"/>
                  </a:cubicBezTo>
                  <a:lnTo>
                    <a:pt x="140886" y="666326"/>
                  </a:lnTo>
                  <a:lnTo>
                    <a:pt x="70693" y="625134"/>
                  </a:lnTo>
                  <a:cubicBezTo>
                    <a:pt x="27015" y="587118"/>
                    <a:pt x="0" y="534598"/>
                    <a:pt x="0" y="476586"/>
                  </a:cubicBezTo>
                  <a:cubicBezTo>
                    <a:pt x="0" y="389569"/>
                    <a:pt x="60784" y="314908"/>
                    <a:pt x="147412" y="283016"/>
                  </a:cubicBezTo>
                  <a:lnTo>
                    <a:pt x="180802" y="273995"/>
                  </a:lnTo>
                  <a:lnTo>
                    <a:pt x="188788" y="236064"/>
                  </a:lnTo>
                  <a:cubicBezTo>
                    <a:pt x="222045" y="160663"/>
                    <a:pt x="299903" y="107757"/>
                    <a:pt x="390647" y="107757"/>
                  </a:cubicBezTo>
                  <a:cubicBezTo>
                    <a:pt x="413333" y="107757"/>
                    <a:pt x="435214" y="111063"/>
                    <a:pt x="455793" y="117202"/>
                  </a:cubicBezTo>
                  <a:lnTo>
                    <a:pt x="511133" y="142712"/>
                  </a:lnTo>
                  <a:lnTo>
                    <a:pt x="514518" y="128307"/>
                  </a:lnTo>
                  <a:cubicBezTo>
                    <a:pt x="551640" y="52906"/>
                    <a:pt x="638546" y="0"/>
                    <a:pt x="739836" y="0"/>
                  </a:cubicBezTo>
                  <a:close/>
                </a:path>
              </a:pathLst>
            </a:cu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p>
              <a:pPr algn="ct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Mạng</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2</a:t>
              </a:r>
              <a:endParaRPr lang="ko-KR" altLang="en-US" sz="1100" dirty="0">
                <a:solidFill>
                  <a:prstClr val="black">
                    <a:lumMod val="75000"/>
                    <a:lumOff val="25000"/>
                  </a:prstClr>
                </a:solidFill>
                <a:latin typeface="SamsungOne-400" panose="020B0503030303020204" pitchFamily="34" charset="0"/>
              </a:endParaRPr>
            </a:p>
          </p:txBody>
        </p:sp>
        <p:grpSp>
          <p:nvGrpSpPr>
            <p:cNvPr id="71" name="그룹 70">
              <a:extLst>
                <a:ext uri="{FF2B5EF4-FFF2-40B4-BE49-F238E27FC236}">
                  <a16:creationId xmlns:a16="http://schemas.microsoft.com/office/drawing/2014/main" id="{68558470-9F17-46F6-8FCE-8FAA744114A5}"/>
                </a:ext>
              </a:extLst>
            </p:cNvPr>
            <p:cNvGrpSpPr/>
            <p:nvPr/>
          </p:nvGrpSpPr>
          <p:grpSpPr>
            <a:xfrm>
              <a:off x="4334271" y="4865551"/>
              <a:ext cx="1189376" cy="975526"/>
              <a:chOff x="4334271" y="5964101"/>
              <a:chExt cx="1189376" cy="975526"/>
            </a:xfrm>
          </p:grpSpPr>
          <p:sp>
            <p:nvSpPr>
              <p:cNvPr id="72" name="직사각형 71">
                <a:extLst>
                  <a:ext uri="{FF2B5EF4-FFF2-40B4-BE49-F238E27FC236}">
                    <a16:creationId xmlns:a16="http://schemas.microsoft.com/office/drawing/2014/main" id="{49DB7AF2-5C0C-418B-A1FC-391C5F8121B5}"/>
                  </a:ext>
                </a:extLst>
              </p:cNvPr>
              <p:cNvSpPr/>
              <p:nvPr/>
            </p:nvSpPr>
            <p:spPr bwMode="auto">
              <a:xfrm>
                <a:off x="4334271" y="5964101"/>
                <a:ext cx="1189375" cy="420157"/>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IP</a:t>
                </a:r>
                <a:endParaRPr lang="ko-KR" altLang="en-US" sz="1100" dirty="0">
                  <a:solidFill>
                    <a:prstClr val="black">
                      <a:lumMod val="75000"/>
                      <a:lumOff val="25000"/>
                    </a:prstClr>
                  </a:solidFill>
                  <a:latin typeface="SamsungOne-400" panose="020B0503030303020204" pitchFamily="34" charset="0"/>
                </a:endParaRPr>
              </a:p>
            </p:txBody>
          </p:sp>
          <p:sp>
            <p:nvSpPr>
              <p:cNvPr id="73" name="직사각형 72">
                <a:extLst>
                  <a:ext uri="{FF2B5EF4-FFF2-40B4-BE49-F238E27FC236}">
                    <a16:creationId xmlns:a16="http://schemas.microsoft.com/office/drawing/2014/main" id="{7FD27E9F-AD93-4083-B338-56A5047114A1}"/>
                  </a:ext>
                </a:extLst>
              </p:cNvPr>
              <p:cNvSpPr/>
              <p:nvPr/>
            </p:nvSpPr>
            <p:spPr bwMode="auto">
              <a:xfrm>
                <a:off x="4434906" y="6411888"/>
                <a:ext cx="437045" cy="231823"/>
              </a:xfrm>
              <a:prstGeom prst="rect">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rPr>
                  <a:t>Điểm</a:t>
                </a: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rPr>
                  <a:t>truy</a:t>
                </a: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rPr>
                  <a:t>cập</a:t>
                </a:r>
                <a:endParaRPr lang="en-US" altLang="ko-KR" sz="800" dirty="0">
                  <a:solidFill>
                    <a:prstClr val="black">
                      <a:lumMod val="75000"/>
                      <a:lumOff val="25000"/>
                    </a:prstClr>
                  </a:solidFill>
                  <a:latin typeface="SamsungOne-400" panose="020B0503030303020204" pitchFamily="34" charset="0"/>
                  <a:ea typeface="SamsungOne-400" panose="020B0503030303020204" pitchFamily="34" charset="0"/>
                </a:endParaRPr>
              </a:p>
              <a:p>
                <a:pPr algn="ct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rPr>
                  <a:t>mạng</a:t>
                </a: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rPr>
                  <a:t> 1</a:t>
                </a:r>
                <a:endParaRPr lang="ko-KR" altLang="en-US" sz="800" dirty="0">
                  <a:solidFill>
                    <a:prstClr val="black">
                      <a:lumMod val="75000"/>
                      <a:lumOff val="25000"/>
                    </a:prstClr>
                  </a:solidFill>
                  <a:latin typeface="SamsungOne-400" panose="020B0503030303020204" pitchFamily="34" charset="0"/>
                </a:endParaRPr>
              </a:p>
            </p:txBody>
          </p:sp>
          <p:sp>
            <p:nvSpPr>
              <p:cNvPr id="74" name="직사각형 73">
                <a:extLst>
                  <a:ext uri="{FF2B5EF4-FFF2-40B4-BE49-F238E27FC236}">
                    <a16:creationId xmlns:a16="http://schemas.microsoft.com/office/drawing/2014/main" id="{BFD3CA87-0CC1-47AF-92A9-09D6C913ABA7}"/>
                  </a:ext>
                </a:extLst>
              </p:cNvPr>
              <p:cNvSpPr/>
              <p:nvPr/>
            </p:nvSpPr>
            <p:spPr bwMode="auto">
              <a:xfrm>
                <a:off x="4928959" y="6382673"/>
                <a:ext cx="594688" cy="278477"/>
              </a:xfrm>
              <a:prstGeom prst="rect">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rPr>
                  <a:t>Điểm</a:t>
                </a: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rPr>
                  <a:t>truy</a:t>
                </a: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rPr>
                  <a:t>cập</a:t>
                </a: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rPr>
                  <a:t> </a:t>
                </a:r>
              </a:p>
              <a:p>
                <a:pPr algn="ctr"/>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rPr>
                  <a:t>mạng</a:t>
                </a: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rPr>
                  <a:t> 2</a:t>
                </a:r>
                <a:endParaRPr lang="ko-KR" altLang="en-US" sz="800" dirty="0">
                  <a:solidFill>
                    <a:prstClr val="black">
                      <a:lumMod val="75000"/>
                      <a:lumOff val="25000"/>
                    </a:prstClr>
                  </a:solidFill>
                  <a:latin typeface="SamsungOne-400" panose="020B0503030303020204" pitchFamily="34" charset="0"/>
                </a:endParaRPr>
              </a:p>
            </p:txBody>
          </p:sp>
          <p:sp>
            <p:nvSpPr>
              <p:cNvPr id="75" name="직사각형 74">
                <a:extLst>
                  <a:ext uri="{FF2B5EF4-FFF2-40B4-BE49-F238E27FC236}">
                    <a16:creationId xmlns:a16="http://schemas.microsoft.com/office/drawing/2014/main" id="{7B11E00C-EBFB-4F2D-B1E5-55C176776521}"/>
                  </a:ext>
                </a:extLst>
              </p:cNvPr>
              <p:cNvSpPr/>
              <p:nvPr/>
            </p:nvSpPr>
            <p:spPr bwMode="auto">
              <a:xfrm>
                <a:off x="4334271" y="6661150"/>
                <a:ext cx="594688" cy="278477"/>
              </a:xfrm>
              <a:prstGeom prst="rect">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Vật</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lý</a:t>
                </a:r>
                <a:endParaRPr lang="ko-KR" altLang="en-US" sz="1100" dirty="0">
                  <a:solidFill>
                    <a:prstClr val="black">
                      <a:lumMod val="75000"/>
                      <a:lumOff val="25000"/>
                    </a:prstClr>
                  </a:solidFill>
                  <a:latin typeface="SamsungOne-400" panose="020B0503030303020204" pitchFamily="34" charset="0"/>
                </a:endParaRPr>
              </a:p>
            </p:txBody>
          </p:sp>
          <p:sp>
            <p:nvSpPr>
              <p:cNvPr id="76" name="직사각형 75">
                <a:extLst>
                  <a:ext uri="{FF2B5EF4-FFF2-40B4-BE49-F238E27FC236}">
                    <a16:creationId xmlns:a16="http://schemas.microsoft.com/office/drawing/2014/main" id="{F6D3D912-6416-4586-AC61-324E7683D33F}"/>
                  </a:ext>
                </a:extLst>
              </p:cNvPr>
              <p:cNvSpPr/>
              <p:nvPr/>
            </p:nvSpPr>
            <p:spPr bwMode="auto">
              <a:xfrm>
                <a:off x="4928959" y="6661150"/>
                <a:ext cx="594688" cy="278477"/>
              </a:xfrm>
              <a:prstGeom prst="rect">
                <a:avLst/>
              </a:prstGeom>
              <a:solidFill>
                <a:schemeClr val="bg1">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Vật</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lý</a:t>
                </a:r>
                <a:endParaRPr lang="ko-KR" altLang="en-US" sz="1100" dirty="0">
                  <a:solidFill>
                    <a:prstClr val="black">
                      <a:lumMod val="75000"/>
                      <a:lumOff val="25000"/>
                    </a:prstClr>
                  </a:solidFill>
                  <a:latin typeface="SamsungOne-400" panose="020B0503030303020204" pitchFamily="34" charset="0"/>
                </a:endParaRPr>
              </a:p>
            </p:txBody>
          </p:sp>
        </p:grpSp>
        <p:sp>
          <p:nvSpPr>
            <p:cNvPr id="77" name="TextBox 76">
              <a:extLst>
                <a:ext uri="{FF2B5EF4-FFF2-40B4-BE49-F238E27FC236}">
                  <a16:creationId xmlns:a16="http://schemas.microsoft.com/office/drawing/2014/main" id="{487C4933-2921-4A07-A13A-37F1AE6529C3}"/>
                </a:ext>
              </a:extLst>
            </p:cNvPr>
            <p:cNvSpPr txBox="1"/>
            <p:nvPr/>
          </p:nvSpPr>
          <p:spPr>
            <a:xfrm>
              <a:off x="4501315" y="4669195"/>
              <a:ext cx="855291" cy="151288"/>
            </a:xfrm>
            <a:prstGeom prst="rect">
              <a:avLst/>
            </a:prstGeom>
            <a:noFill/>
          </p:spPr>
          <p:txBody>
            <a:bodyPr wrap="none" lIns="0" tIns="0" rIns="0" bIns="0" rtlCol="0">
              <a:spAutoFit/>
              <a:scene3d>
                <a:camera prst="orthographicFront"/>
                <a:lightRig rig="threePt" dir="t"/>
              </a:scene3d>
              <a:sp3d>
                <a:bevelT w="0" h="6350"/>
              </a:sp3d>
            </a:bodyPr>
            <a:lstStyle>
              <a:defPPr>
                <a:defRPr lang="ko-KR"/>
              </a:defPPr>
              <a:lvl1pPr marR="0" lvl="0" indent="0" algn="ctr">
                <a:lnSpc>
                  <a:spcPct val="100000"/>
                </a:lnSpc>
                <a:spcAft>
                  <a:spcPts val="0"/>
                </a:spcAft>
                <a:buClrTx/>
                <a:buSzTx/>
                <a:buFontTx/>
                <a:buNone/>
                <a:tabLst/>
                <a:defRPr sz="1000">
                  <a:solidFill>
                    <a:prstClr val="black">
                      <a:lumMod val="75000"/>
                      <a:lumOff val="25000"/>
                    </a:prstClr>
                  </a:solidFill>
                  <a:latin typeface="SamsungOne-700" panose="020B0803030303020204" pitchFamily="34" charset="0"/>
                  <a:ea typeface="SamsungOne-700" panose="020B0803030303020204" pitchFamily="34" charset="0"/>
                  <a:cs typeface="+mn-cs"/>
                </a:defRPr>
              </a:lvl1pPr>
            </a:lstStyle>
            <a:p>
              <a:r>
                <a:rPr lang="en-US" altLang="ko-KR" sz="1100" dirty="0" err="1">
                  <a:latin typeface="SamsungOne-400" panose="020B0503030303020204" pitchFamily="34" charset="0"/>
                  <a:ea typeface="SamsungOne-400" panose="020B0503030303020204" pitchFamily="34" charset="0"/>
                </a:rPr>
                <a:t>Bộ</a:t>
              </a:r>
              <a:r>
                <a:rPr lang="en-US" altLang="ko-KR" sz="1100" dirty="0">
                  <a:latin typeface="SamsungOne-400" panose="020B0503030303020204" pitchFamily="34" charset="0"/>
                  <a:ea typeface="SamsungOne-400" panose="020B0503030303020204" pitchFamily="34" charset="0"/>
                </a:rPr>
                <a:t> </a:t>
              </a:r>
              <a:r>
                <a:rPr lang="en-US" altLang="ko-KR" sz="1100" dirty="0" err="1">
                  <a:latin typeface="SamsungOne-400" panose="020B0503030303020204" pitchFamily="34" charset="0"/>
                  <a:ea typeface="SamsungOne-400" panose="020B0503030303020204" pitchFamily="34" charset="0"/>
                </a:rPr>
                <a:t>định</a:t>
              </a:r>
              <a:r>
                <a:rPr lang="en-US" altLang="ko-KR" sz="1100" dirty="0">
                  <a:latin typeface="SamsungOne-400" panose="020B0503030303020204" pitchFamily="34" charset="0"/>
                  <a:ea typeface="SamsungOne-400" panose="020B0503030303020204" pitchFamily="34" charset="0"/>
                </a:rPr>
                <a:t> </a:t>
              </a:r>
              <a:r>
                <a:rPr lang="en-US" altLang="ko-KR" sz="1100" dirty="0" err="1">
                  <a:latin typeface="SamsungOne-400" panose="020B0503030303020204" pitchFamily="34" charset="0"/>
                  <a:ea typeface="SamsungOne-400" panose="020B0503030303020204" pitchFamily="34" charset="0"/>
                </a:rPr>
                <a:t>tuyến</a:t>
              </a:r>
              <a:r>
                <a:rPr lang="en-US" altLang="ko-KR" sz="1100" dirty="0">
                  <a:latin typeface="SamsungOne-400" panose="020B0503030303020204" pitchFamily="34" charset="0"/>
                  <a:ea typeface="SamsungOne-400" panose="020B0503030303020204" pitchFamily="34" charset="0"/>
                </a:rPr>
                <a:t> J</a:t>
              </a:r>
              <a:endParaRPr lang="ko-KR" altLang="en-US" sz="1100" dirty="0">
                <a:latin typeface="SamsungOne-400" panose="020B0503030303020204" pitchFamily="34" charset="0"/>
              </a:endParaRPr>
            </a:p>
          </p:txBody>
        </p:sp>
        <p:sp>
          <p:nvSpPr>
            <p:cNvPr id="78" name="TextBox 77">
              <a:extLst>
                <a:ext uri="{FF2B5EF4-FFF2-40B4-BE49-F238E27FC236}">
                  <a16:creationId xmlns:a16="http://schemas.microsoft.com/office/drawing/2014/main" id="{A16081D6-D52A-4B23-866F-4D0715A38222}"/>
                </a:ext>
              </a:extLst>
            </p:cNvPr>
            <p:cNvSpPr txBox="1"/>
            <p:nvPr/>
          </p:nvSpPr>
          <p:spPr>
            <a:xfrm>
              <a:off x="5323496" y="4329950"/>
              <a:ext cx="1131792" cy="30257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vi-VN" sz="1100" dirty="0">
                  <a:solidFill>
                    <a:prstClr val="black">
                      <a:lumMod val="75000"/>
                      <a:lumOff val="25000"/>
                    </a:prstClr>
                  </a:solidFill>
                  <a:latin typeface="Arial" panose="020B0503030303020204" pitchFamily="34" charset="0"/>
                  <a:ea typeface="SamsungOne-400" panose="020B0503030303020204" pitchFamily="34" charset="0"/>
                  <a:cs typeface="+mn-cs"/>
                </a:rPr>
                <a:t>Kết nối logic</a:t>
              </a:r>
            </a:p>
            <a:p>
              <a:pPr marR="0" lvl="0" indent="0" algn="ctr" fontAlgn="base">
                <a:lnSpc>
                  <a:spcPct val="100000"/>
                </a:lnSpc>
                <a:spcBef>
                  <a:spcPct val="0"/>
                </a:spcBef>
                <a:spcAft>
                  <a:spcPts val="0"/>
                </a:spcAft>
                <a:buClrTx/>
                <a:buSzTx/>
                <a:buFontTx/>
                <a:buNone/>
                <a:tabLst/>
                <a:defRPr/>
              </a:pPr>
              <a:r>
                <a:rPr lang="vi-VN" sz="1100" dirty="0">
                  <a:solidFill>
                    <a:prstClr val="black">
                      <a:lumMod val="75000"/>
                      <a:lumOff val="25000"/>
                    </a:prstClr>
                  </a:solidFill>
                  <a:latin typeface="Arial" panose="020B0503030303020204" pitchFamily="34" charset="0"/>
                  <a:ea typeface="SamsungOne-400" panose="020B0503030303020204" pitchFamily="34" charset="0"/>
                  <a:cs typeface="+mn-cs"/>
                </a:rPr>
                <a:t>(ví dụ như mạch ảo)</a:t>
              </a:r>
            </a:p>
          </p:txBody>
        </p:sp>
        <p:cxnSp>
          <p:nvCxnSpPr>
            <p:cNvPr id="79" name="직선 연결선 78">
              <a:extLst>
                <a:ext uri="{FF2B5EF4-FFF2-40B4-BE49-F238E27FC236}">
                  <a16:creationId xmlns:a16="http://schemas.microsoft.com/office/drawing/2014/main" id="{841EA803-FB9F-4D3D-9B9D-12B4DB647F2D}"/>
                </a:ext>
              </a:extLst>
            </p:cNvPr>
            <p:cNvCxnSpPr>
              <a:stCxn id="24" idx="2"/>
              <a:endCxn id="69" idx="23"/>
            </p:cNvCxnSpPr>
            <p:nvPr/>
          </p:nvCxnSpPr>
          <p:spPr>
            <a:xfrm>
              <a:off x="2817188" y="4831080"/>
              <a:ext cx="246688" cy="434115"/>
            </a:xfrm>
            <a:prstGeom prst="line">
              <a:avLst/>
            </a:prstGeom>
            <a:noFill/>
            <a:ln w="12700" cap="rnd">
              <a:solidFill>
                <a:schemeClr val="bg1">
                  <a:lumMod val="50000"/>
                </a:schemeClr>
              </a:solidFill>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0" name="직선 연결선 79">
              <a:extLst>
                <a:ext uri="{FF2B5EF4-FFF2-40B4-BE49-F238E27FC236}">
                  <a16:creationId xmlns:a16="http://schemas.microsoft.com/office/drawing/2014/main" id="{C51D2717-CDF3-4924-B1B0-47A6409E95DA}"/>
                </a:ext>
              </a:extLst>
            </p:cNvPr>
            <p:cNvCxnSpPr/>
            <p:nvPr/>
          </p:nvCxnSpPr>
          <p:spPr>
            <a:xfrm flipH="1">
              <a:off x="6869256" y="4831080"/>
              <a:ext cx="246688" cy="434115"/>
            </a:xfrm>
            <a:prstGeom prst="line">
              <a:avLst/>
            </a:prstGeom>
            <a:noFill/>
            <a:ln w="12700" cap="rnd">
              <a:solidFill>
                <a:schemeClr val="bg1">
                  <a:lumMod val="50000"/>
                </a:schemeClr>
              </a:solidFill>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1" name="직선 연결선 80">
              <a:extLst>
                <a:ext uri="{FF2B5EF4-FFF2-40B4-BE49-F238E27FC236}">
                  <a16:creationId xmlns:a16="http://schemas.microsoft.com/office/drawing/2014/main" id="{56E69B64-B19B-47D9-A1EA-88287817B124}"/>
                </a:ext>
              </a:extLst>
            </p:cNvPr>
            <p:cNvCxnSpPr>
              <a:stCxn id="75" idx="1"/>
            </p:cNvCxnSpPr>
            <p:nvPr/>
          </p:nvCxnSpPr>
          <p:spPr>
            <a:xfrm flipH="1">
              <a:off x="3876675" y="5701839"/>
              <a:ext cx="457596" cy="0"/>
            </a:xfrm>
            <a:prstGeom prst="line">
              <a:avLst/>
            </a:prstGeom>
            <a:noFill/>
            <a:ln w="12700" cap="rnd">
              <a:solidFill>
                <a:schemeClr val="bg1">
                  <a:lumMod val="50000"/>
                </a:schemeClr>
              </a:solidFill>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2" name="직선 연결선 81">
              <a:extLst>
                <a:ext uri="{FF2B5EF4-FFF2-40B4-BE49-F238E27FC236}">
                  <a16:creationId xmlns:a16="http://schemas.microsoft.com/office/drawing/2014/main" id="{9933FE70-B32B-4018-852F-E834E4F05DB1}"/>
                </a:ext>
              </a:extLst>
            </p:cNvPr>
            <p:cNvCxnSpPr>
              <a:endCxn id="76" idx="3"/>
            </p:cNvCxnSpPr>
            <p:nvPr/>
          </p:nvCxnSpPr>
          <p:spPr>
            <a:xfrm flipH="1">
              <a:off x="5523647" y="5701839"/>
              <a:ext cx="427097" cy="0"/>
            </a:xfrm>
            <a:prstGeom prst="line">
              <a:avLst/>
            </a:prstGeom>
            <a:noFill/>
            <a:ln w="12700" cap="rnd">
              <a:solidFill>
                <a:schemeClr val="bg1">
                  <a:lumMod val="50000"/>
                </a:schemeClr>
              </a:solidFill>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3" name="직선 연결선 82">
              <a:extLst>
                <a:ext uri="{FF2B5EF4-FFF2-40B4-BE49-F238E27FC236}">
                  <a16:creationId xmlns:a16="http://schemas.microsoft.com/office/drawing/2014/main" id="{072EB21E-15D4-4886-92C8-7E75C67FF2CF}"/>
                </a:ext>
              </a:extLst>
            </p:cNvPr>
            <p:cNvCxnSpPr/>
            <p:nvPr/>
          </p:nvCxnSpPr>
          <p:spPr>
            <a:xfrm flipH="1">
              <a:off x="5491163" y="4468449"/>
              <a:ext cx="1220450" cy="960801"/>
            </a:xfrm>
            <a:prstGeom prst="line">
              <a:avLst/>
            </a:prstGeom>
            <a:noFill/>
            <a:ln w="12700" cap="rnd">
              <a:solidFill>
                <a:schemeClr val="bg1">
                  <a:lumMod val="50000"/>
                </a:schemeClr>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4" name="직선 연결선 102">
              <a:extLst>
                <a:ext uri="{FF2B5EF4-FFF2-40B4-BE49-F238E27FC236}">
                  <a16:creationId xmlns:a16="http://schemas.microsoft.com/office/drawing/2014/main" id="{998D1F5B-D733-432E-B311-772566FD27C1}"/>
                </a:ext>
              </a:extLst>
            </p:cNvPr>
            <p:cNvCxnSpPr>
              <a:stCxn id="49" idx="3"/>
              <a:endCxn id="31" idx="5"/>
            </p:cNvCxnSpPr>
            <p:nvPr/>
          </p:nvCxnSpPr>
          <p:spPr>
            <a:xfrm rot="5400000">
              <a:off x="4966326" y="1596968"/>
              <a:ext cx="12700" cy="3398527"/>
            </a:xfrm>
            <a:prstGeom prst="curvedConnector3">
              <a:avLst>
                <a:gd name="adj1" fmla="val 1895417"/>
              </a:avLst>
            </a:prstGeom>
            <a:noFill/>
            <a:ln w="12700" cap="rnd">
              <a:solidFill>
                <a:schemeClr val="bg1">
                  <a:lumMod val="50000"/>
                </a:schemeClr>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059241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3" name="직사각형 22">
            <a:extLst>
              <a:ext uri="{FF2B5EF4-FFF2-40B4-BE49-F238E27FC236}">
                <a16:creationId xmlns:a16="http://schemas.microsoft.com/office/drawing/2014/main" id="{FE6F666F-C293-44F7-9DAB-9853EAAAEA1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TCP &amp; UDP</a:t>
            </a:r>
          </a:p>
        </p:txBody>
      </p:sp>
      <p:sp>
        <p:nvSpPr>
          <p:cNvPr id="16" name="직사각형 15">
            <a:extLst>
              <a:ext uri="{FF2B5EF4-FFF2-40B4-BE49-F238E27FC236}">
                <a16:creationId xmlns:a16="http://schemas.microsoft.com/office/drawing/2014/main" id="{5AFC0938-F7B6-4FE7-B0C3-F914DC16F98F}"/>
              </a:ext>
            </a:extLst>
          </p:cNvPr>
          <p:cNvSpPr/>
          <p:nvPr/>
        </p:nvSpPr>
        <p:spPr>
          <a:xfrm>
            <a:off x="580388" y="1944537"/>
            <a:ext cx="8619175"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TCP/IP </a:t>
            </a:r>
            <a:r>
              <a:rPr lang="en-US" altLang="ko-KR" sz="1400" dirty="0" err="1">
                <a:solidFill>
                  <a:schemeClr val="tx1"/>
                </a:solidFill>
                <a:latin typeface="SamsungOne-400" panose="020B0503030303020204" pitchFamily="34" charset="0"/>
                <a:ea typeface="SamsungOne-400" panose="020B0503030303020204" pitchFamily="34" charset="0"/>
              </a:rPr>
              <a:t>đều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TCP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tầng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vận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Giao thức TCP cung cấp kết nối (liên kết logic) giữa hai đối tượng để điều chỉnh lỗi kiểm tra luồng</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UDP (Giao thức gói tin người dùng) không duy trì kết nối và do đó không đảm bảo việc truyền dữ liệu, bảo toàn trình tự hoặc chống trùng lặp</a:t>
            </a:r>
          </a:p>
        </p:txBody>
      </p:sp>
    </p:spTree>
    <p:extLst>
      <p:ext uri="{BB962C8B-B14F-4D97-AF65-F5344CB8AC3E}">
        <p14:creationId xmlns:p14="http://schemas.microsoft.com/office/powerpoint/2010/main" val="2366926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grpSp>
        <p:nvGrpSpPr>
          <p:cNvPr id="14" name="그룹 13">
            <a:extLst>
              <a:ext uri="{FF2B5EF4-FFF2-40B4-BE49-F238E27FC236}">
                <a16:creationId xmlns:a16="http://schemas.microsoft.com/office/drawing/2014/main" id="{B40336CF-0CAF-49CD-B291-43E6F83BD493}"/>
              </a:ext>
            </a:extLst>
          </p:cNvPr>
          <p:cNvGrpSpPr/>
          <p:nvPr/>
        </p:nvGrpSpPr>
        <p:grpSpPr>
          <a:xfrm>
            <a:off x="1840521" y="1494074"/>
            <a:ext cx="6221781" cy="4679631"/>
            <a:chOff x="3057807" y="2744788"/>
            <a:chExt cx="3790667" cy="2851101"/>
          </a:xfrm>
        </p:grpSpPr>
        <p:sp>
          <p:nvSpPr>
            <p:cNvPr id="16" name="직사각형 15">
              <a:extLst>
                <a:ext uri="{FF2B5EF4-FFF2-40B4-BE49-F238E27FC236}">
                  <a16:creationId xmlns:a16="http://schemas.microsoft.com/office/drawing/2014/main" id="{E53B0290-F65D-49B9-961E-5EC425D5440B}"/>
                </a:ext>
              </a:extLst>
            </p:cNvPr>
            <p:cNvSpPr/>
            <p:nvPr/>
          </p:nvSpPr>
          <p:spPr bwMode="auto">
            <a:xfrm>
              <a:off x="3270230" y="2937823"/>
              <a:ext cx="1736506"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Cổng</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nguồn</a:t>
              </a:r>
              <a:endParaRPr lang="ko-KR" altLang="en-US" sz="1300" dirty="0">
                <a:solidFill>
                  <a:prstClr val="black">
                    <a:lumMod val="75000"/>
                    <a:lumOff val="25000"/>
                  </a:prstClr>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4DB91E44-687B-4B3B-AC2E-2C7372B7E014}"/>
                </a:ext>
              </a:extLst>
            </p:cNvPr>
            <p:cNvSpPr/>
            <p:nvPr/>
          </p:nvSpPr>
          <p:spPr bwMode="auto">
            <a:xfrm>
              <a:off x="5006737" y="2937822"/>
              <a:ext cx="1743313" cy="22437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Cổng</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đích</a:t>
              </a:r>
              <a:endParaRPr lang="ko-KR" altLang="en-US" sz="1300" dirty="0">
                <a:solidFill>
                  <a:prstClr val="black">
                    <a:lumMod val="75000"/>
                    <a:lumOff val="2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2C696FF4-6263-4516-ADC9-C34A8B2A92EE}"/>
                </a:ext>
              </a:extLst>
            </p:cNvPr>
            <p:cNvSpPr/>
            <p:nvPr/>
          </p:nvSpPr>
          <p:spPr bwMode="auto">
            <a:xfrm>
              <a:off x="3270229" y="3160722"/>
              <a:ext cx="3479820"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thứ</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tự</a:t>
              </a:r>
              <a:endParaRPr lang="ko-KR" altLang="en-US" sz="1300" dirty="0">
                <a:solidFill>
                  <a:prstClr val="black">
                    <a:lumMod val="75000"/>
                    <a:lumOff val="25000"/>
                  </a:prstClr>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7984FD8D-17EA-49DA-A3B9-3D07BAE5B670}"/>
                </a:ext>
              </a:extLst>
            </p:cNvPr>
            <p:cNvSpPr/>
            <p:nvPr/>
          </p:nvSpPr>
          <p:spPr bwMode="auto">
            <a:xfrm>
              <a:off x="3270230" y="3386942"/>
              <a:ext cx="3479820"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báo</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nhận</a:t>
              </a:r>
              <a:endParaRPr lang="ko-KR" altLang="en-US" sz="1300" dirty="0">
                <a:solidFill>
                  <a:prstClr val="black">
                    <a:lumMod val="75000"/>
                    <a:lumOff val="25000"/>
                  </a:prstClr>
                </a:solidFill>
                <a:latin typeface="SamsungOne-400" panose="020B0503030303020204" pitchFamily="34" charset="0"/>
              </a:endParaRPr>
            </a:p>
          </p:txBody>
        </p:sp>
        <p:sp>
          <p:nvSpPr>
            <p:cNvPr id="28" name="순서도: 데이터 27">
              <a:extLst>
                <a:ext uri="{FF2B5EF4-FFF2-40B4-BE49-F238E27FC236}">
                  <a16:creationId xmlns:a16="http://schemas.microsoft.com/office/drawing/2014/main" id="{A3A8F5F5-E61D-4DDC-853C-BCF0ECFBD79B}"/>
                </a:ext>
              </a:extLst>
            </p:cNvPr>
            <p:cNvSpPr/>
            <p:nvPr/>
          </p:nvSpPr>
          <p:spPr bwMode="auto">
            <a:xfrm rot="5400000" flipH="1">
              <a:off x="6660789" y="3422146"/>
              <a:ext cx="276946"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sp>
          <p:nvSpPr>
            <p:cNvPr id="29" name="자유형 63">
              <a:extLst>
                <a:ext uri="{FF2B5EF4-FFF2-40B4-BE49-F238E27FC236}">
                  <a16:creationId xmlns:a16="http://schemas.microsoft.com/office/drawing/2014/main" id="{A0B39308-2FCB-409B-9231-4E87D5BA3B1E}"/>
                </a:ext>
              </a:extLst>
            </p:cNvPr>
            <p:cNvSpPr/>
            <p:nvPr/>
          </p:nvSpPr>
          <p:spPr bwMode="auto">
            <a:xfrm>
              <a:off x="3270228" y="2881670"/>
              <a:ext cx="3578246" cy="57018"/>
            </a:xfrm>
            <a:custGeom>
              <a:avLst/>
              <a:gdLst>
                <a:gd name="connsiteX0" fmla="*/ 109224 w 3578246"/>
                <a:gd name="connsiteY0" fmla="*/ 0 h 48101"/>
                <a:gd name="connsiteX1" fmla="*/ 510448 w 3578246"/>
                <a:gd name="connsiteY1" fmla="*/ 0 h 48101"/>
                <a:gd name="connsiteX2" fmla="*/ 546121 w 3578246"/>
                <a:gd name="connsiteY2" fmla="*/ 0 h 48101"/>
                <a:gd name="connsiteX3" fmla="*/ 914324 w 3578246"/>
                <a:gd name="connsiteY3" fmla="*/ 0 h 48101"/>
                <a:gd name="connsiteX4" fmla="*/ 946067 w 3578246"/>
                <a:gd name="connsiteY4" fmla="*/ 0 h 48101"/>
                <a:gd name="connsiteX5" fmla="*/ 1303605 w 3578246"/>
                <a:gd name="connsiteY5" fmla="*/ 0 h 48101"/>
                <a:gd name="connsiteX6" fmla="*/ 1349943 w 3578246"/>
                <a:gd name="connsiteY6" fmla="*/ 0 h 48101"/>
                <a:gd name="connsiteX7" fmla="*/ 1588662 w 3578246"/>
                <a:gd name="connsiteY7" fmla="*/ 0 h 48101"/>
                <a:gd name="connsiteX8" fmla="*/ 1739224 w 3578246"/>
                <a:gd name="connsiteY8" fmla="*/ 0 h 48101"/>
                <a:gd name="connsiteX9" fmla="*/ 1856408 w 3578246"/>
                <a:gd name="connsiteY9" fmla="*/ 0 h 48101"/>
                <a:gd name="connsiteX10" fmla="*/ 2024280 w 3578246"/>
                <a:gd name="connsiteY10" fmla="*/ 0 h 48101"/>
                <a:gd name="connsiteX11" fmla="*/ 3578246 w 3578246"/>
                <a:gd name="connsiteY11" fmla="*/ 0 h 48101"/>
                <a:gd name="connsiteX12" fmla="*/ 3473948 w 3578246"/>
                <a:gd name="connsiteY12" fmla="*/ 48101 h 48101"/>
                <a:gd name="connsiteX13" fmla="*/ 1735525 w 3578246"/>
                <a:gd name="connsiteY13" fmla="*/ 45719 h 48101"/>
                <a:gd name="connsiteX14" fmla="*/ 1630320 w 3578246"/>
                <a:gd name="connsiteY14" fmla="*/ 45719 h 48101"/>
                <a:gd name="connsiteX15" fmla="*/ 1479757 w 3578246"/>
                <a:gd name="connsiteY15" fmla="*/ 45719 h 48101"/>
                <a:gd name="connsiteX16" fmla="*/ 1241038 w 3578246"/>
                <a:gd name="connsiteY16" fmla="*/ 45719 h 48101"/>
                <a:gd name="connsiteX17" fmla="*/ 1194701 w 3578246"/>
                <a:gd name="connsiteY17" fmla="*/ 45719 h 48101"/>
                <a:gd name="connsiteX18" fmla="*/ 837162 w 3578246"/>
                <a:gd name="connsiteY18" fmla="*/ 45719 h 48101"/>
                <a:gd name="connsiteX19" fmla="*/ 805420 w 3578246"/>
                <a:gd name="connsiteY19" fmla="*/ 45719 h 48101"/>
                <a:gd name="connsiteX20" fmla="*/ 436897 w 3578246"/>
                <a:gd name="connsiteY20" fmla="*/ 45719 h 48101"/>
                <a:gd name="connsiteX21" fmla="*/ 401544 w 3578246"/>
                <a:gd name="connsiteY21" fmla="*/ 45719 h 48101"/>
                <a:gd name="connsiteX22" fmla="*/ 0 w 3578246"/>
                <a:gd name="connsiteY22" fmla="*/ 45719 h 4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8246" h="48101">
                  <a:moveTo>
                    <a:pt x="109224" y="0"/>
                  </a:moveTo>
                  <a:lnTo>
                    <a:pt x="510448" y="0"/>
                  </a:lnTo>
                  <a:lnTo>
                    <a:pt x="546121" y="0"/>
                  </a:lnTo>
                  <a:lnTo>
                    <a:pt x="914324" y="0"/>
                  </a:lnTo>
                  <a:lnTo>
                    <a:pt x="946067" y="0"/>
                  </a:lnTo>
                  <a:lnTo>
                    <a:pt x="1303605" y="0"/>
                  </a:lnTo>
                  <a:lnTo>
                    <a:pt x="1349943" y="0"/>
                  </a:lnTo>
                  <a:lnTo>
                    <a:pt x="1588662" y="0"/>
                  </a:lnTo>
                  <a:lnTo>
                    <a:pt x="1739224" y="0"/>
                  </a:lnTo>
                  <a:lnTo>
                    <a:pt x="1856408" y="0"/>
                  </a:lnTo>
                  <a:lnTo>
                    <a:pt x="2024280" y="0"/>
                  </a:lnTo>
                  <a:lnTo>
                    <a:pt x="3578246" y="0"/>
                  </a:lnTo>
                  <a:cubicBezTo>
                    <a:pt x="3543419" y="16034"/>
                    <a:pt x="3508776" y="32068"/>
                    <a:pt x="3473948" y="48101"/>
                  </a:cubicBezTo>
                  <a:lnTo>
                    <a:pt x="1735525" y="45719"/>
                  </a:lnTo>
                  <a:lnTo>
                    <a:pt x="1630320" y="45719"/>
                  </a:lnTo>
                  <a:lnTo>
                    <a:pt x="1479757" y="45719"/>
                  </a:lnTo>
                  <a:lnTo>
                    <a:pt x="1241038" y="45719"/>
                  </a:lnTo>
                  <a:lnTo>
                    <a:pt x="1194701" y="45719"/>
                  </a:lnTo>
                  <a:lnTo>
                    <a:pt x="837162" y="45719"/>
                  </a:lnTo>
                  <a:lnTo>
                    <a:pt x="805420" y="45719"/>
                  </a:lnTo>
                  <a:lnTo>
                    <a:pt x="436897" y="45719"/>
                  </a:lnTo>
                  <a:lnTo>
                    <a:pt x="401544" y="45719"/>
                  </a:lnTo>
                  <a:lnTo>
                    <a:pt x="0" y="45719"/>
                  </a:lnTo>
                  <a:close/>
                </a:path>
              </a:pathLst>
            </a:cu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grpSp>
          <p:nvGrpSpPr>
            <p:cNvPr id="30" name="그룹 29">
              <a:extLst>
                <a:ext uri="{FF2B5EF4-FFF2-40B4-BE49-F238E27FC236}">
                  <a16:creationId xmlns:a16="http://schemas.microsoft.com/office/drawing/2014/main" id="{D0E9F3E9-BFE3-4998-A7FF-840DA1CF0445}"/>
                </a:ext>
              </a:extLst>
            </p:cNvPr>
            <p:cNvGrpSpPr/>
            <p:nvPr/>
          </p:nvGrpSpPr>
          <p:grpSpPr>
            <a:xfrm>
              <a:off x="3714652" y="2883589"/>
              <a:ext cx="1412405" cy="53907"/>
              <a:chOff x="3714652" y="2001293"/>
              <a:chExt cx="1412405" cy="45719"/>
            </a:xfrm>
          </p:grpSpPr>
          <p:cxnSp>
            <p:nvCxnSpPr>
              <p:cNvPr id="74" name="직선 연결선 73">
                <a:extLst>
                  <a:ext uri="{FF2B5EF4-FFF2-40B4-BE49-F238E27FC236}">
                    <a16:creationId xmlns:a16="http://schemas.microsoft.com/office/drawing/2014/main" id="{18700F2C-A790-4CB2-91A1-FD2B9409E12C}"/>
                  </a:ext>
                </a:extLst>
              </p:cNvPr>
              <p:cNvCxnSpPr/>
              <p:nvPr/>
            </p:nvCxnSpPr>
            <p:spPr>
              <a:xfrm flipH="1">
                <a:off x="3714652" y="2001293"/>
                <a:ext cx="125796" cy="45719"/>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75" name="직선 연결선 74">
                <a:extLst>
                  <a:ext uri="{FF2B5EF4-FFF2-40B4-BE49-F238E27FC236}">
                    <a16:creationId xmlns:a16="http://schemas.microsoft.com/office/drawing/2014/main" id="{E2A4C6C6-66B9-4C23-BF4C-C0E2479F56F1}"/>
                  </a:ext>
                </a:extLst>
              </p:cNvPr>
              <p:cNvCxnSpPr/>
              <p:nvPr/>
            </p:nvCxnSpPr>
            <p:spPr>
              <a:xfrm flipH="1">
                <a:off x="4176104" y="2001293"/>
                <a:ext cx="125796" cy="45719"/>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76" name="직선 연결선 75">
                <a:extLst>
                  <a:ext uri="{FF2B5EF4-FFF2-40B4-BE49-F238E27FC236}">
                    <a16:creationId xmlns:a16="http://schemas.microsoft.com/office/drawing/2014/main" id="{2F0DDECB-8152-413D-B17A-ECD19C070295}"/>
                  </a:ext>
                </a:extLst>
              </p:cNvPr>
              <p:cNvCxnSpPr/>
              <p:nvPr/>
            </p:nvCxnSpPr>
            <p:spPr>
              <a:xfrm flipH="1">
                <a:off x="5001261" y="2001293"/>
                <a:ext cx="125796" cy="45719"/>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31" name="TextBox 30">
              <a:extLst>
                <a:ext uri="{FF2B5EF4-FFF2-40B4-BE49-F238E27FC236}">
                  <a16:creationId xmlns:a16="http://schemas.microsoft.com/office/drawing/2014/main" id="{B420D413-0C2F-4D82-9BAB-FFEE7AF9BB78}"/>
                </a:ext>
              </a:extLst>
            </p:cNvPr>
            <p:cNvSpPr txBox="1"/>
            <p:nvPr/>
          </p:nvSpPr>
          <p:spPr>
            <a:xfrm>
              <a:off x="3378460" y="2744788"/>
              <a:ext cx="61529"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0</a:t>
              </a:r>
              <a:endParaRPr lang="ko-KR" altLang="en-US" sz="1300" dirty="0">
                <a:solidFill>
                  <a:prstClr val="black">
                    <a:lumMod val="75000"/>
                    <a:lumOff val="25000"/>
                  </a:prstClr>
                </a:solidFill>
                <a:latin typeface="SamsungOne-400" panose="020B0503030303020204" pitchFamily="34" charset="0"/>
              </a:endParaRPr>
            </a:p>
          </p:txBody>
        </p:sp>
        <p:sp>
          <p:nvSpPr>
            <p:cNvPr id="32" name="TextBox 31">
              <a:extLst>
                <a:ext uri="{FF2B5EF4-FFF2-40B4-BE49-F238E27FC236}">
                  <a16:creationId xmlns:a16="http://schemas.microsoft.com/office/drawing/2014/main" id="{DEF01C0B-77F7-4845-9DA4-927F7E848FA7}"/>
                </a:ext>
              </a:extLst>
            </p:cNvPr>
            <p:cNvSpPr txBox="1"/>
            <p:nvPr/>
          </p:nvSpPr>
          <p:spPr>
            <a:xfrm>
              <a:off x="3848055" y="2744788"/>
              <a:ext cx="57622"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4</a:t>
              </a:r>
              <a:endParaRPr lang="ko-KR" altLang="en-US" sz="1300" dirty="0">
                <a:solidFill>
                  <a:prstClr val="black">
                    <a:lumMod val="75000"/>
                    <a:lumOff val="25000"/>
                  </a:prstClr>
                </a:solidFill>
                <a:latin typeface="SamsungOne-400" panose="020B0503030303020204" pitchFamily="34" charset="0"/>
              </a:endParaRPr>
            </a:p>
          </p:txBody>
        </p:sp>
        <p:sp>
          <p:nvSpPr>
            <p:cNvPr id="33" name="TextBox 32">
              <a:extLst>
                <a:ext uri="{FF2B5EF4-FFF2-40B4-BE49-F238E27FC236}">
                  <a16:creationId xmlns:a16="http://schemas.microsoft.com/office/drawing/2014/main" id="{8F97437E-1215-472F-AD78-915D6AAF0E0B}"/>
                </a:ext>
              </a:extLst>
            </p:cNvPr>
            <p:cNvSpPr txBox="1"/>
            <p:nvPr/>
          </p:nvSpPr>
          <p:spPr>
            <a:xfrm>
              <a:off x="4342477" y="2744788"/>
              <a:ext cx="57622"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8</a:t>
              </a:r>
              <a:endParaRPr lang="ko-KR" altLang="en-US" sz="1300" dirty="0">
                <a:solidFill>
                  <a:prstClr val="black">
                    <a:lumMod val="75000"/>
                    <a:lumOff val="25000"/>
                  </a:prstClr>
                </a:solidFill>
                <a:latin typeface="SamsungOne-400" panose="020B0503030303020204" pitchFamily="34" charset="0"/>
              </a:endParaRPr>
            </a:p>
          </p:txBody>
        </p:sp>
        <p:sp>
          <p:nvSpPr>
            <p:cNvPr id="34" name="TextBox 33">
              <a:extLst>
                <a:ext uri="{FF2B5EF4-FFF2-40B4-BE49-F238E27FC236}">
                  <a16:creationId xmlns:a16="http://schemas.microsoft.com/office/drawing/2014/main" id="{683E80CE-D03F-4004-9AE2-229C93291621}"/>
                </a:ext>
              </a:extLst>
            </p:cNvPr>
            <p:cNvSpPr txBox="1"/>
            <p:nvPr/>
          </p:nvSpPr>
          <p:spPr>
            <a:xfrm>
              <a:off x="5174539" y="2744788"/>
              <a:ext cx="99618"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16</a:t>
              </a:r>
              <a:endParaRPr lang="ko-KR" altLang="en-US" sz="1300" dirty="0">
                <a:solidFill>
                  <a:prstClr val="black">
                    <a:lumMod val="75000"/>
                    <a:lumOff val="25000"/>
                  </a:prstClr>
                </a:solidFill>
                <a:latin typeface="SamsungOne-400" panose="020B0503030303020204" pitchFamily="34" charset="0"/>
              </a:endParaRPr>
            </a:p>
          </p:txBody>
        </p:sp>
        <p:sp>
          <p:nvSpPr>
            <p:cNvPr id="35" name="TextBox 34">
              <a:extLst>
                <a:ext uri="{FF2B5EF4-FFF2-40B4-BE49-F238E27FC236}">
                  <a16:creationId xmlns:a16="http://schemas.microsoft.com/office/drawing/2014/main" id="{9E4D4205-4F6A-4863-BD06-BC32B6AC0EAB}"/>
                </a:ext>
              </a:extLst>
            </p:cNvPr>
            <p:cNvSpPr txBox="1"/>
            <p:nvPr/>
          </p:nvSpPr>
          <p:spPr>
            <a:xfrm>
              <a:off x="6748171" y="2744788"/>
              <a:ext cx="99618"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31</a:t>
              </a:r>
              <a:endParaRPr lang="ko-KR" altLang="en-US" sz="1300" dirty="0">
                <a:solidFill>
                  <a:prstClr val="black">
                    <a:lumMod val="75000"/>
                    <a:lumOff val="25000"/>
                  </a:prstClr>
                </a:solidFill>
                <a:latin typeface="SamsungOne-400" panose="020B0503030303020204" pitchFamily="34" charset="0"/>
              </a:endParaRPr>
            </a:p>
          </p:txBody>
        </p:sp>
        <p:grpSp>
          <p:nvGrpSpPr>
            <p:cNvPr id="36" name="그룹 35">
              <a:extLst>
                <a:ext uri="{FF2B5EF4-FFF2-40B4-BE49-F238E27FC236}">
                  <a16:creationId xmlns:a16="http://schemas.microsoft.com/office/drawing/2014/main" id="{F3686A7A-7F8A-4D8C-AA26-39B0E945B21B}"/>
                </a:ext>
              </a:extLst>
            </p:cNvPr>
            <p:cNvGrpSpPr/>
            <p:nvPr/>
          </p:nvGrpSpPr>
          <p:grpSpPr>
            <a:xfrm>
              <a:off x="3057807" y="2935289"/>
              <a:ext cx="197362" cy="1346259"/>
              <a:chOff x="3057807" y="2584441"/>
              <a:chExt cx="197362" cy="1346259"/>
            </a:xfrm>
          </p:grpSpPr>
          <p:sp>
            <p:nvSpPr>
              <p:cNvPr id="70" name="TextBox 69">
                <a:extLst>
                  <a:ext uri="{FF2B5EF4-FFF2-40B4-BE49-F238E27FC236}">
                    <a16:creationId xmlns:a16="http://schemas.microsoft.com/office/drawing/2014/main" id="{809311AA-6AB7-4D74-86C4-9C81EC4AA739}"/>
                  </a:ext>
                </a:extLst>
              </p:cNvPr>
              <p:cNvSpPr txBox="1"/>
              <p:nvPr/>
            </p:nvSpPr>
            <p:spPr>
              <a:xfrm rot="16200000">
                <a:off x="2911213" y="3195929"/>
                <a:ext cx="415073"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20 octets</a:t>
                </a:r>
                <a:endParaRPr lang="ko-KR" altLang="en-US" sz="1300" dirty="0">
                  <a:solidFill>
                    <a:prstClr val="black">
                      <a:lumMod val="75000"/>
                      <a:lumOff val="25000"/>
                    </a:prstClr>
                  </a:solidFill>
                  <a:latin typeface="SamsungOne-400" panose="020B0503030303020204" pitchFamily="34" charset="0"/>
                </a:endParaRPr>
              </a:p>
            </p:txBody>
          </p:sp>
          <p:cxnSp>
            <p:nvCxnSpPr>
              <p:cNvPr id="71" name="직선 연결선 70">
                <a:extLst>
                  <a:ext uri="{FF2B5EF4-FFF2-40B4-BE49-F238E27FC236}">
                    <a16:creationId xmlns:a16="http://schemas.microsoft.com/office/drawing/2014/main" id="{9A5C6569-37E1-4A51-8163-B464C273A479}"/>
                  </a:ext>
                </a:extLst>
              </p:cNvPr>
              <p:cNvCxnSpPr/>
              <p:nvPr/>
            </p:nvCxnSpPr>
            <p:spPr>
              <a:xfrm>
                <a:off x="3213487" y="2584441"/>
                <a:ext cx="0" cy="13448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2F5FEDB6-F649-49B5-944E-ABFF769B6378}"/>
                  </a:ext>
                </a:extLst>
              </p:cNvPr>
              <p:cNvCxnSpPr/>
              <p:nvPr/>
            </p:nvCxnSpPr>
            <p:spPr>
              <a:xfrm flipH="1">
                <a:off x="3171805" y="2584441"/>
                <a:ext cx="833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F315D6D2-EB4F-4AC0-9FBD-CD5262EC3A79}"/>
                  </a:ext>
                </a:extLst>
              </p:cNvPr>
              <p:cNvCxnSpPr/>
              <p:nvPr/>
            </p:nvCxnSpPr>
            <p:spPr>
              <a:xfrm flipH="1">
                <a:off x="3171805" y="3930700"/>
                <a:ext cx="833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C5DFA78-F3C2-4659-A5BD-DEC09DF04C67}"/>
                </a:ext>
              </a:extLst>
            </p:cNvPr>
            <p:cNvSpPr txBox="1"/>
            <p:nvPr/>
          </p:nvSpPr>
          <p:spPr>
            <a:xfrm>
              <a:off x="3137273" y="2744788"/>
              <a:ext cx="156262"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Bit:</a:t>
              </a:r>
              <a:endParaRPr lang="ko-KR" altLang="en-US" sz="1300" dirty="0">
                <a:solidFill>
                  <a:prstClr val="black">
                    <a:lumMod val="75000"/>
                    <a:lumOff val="25000"/>
                  </a:prstClr>
                </a:solidFill>
                <a:latin typeface="SamsungOne-400" panose="020B0503030303020204" pitchFamily="34" charset="0"/>
              </a:endParaRPr>
            </a:p>
          </p:txBody>
        </p:sp>
        <p:sp>
          <p:nvSpPr>
            <p:cNvPr id="38" name="직사각형 37">
              <a:extLst>
                <a:ext uri="{FF2B5EF4-FFF2-40B4-BE49-F238E27FC236}">
                  <a16:creationId xmlns:a16="http://schemas.microsoft.com/office/drawing/2014/main" id="{3C484B3E-3284-45CF-A0AC-8AB38FA24B1B}"/>
                </a:ext>
              </a:extLst>
            </p:cNvPr>
            <p:cNvSpPr/>
            <p:nvPr/>
          </p:nvSpPr>
          <p:spPr bwMode="auto">
            <a:xfrm>
              <a:off x="3270230" y="3609460"/>
              <a:ext cx="444422"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0" rtlCol="0" anchor="ctr" anchorCtr="0">
              <a:noAutofit/>
              <a:scene3d>
                <a:camera prst="orthographicFront"/>
                <a:lightRig rig="threePt" dir="t"/>
              </a:scene3d>
              <a:sp3d>
                <a:bevelT w="0" h="6350"/>
              </a:sp3d>
            </a:bodyPr>
            <a:lstStyle/>
            <a:p>
              <a:pPr algn="ctr">
                <a:lnSpc>
                  <a:spcPct val="80000"/>
                </a:lnSpc>
              </a:pP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Độ</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dài</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p>
            <a:p>
              <a:pPr algn="ctr">
                <a:lnSpc>
                  <a:spcPct val="80000"/>
                </a:lnSpc>
              </a:pP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tiêu</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đề</a:t>
              </a:r>
              <a:endParaRPr lang="ko-KR" altLang="en-US" sz="1200" dirty="0">
                <a:solidFill>
                  <a:prstClr val="black">
                    <a:lumMod val="75000"/>
                    <a:lumOff val="25000"/>
                  </a:prstClr>
                </a:solidFill>
                <a:latin typeface="SamsungOne-400" panose="020B0503030303020204" pitchFamily="34" charset="0"/>
              </a:endParaRPr>
            </a:p>
          </p:txBody>
        </p:sp>
        <p:sp>
          <p:nvSpPr>
            <p:cNvPr id="39" name="직사각형 38">
              <a:extLst>
                <a:ext uri="{FF2B5EF4-FFF2-40B4-BE49-F238E27FC236}">
                  <a16:creationId xmlns:a16="http://schemas.microsoft.com/office/drawing/2014/main" id="{C2163FB2-6010-48F0-9390-B3B74C89F7D5}"/>
                </a:ext>
              </a:extLst>
            </p:cNvPr>
            <p:cNvSpPr/>
            <p:nvPr/>
          </p:nvSpPr>
          <p:spPr bwMode="auto">
            <a:xfrm>
              <a:off x="3714652" y="3609460"/>
              <a:ext cx="461452"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Dùng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sau</a:t>
              </a:r>
              <a:endParaRPr lang="ko-KR" altLang="en-US" sz="1300" dirty="0">
                <a:solidFill>
                  <a:prstClr val="black">
                    <a:lumMod val="75000"/>
                    <a:lumOff val="25000"/>
                  </a:prstClr>
                </a:solidFill>
                <a:latin typeface="SamsungOne-400" panose="020B0503030303020204" pitchFamily="34" charset="0"/>
              </a:endParaRPr>
            </a:p>
          </p:txBody>
        </p:sp>
        <p:sp>
          <p:nvSpPr>
            <p:cNvPr id="41" name="직사각형 40">
              <a:extLst>
                <a:ext uri="{FF2B5EF4-FFF2-40B4-BE49-F238E27FC236}">
                  <a16:creationId xmlns:a16="http://schemas.microsoft.com/office/drawing/2014/main" id="{A319AFD7-6390-4B85-8CB3-12E943ED97FC}"/>
                </a:ext>
              </a:extLst>
            </p:cNvPr>
            <p:cNvSpPr/>
            <p:nvPr/>
          </p:nvSpPr>
          <p:spPr bwMode="auto">
            <a:xfrm>
              <a:off x="4176103" y="3609460"/>
              <a:ext cx="825157"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Cờ</a:t>
              </a:r>
              <a:endParaRPr lang="ko-KR" altLang="en-US" sz="1300" dirty="0">
                <a:solidFill>
                  <a:prstClr val="black">
                    <a:lumMod val="75000"/>
                    <a:lumOff val="25000"/>
                  </a:prstClr>
                </a:solidFill>
                <a:latin typeface="SamsungOne-400" panose="020B0503030303020204" pitchFamily="34" charset="0"/>
              </a:endParaRPr>
            </a:p>
          </p:txBody>
        </p:sp>
        <p:sp>
          <p:nvSpPr>
            <p:cNvPr id="42" name="직사각형 41">
              <a:extLst>
                <a:ext uri="{FF2B5EF4-FFF2-40B4-BE49-F238E27FC236}">
                  <a16:creationId xmlns:a16="http://schemas.microsoft.com/office/drawing/2014/main" id="{3737CFDF-F8C3-4D8F-AE9D-469BB1B4C00D}"/>
                </a:ext>
              </a:extLst>
            </p:cNvPr>
            <p:cNvSpPr/>
            <p:nvPr/>
          </p:nvSpPr>
          <p:spPr bwMode="auto">
            <a:xfrm>
              <a:off x="5006737" y="3609450"/>
              <a:ext cx="1743313" cy="22437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Cửa</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sổ</a:t>
              </a:r>
              <a:endParaRPr lang="ko-KR" altLang="en-US" sz="1300" dirty="0">
                <a:solidFill>
                  <a:prstClr val="black">
                    <a:lumMod val="75000"/>
                    <a:lumOff val="25000"/>
                  </a:prstClr>
                </a:solidFill>
                <a:latin typeface="SamsungOne-400" panose="020B0503030303020204" pitchFamily="34" charset="0"/>
              </a:endParaRPr>
            </a:p>
          </p:txBody>
        </p:sp>
        <p:sp>
          <p:nvSpPr>
            <p:cNvPr id="43" name="직사각형 42">
              <a:extLst>
                <a:ext uri="{FF2B5EF4-FFF2-40B4-BE49-F238E27FC236}">
                  <a16:creationId xmlns:a16="http://schemas.microsoft.com/office/drawing/2014/main" id="{839EBF4B-B3D6-4BD6-B9F9-B316E744C696}"/>
                </a:ext>
              </a:extLst>
            </p:cNvPr>
            <p:cNvSpPr/>
            <p:nvPr/>
          </p:nvSpPr>
          <p:spPr bwMode="auto">
            <a:xfrm>
              <a:off x="3270230" y="3834284"/>
              <a:ext cx="1736506"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kiểm</a:t>
              </a:r>
              <a:endParaRPr lang="ko-KR" altLang="en-US" sz="1300" dirty="0">
                <a:solidFill>
                  <a:prstClr val="black">
                    <a:lumMod val="75000"/>
                    <a:lumOff val="25000"/>
                  </a:prstClr>
                </a:solidFill>
                <a:latin typeface="SamsungOne-400" panose="020B0503030303020204" pitchFamily="34" charset="0"/>
              </a:endParaRPr>
            </a:p>
          </p:txBody>
        </p:sp>
        <p:sp>
          <p:nvSpPr>
            <p:cNvPr id="44" name="직사각형 43">
              <a:extLst>
                <a:ext uri="{FF2B5EF4-FFF2-40B4-BE49-F238E27FC236}">
                  <a16:creationId xmlns:a16="http://schemas.microsoft.com/office/drawing/2014/main" id="{C283DB6C-D835-4F58-A2BE-D8E85F14AF78}"/>
                </a:ext>
              </a:extLst>
            </p:cNvPr>
            <p:cNvSpPr/>
            <p:nvPr/>
          </p:nvSpPr>
          <p:spPr bwMode="auto">
            <a:xfrm>
              <a:off x="5006737" y="3834283"/>
              <a:ext cx="1743313" cy="22437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Con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trỏ</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khẩn</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cấp</a:t>
              </a:r>
              <a:endParaRPr lang="ko-KR" altLang="en-US" sz="1300" dirty="0">
                <a:solidFill>
                  <a:prstClr val="black">
                    <a:lumMod val="75000"/>
                    <a:lumOff val="25000"/>
                  </a:prstClr>
                </a:solidFill>
                <a:latin typeface="SamsungOne-400" panose="020B0503030303020204" pitchFamily="34" charset="0"/>
              </a:endParaRPr>
            </a:p>
          </p:txBody>
        </p:sp>
        <p:sp>
          <p:nvSpPr>
            <p:cNvPr id="45" name="직사각형 44">
              <a:extLst>
                <a:ext uri="{FF2B5EF4-FFF2-40B4-BE49-F238E27FC236}">
                  <a16:creationId xmlns:a16="http://schemas.microsoft.com/office/drawing/2014/main" id="{9EED8542-FA47-4476-A76E-62D8FC178BBE}"/>
                </a:ext>
              </a:extLst>
            </p:cNvPr>
            <p:cNvSpPr/>
            <p:nvPr/>
          </p:nvSpPr>
          <p:spPr bwMode="auto">
            <a:xfrm>
              <a:off x="3270230" y="4058667"/>
              <a:ext cx="3479820"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Tùy</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chọn</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và</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đệm</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lót</a:t>
              </a:r>
              <a:endParaRPr lang="ko-KR" altLang="en-US" sz="1300" dirty="0">
                <a:solidFill>
                  <a:prstClr val="black">
                    <a:lumMod val="75000"/>
                    <a:lumOff val="25000"/>
                  </a:prstClr>
                </a:solidFill>
                <a:latin typeface="SamsungOne-400" panose="020B0503030303020204" pitchFamily="34" charset="0"/>
              </a:endParaRPr>
            </a:p>
          </p:txBody>
        </p:sp>
        <p:sp>
          <p:nvSpPr>
            <p:cNvPr id="46" name="순서도: 데이터 45">
              <a:extLst>
                <a:ext uri="{FF2B5EF4-FFF2-40B4-BE49-F238E27FC236}">
                  <a16:creationId xmlns:a16="http://schemas.microsoft.com/office/drawing/2014/main" id="{A5D157FB-C4AA-4C33-A80B-291396EE2CA4}"/>
                </a:ext>
              </a:extLst>
            </p:cNvPr>
            <p:cNvSpPr/>
            <p:nvPr/>
          </p:nvSpPr>
          <p:spPr bwMode="auto">
            <a:xfrm rot="5400000" flipH="1">
              <a:off x="6660789" y="3198328"/>
              <a:ext cx="276946"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sp>
          <p:nvSpPr>
            <p:cNvPr id="47" name="순서도: 데이터 46">
              <a:extLst>
                <a:ext uri="{FF2B5EF4-FFF2-40B4-BE49-F238E27FC236}">
                  <a16:creationId xmlns:a16="http://schemas.microsoft.com/office/drawing/2014/main" id="{C4907A1A-876B-4B36-9B56-C543A59B918A}"/>
                </a:ext>
              </a:extLst>
            </p:cNvPr>
            <p:cNvSpPr/>
            <p:nvPr/>
          </p:nvSpPr>
          <p:spPr bwMode="auto">
            <a:xfrm rot="5400000" flipH="1">
              <a:off x="6660789" y="2973622"/>
              <a:ext cx="276946"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sp>
          <p:nvSpPr>
            <p:cNvPr id="48" name="순서도: 데이터 47">
              <a:extLst>
                <a:ext uri="{FF2B5EF4-FFF2-40B4-BE49-F238E27FC236}">
                  <a16:creationId xmlns:a16="http://schemas.microsoft.com/office/drawing/2014/main" id="{6FF8A8A7-F6A0-46E6-8894-E154CAC4FBA7}"/>
                </a:ext>
              </a:extLst>
            </p:cNvPr>
            <p:cNvSpPr/>
            <p:nvPr/>
          </p:nvSpPr>
          <p:spPr bwMode="auto">
            <a:xfrm rot="5400000" flipH="1">
              <a:off x="6660789" y="4092463"/>
              <a:ext cx="276946"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sp>
          <p:nvSpPr>
            <p:cNvPr id="49" name="순서도: 데이터 48">
              <a:extLst>
                <a:ext uri="{FF2B5EF4-FFF2-40B4-BE49-F238E27FC236}">
                  <a16:creationId xmlns:a16="http://schemas.microsoft.com/office/drawing/2014/main" id="{FC7B29DB-FE6F-4A47-841A-8785311102AA}"/>
                </a:ext>
              </a:extLst>
            </p:cNvPr>
            <p:cNvSpPr/>
            <p:nvPr/>
          </p:nvSpPr>
          <p:spPr bwMode="auto">
            <a:xfrm rot="5400000" flipH="1">
              <a:off x="6660789" y="3868645"/>
              <a:ext cx="276946"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sp>
          <p:nvSpPr>
            <p:cNvPr id="50" name="순서도: 데이터 49">
              <a:extLst>
                <a:ext uri="{FF2B5EF4-FFF2-40B4-BE49-F238E27FC236}">
                  <a16:creationId xmlns:a16="http://schemas.microsoft.com/office/drawing/2014/main" id="{F9107AE4-BF51-4C32-B405-4FD014F792C7}"/>
                </a:ext>
              </a:extLst>
            </p:cNvPr>
            <p:cNvSpPr/>
            <p:nvPr/>
          </p:nvSpPr>
          <p:spPr bwMode="auto">
            <a:xfrm rot="5400000" flipH="1">
              <a:off x="6660789" y="3643939"/>
              <a:ext cx="276946"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sp>
          <p:nvSpPr>
            <p:cNvPr id="51" name="TextBox 50">
              <a:extLst>
                <a:ext uri="{FF2B5EF4-FFF2-40B4-BE49-F238E27FC236}">
                  <a16:creationId xmlns:a16="http://schemas.microsoft.com/office/drawing/2014/main" id="{2459EA97-FDA8-4729-9C35-A82294B10495}"/>
                </a:ext>
              </a:extLst>
            </p:cNvPr>
            <p:cNvSpPr txBox="1"/>
            <p:nvPr/>
          </p:nvSpPr>
          <p:spPr>
            <a:xfrm>
              <a:off x="4732181" y="4384763"/>
              <a:ext cx="654350"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(a)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TCP</a:t>
              </a:r>
              <a:endParaRPr lang="ko-KR" altLang="en-US" sz="1300" dirty="0">
                <a:solidFill>
                  <a:prstClr val="black">
                    <a:lumMod val="75000"/>
                    <a:lumOff val="25000"/>
                  </a:prstClr>
                </a:solidFill>
                <a:latin typeface="SamsungOne-400" panose="020B0503030303020204" pitchFamily="34" charset="0"/>
              </a:endParaRPr>
            </a:p>
          </p:txBody>
        </p:sp>
        <p:sp>
          <p:nvSpPr>
            <p:cNvPr id="52" name="직사각형 51">
              <a:extLst>
                <a:ext uri="{FF2B5EF4-FFF2-40B4-BE49-F238E27FC236}">
                  <a16:creationId xmlns:a16="http://schemas.microsoft.com/office/drawing/2014/main" id="{CD5C4342-29FC-4807-9823-2C55026B58E7}"/>
                </a:ext>
              </a:extLst>
            </p:cNvPr>
            <p:cNvSpPr/>
            <p:nvPr/>
          </p:nvSpPr>
          <p:spPr bwMode="auto">
            <a:xfrm>
              <a:off x="3270230" y="4926544"/>
              <a:ext cx="1736506"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Cổng</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nguồn</a:t>
              </a:r>
              <a:endParaRPr lang="ko-KR" altLang="en-US" sz="1300" dirty="0">
                <a:solidFill>
                  <a:prstClr val="black">
                    <a:lumMod val="75000"/>
                    <a:lumOff val="25000"/>
                  </a:prstClr>
                </a:solidFill>
                <a:latin typeface="SamsungOne-400" panose="020B0503030303020204" pitchFamily="34" charset="0"/>
              </a:endParaRPr>
            </a:p>
          </p:txBody>
        </p:sp>
        <p:sp>
          <p:nvSpPr>
            <p:cNvPr id="53" name="직사각형 52">
              <a:extLst>
                <a:ext uri="{FF2B5EF4-FFF2-40B4-BE49-F238E27FC236}">
                  <a16:creationId xmlns:a16="http://schemas.microsoft.com/office/drawing/2014/main" id="{D3EE8425-B484-494E-8A93-887813613188}"/>
                </a:ext>
              </a:extLst>
            </p:cNvPr>
            <p:cNvSpPr/>
            <p:nvPr/>
          </p:nvSpPr>
          <p:spPr bwMode="auto">
            <a:xfrm>
              <a:off x="5006737" y="4926543"/>
              <a:ext cx="1743313" cy="22437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Cổng</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đích</a:t>
              </a:r>
              <a:endParaRPr lang="ko-KR" altLang="en-US" sz="1300" dirty="0">
                <a:solidFill>
                  <a:prstClr val="black">
                    <a:lumMod val="75000"/>
                    <a:lumOff val="25000"/>
                  </a:prstClr>
                </a:solidFill>
                <a:latin typeface="SamsungOne-400" panose="020B0503030303020204" pitchFamily="34" charset="0"/>
              </a:endParaRPr>
            </a:p>
          </p:txBody>
        </p:sp>
        <p:sp>
          <p:nvSpPr>
            <p:cNvPr id="54" name="자유형 119">
              <a:extLst>
                <a:ext uri="{FF2B5EF4-FFF2-40B4-BE49-F238E27FC236}">
                  <a16:creationId xmlns:a16="http://schemas.microsoft.com/office/drawing/2014/main" id="{9207D474-0E98-4405-8306-75CE7F1BF1C2}"/>
                </a:ext>
              </a:extLst>
            </p:cNvPr>
            <p:cNvSpPr/>
            <p:nvPr/>
          </p:nvSpPr>
          <p:spPr bwMode="auto">
            <a:xfrm>
              <a:off x="3270228" y="4870391"/>
              <a:ext cx="3578246" cy="57018"/>
            </a:xfrm>
            <a:custGeom>
              <a:avLst/>
              <a:gdLst>
                <a:gd name="connsiteX0" fmla="*/ 109224 w 3578246"/>
                <a:gd name="connsiteY0" fmla="*/ 0 h 48101"/>
                <a:gd name="connsiteX1" fmla="*/ 510448 w 3578246"/>
                <a:gd name="connsiteY1" fmla="*/ 0 h 48101"/>
                <a:gd name="connsiteX2" fmla="*/ 546121 w 3578246"/>
                <a:gd name="connsiteY2" fmla="*/ 0 h 48101"/>
                <a:gd name="connsiteX3" fmla="*/ 914324 w 3578246"/>
                <a:gd name="connsiteY3" fmla="*/ 0 h 48101"/>
                <a:gd name="connsiteX4" fmla="*/ 946067 w 3578246"/>
                <a:gd name="connsiteY4" fmla="*/ 0 h 48101"/>
                <a:gd name="connsiteX5" fmla="*/ 1303605 w 3578246"/>
                <a:gd name="connsiteY5" fmla="*/ 0 h 48101"/>
                <a:gd name="connsiteX6" fmla="*/ 1349943 w 3578246"/>
                <a:gd name="connsiteY6" fmla="*/ 0 h 48101"/>
                <a:gd name="connsiteX7" fmla="*/ 1588662 w 3578246"/>
                <a:gd name="connsiteY7" fmla="*/ 0 h 48101"/>
                <a:gd name="connsiteX8" fmla="*/ 1739224 w 3578246"/>
                <a:gd name="connsiteY8" fmla="*/ 0 h 48101"/>
                <a:gd name="connsiteX9" fmla="*/ 1856408 w 3578246"/>
                <a:gd name="connsiteY9" fmla="*/ 0 h 48101"/>
                <a:gd name="connsiteX10" fmla="*/ 2024280 w 3578246"/>
                <a:gd name="connsiteY10" fmla="*/ 0 h 48101"/>
                <a:gd name="connsiteX11" fmla="*/ 3578246 w 3578246"/>
                <a:gd name="connsiteY11" fmla="*/ 0 h 48101"/>
                <a:gd name="connsiteX12" fmla="*/ 3473948 w 3578246"/>
                <a:gd name="connsiteY12" fmla="*/ 48101 h 48101"/>
                <a:gd name="connsiteX13" fmla="*/ 1735525 w 3578246"/>
                <a:gd name="connsiteY13" fmla="*/ 45719 h 48101"/>
                <a:gd name="connsiteX14" fmla="*/ 1630320 w 3578246"/>
                <a:gd name="connsiteY14" fmla="*/ 45719 h 48101"/>
                <a:gd name="connsiteX15" fmla="*/ 1479757 w 3578246"/>
                <a:gd name="connsiteY15" fmla="*/ 45719 h 48101"/>
                <a:gd name="connsiteX16" fmla="*/ 1241038 w 3578246"/>
                <a:gd name="connsiteY16" fmla="*/ 45719 h 48101"/>
                <a:gd name="connsiteX17" fmla="*/ 1194701 w 3578246"/>
                <a:gd name="connsiteY17" fmla="*/ 45719 h 48101"/>
                <a:gd name="connsiteX18" fmla="*/ 837162 w 3578246"/>
                <a:gd name="connsiteY18" fmla="*/ 45719 h 48101"/>
                <a:gd name="connsiteX19" fmla="*/ 805420 w 3578246"/>
                <a:gd name="connsiteY19" fmla="*/ 45719 h 48101"/>
                <a:gd name="connsiteX20" fmla="*/ 436897 w 3578246"/>
                <a:gd name="connsiteY20" fmla="*/ 45719 h 48101"/>
                <a:gd name="connsiteX21" fmla="*/ 401544 w 3578246"/>
                <a:gd name="connsiteY21" fmla="*/ 45719 h 48101"/>
                <a:gd name="connsiteX22" fmla="*/ 0 w 3578246"/>
                <a:gd name="connsiteY22" fmla="*/ 45719 h 4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8246" h="48101">
                  <a:moveTo>
                    <a:pt x="109224" y="0"/>
                  </a:moveTo>
                  <a:lnTo>
                    <a:pt x="510448" y="0"/>
                  </a:lnTo>
                  <a:lnTo>
                    <a:pt x="546121" y="0"/>
                  </a:lnTo>
                  <a:lnTo>
                    <a:pt x="914324" y="0"/>
                  </a:lnTo>
                  <a:lnTo>
                    <a:pt x="946067" y="0"/>
                  </a:lnTo>
                  <a:lnTo>
                    <a:pt x="1303605" y="0"/>
                  </a:lnTo>
                  <a:lnTo>
                    <a:pt x="1349943" y="0"/>
                  </a:lnTo>
                  <a:lnTo>
                    <a:pt x="1588662" y="0"/>
                  </a:lnTo>
                  <a:lnTo>
                    <a:pt x="1739224" y="0"/>
                  </a:lnTo>
                  <a:lnTo>
                    <a:pt x="1856408" y="0"/>
                  </a:lnTo>
                  <a:lnTo>
                    <a:pt x="2024280" y="0"/>
                  </a:lnTo>
                  <a:lnTo>
                    <a:pt x="3578246" y="0"/>
                  </a:lnTo>
                  <a:cubicBezTo>
                    <a:pt x="3543419" y="16034"/>
                    <a:pt x="3508776" y="32068"/>
                    <a:pt x="3473948" y="48101"/>
                  </a:cubicBezTo>
                  <a:lnTo>
                    <a:pt x="1735525" y="45719"/>
                  </a:lnTo>
                  <a:lnTo>
                    <a:pt x="1630320" y="45719"/>
                  </a:lnTo>
                  <a:lnTo>
                    <a:pt x="1479757" y="45719"/>
                  </a:lnTo>
                  <a:lnTo>
                    <a:pt x="1241038" y="45719"/>
                  </a:lnTo>
                  <a:lnTo>
                    <a:pt x="1194701" y="45719"/>
                  </a:lnTo>
                  <a:lnTo>
                    <a:pt x="837162" y="45719"/>
                  </a:lnTo>
                  <a:lnTo>
                    <a:pt x="805420" y="45719"/>
                  </a:lnTo>
                  <a:lnTo>
                    <a:pt x="436897" y="45719"/>
                  </a:lnTo>
                  <a:lnTo>
                    <a:pt x="401544" y="45719"/>
                  </a:lnTo>
                  <a:lnTo>
                    <a:pt x="0" y="45719"/>
                  </a:lnTo>
                  <a:close/>
                </a:path>
              </a:pathLst>
            </a:cu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sp>
          <p:nvSpPr>
            <p:cNvPr id="55" name="TextBox 54">
              <a:extLst>
                <a:ext uri="{FF2B5EF4-FFF2-40B4-BE49-F238E27FC236}">
                  <a16:creationId xmlns:a16="http://schemas.microsoft.com/office/drawing/2014/main" id="{D6D7EB08-C42E-4CCA-9F0C-37DB759ACCA0}"/>
                </a:ext>
              </a:extLst>
            </p:cNvPr>
            <p:cNvSpPr txBox="1"/>
            <p:nvPr/>
          </p:nvSpPr>
          <p:spPr>
            <a:xfrm>
              <a:off x="3378460" y="4733509"/>
              <a:ext cx="61529"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0</a:t>
              </a:r>
              <a:endParaRPr lang="ko-KR" altLang="en-US" sz="1300" dirty="0">
                <a:solidFill>
                  <a:prstClr val="black">
                    <a:lumMod val="75000"/>
                    <a:lumOff val="25000"/>
                  </a:prstClr>
                </a:solidFill>
                <a:latin typeface="SamsungOne-400" panose="020B0503030303020204" pitchFamily="34" charset="0"/>
              </a:endParaRPr>
            </a:p>
          </p:txBody>
        </p:sp>
        <p:sp>
          <p:nvSpPr>
            <p:cNvPr id="56" name="TextBox 55">
              <a:extLst>
                <a:ext uri="{FF2B5EF4-FFF2-40B4-BE49-F238E27FC236}">
                  <a16:creationId xmlns:a16="http://schemas.microsoft.com/office/drawing/2014/main" id="{71755761-C797-458E-A104-C9A72192421A}"/>
                </a:ext>
              </a:extLst>
            </p:cNvPr>
            <p:cNvSpPr txBox="1"/>
            <p:nvPr/>
          </p:nvSpPr>
          <p:spPr>
            <a:xfrm>
              <a:off x="5174539" y="4733509"/>
              <a:ext cx="99618"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16</a:t>
              </a:r>
              <a:endParaRPr lang="ko-KR" altLang="en-US" sz="1300" dirty="0">
                <a:solidFill>
                  <a:prstClr val="black">
                    <a:lumMod val="75000"/>
                    <a:lumOff val="25000"/>
                  </a:prstClr>
                </a:solidFill>
                <a:latin typeface="SamsungOne-400" panose="020B0503030303020204" pitchFamily="34" charset="0"/>
              </a:endParaRPr>
            </a:p>
          </p:txBody>
        </p:sp>
        <p:sp>
          <p:nvSpPr>
            <p:cNvPr id="57" name="TextBox 56">
              <a:extLst>
                <a:ext uri="{FF2B5EF4-FFF2-40B4-BE49-F238E27FC236}">
                  <a16:creationId xmlns:a16="http://schemas.microsoft.com/office/drawing/2014/main" id="{40A9700D-0B8A-4C30-A05D-8E4AA638E954}"/>
                </a:ext>
              </a:extLst>
            </p:cNvPr>
            <p:cNvSpPr txBox="1"/>
            <p:nvPr/>
          </p:nvSpPr>
          <p:spPr>
            <a:xfrm>
              <a:off x="6748171" y="4733509"/>
              <a:ext cx="99618"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31</a:t>
              </a:r>
              <a:endParaRPr lang="ko-KR" altLang="en-US" sz="1300" dirty="0">
                <a:solidFill>
                  <a:prstClr val="black">
                    <a:lumMod val="75000"/>
                    <a:lumOff val="25000"/>
                  </a:prstClr>
                </a:solidFill>
                <a:latin typeface="SamsungOne-400" panose="020B0503030303020204" pitchFamily="34" charset="0"/>
              </a:endParaRPr>
            </a:p>
          </p:txBody>
        </p:sp>
        <p:grpSp>
          <p:nvGrpSpPr>
            <p:cNvPr id="58" name="그룹 57">
              <a:extLst>
                <a:ext uri="{FF2B5EF4-FFF2-40B4-BE49-F238E27FC236}">
                  <a16:creationId xmlns:a16="http://schemas.microsoft.com/office/drawing/2014/main" id="{EC19E086-2FCA-4A1C-B496-2366B1065A0F}"/>
                </a:ext>
              </a:extLst>
            </p:cNvPr>
            <p:cNvGrpSpPr/>
            <p:nvPr/>
          </p:nvGrpSpPr>
          <p:grpSpPr>
            <a:xfrm>
              <a:off x="3057807" y="4924010"/>
              <a:ext cx="197362" cy="450897"/>
              <a:chOff x="3057807" y="2584441"/>
              <a:chExt cx="197362" cy="450897"/>
            </a:xfrm>
          </p:grpSpPr>
          <p:sp>
            <p:nvSpPr>
              <p:cNvPr id="66" name="TextBox 65">
                <a:extLst>
                  <a:ext uri="{FF2B5EF4-FFF2-40B4-BE49-F238E27FC236}">
                    <a16:creationId xmlns:a16="http://schemas.microsoft.com/office/drawing/2014/main" id="{1E3AC5BE-3DE9-4B38-856F-6BC9CE2F4F13}"/>
                  </a:ext>
                </a:extLst>
              </p:cNvPr>
              <p:cNvSpPr txBox="1"/>
              <p:nvPr/>
            </p:nvSpPr>
            <p:spPr>
              <a:xfrm rot="16200000">
                <a:off x="2939536" y="2748947"/>
                <a:ext cx="358428"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8 octets</a:t>
                </a:r>
                <a:endParaRPr lang="ko-KR" altLang="en-US" sz="1300" dirty="0">
                  <a:solidFill>
                    <a:prstClr val="black">
                      <a:lumMod val="75000"/>
                      <a:lumOff val="25000"/>
                    </a:prstClr>
                  </a:solidFill>
                  <a:latin typeface="SamsungOne-400" panose="020B0503030303020204" pitchFamily="34" charset="0"/>
                </a:endParaRPr>
              </a:p>
            </p:txBody>
          </p:sp>
          <p:cxnSp>
            <p:nvCxnSpPr>
              <p:cNvPr id="67" name="직선 연결선 66">
                <a:extLst>
                  <a:ext uri="{FF2B5EF4-FFF2-40B4-BE49-F238E27FC236}">
                    <a16:creationId xmlns:a16="http://schemas.microsoft.com/office/drawing/2014/main" id="{0A1EB8CE-61CB-496A-A499-36248DF144DB}"/>
                  </a:ext>
                </a:extLst>
              </p:cNvPr>
              <p:cNvCxnSpPr/>
              <p:nvPr/>
            </p:nvCxnSpPr>
            <p:spPr>
              <a:xfrm>
                <a:off x="3213487" y="2584441"/>
                <a:ext cx="0" cy="45089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9E860531-FE2D-4B54-A8C1-6A7C39C3A5FF}"/>
                  </a:ext>
                </a:extLst>
              </p:cNvPr>
              <p:cNvCxnSpPr/>
              <p:nvPr/>
            </p:nvCxnSpPr>
            <p:spPr>
              <a:xfrm flipH="1">
                <a:off x="3171805" y="2584441"/>
                <a:ext cx="833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19C3EE07-0773-4E57-A6E7-55354654F216}"/>
                  </a:ext>
                </a:extLst>
              </p:cNvPr>
              <p:cNvCxnSpPr/>
              <p:nvPr/>
            </p:nvCxnSpPr>
            <p:spPr>
              <a:xfrm flipH="1">
                <a:off x="3171805" y="3035338"/>
                <a:ext cx="833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C477D7E5-719C-458C-82A7-2F5A17AE4EA9}"/>
                </a:ext>
              </a:extLst>
            </p:cNvPr>
            <p:cNvSpPr txBox="1"/>
            <p:nvPr/>
          </p:nvSpPr>
          <p:spPr>
            <a:xfrm>
              <a:off x="3137272" y="4733509"/>
              <a:ext cx="156262"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Bit:</a:t>
              </a:r>
              <a:endParaRPr lang="ko-KR" altLang="en-US" sz="1300" dirty="0">
                <a:solidFill>
                  <a:prstClr val="black">
                    <a:lumMod val="75000"/>
                    <a:lumOff val="25000"/>
                  </a:prstClr>
                </a:solidFill>
                <a:latin typeface="SamsungOne-400" panose="020B0503030303020204" pitchFamily="34" charset="0"/>
              </a:endParaRPr>
            </a:p>
          </p:txBody>
        </p:sp>
        <p:sp>
          <p:nvSpPr>
            <p:cNvPr id="60" name="순서도: 데이터 59">
              <a:extLst>
                <a:ext uri="{FF2B5EF4-FFF2-40B4-BE49-F238E27FC236}">
                  <a16:creationId xmlns:a16="http://schemas.microsoft.com/office/drawing/2014/main" id="{3EBA0F33-5EF1-40D6-8947-B191C065F1AB}"/>
                </a:ext>
              </a:extLst>
            </p:cNvPr>
            <p:cNvSpPr/>
            <p:nvPr/>
          </p:nvSpPr>
          <p:spPr bwMode="auto">
            <a:xfrm rot="5400000" flipH="1">
              <a:off x="6660789" y="5187586"/>
              <a:ext cx="276946"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sp>
          <p:nvSpPr>
            <p:cNvPr id="61" name="순서도: 데이터 60">
              <a:extLst>
                <a:ext uri="{FF2B5EF4-FFF2-40B4-BE49-F238E27FC236}">
                  <a16:creationId xmlns:a16="http://schemas.microsoft.com/office/drawing/2014/main" id="{94C2CA1F-4DCF-4066-853D-D5FA0ADE9462}"/>
                </a:ext>
              </a:extLst>
            </p:cNvPr>
            <p:cNvSpPr/>
            <p:nvPr/>
          </p:nvSpPr>
          <p:spPr bwMode="auto">
            <a:xfrm rot="5400000" flipH="1">
              <a:off x="6660789" y="4962880"/>
              <a:ext cx="276946"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300" dirty="0">
                <a:solidFill>
                  <a:prstClr val="black">
                    <a:lumMod val="75000"/>
                    <a:lumOff val="25000"/>
                  </a:prstClr>
                </a:solidFill>
                <a:latin typeface="SamsungOne-400" panose="020B0503030303020204" pitchFamily="34" charset="0"/>
              </a:endParaRPr>
            </a:p>
          </p:txBody>
        </p:sp>
        <p:sp>
          <p:nvSpPr>
            <p:cNvPr id="62" name="직사각형 61">
              <a:extLst>
                <a:ext uri="{FF2B5EF4-FFF2-40B4-BE49-F238E27FC236}">
                  <a16:creationId xmlns:a16="http://schemas.microsoft.com/office/drawing/2014/main" id="{95154703-D8EF-4755-B17B-0A5E2454D52A}"/>
                </a:ext>
              </a:extLst>
            </p:cNvPr>
            <p:cNvSpPr/>
            <p:nvPr/>
          </p:nvSpPr>
          <p:spPr bwMode="auto">
            <a:xfrm>
              <a:off x="3270230" y="5150908"/>
              <a:ext cx="1736506" cy="22436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dài</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đoạn</a:t>
              </a:r>
              <a:endParaRPr lang="ko-KR" altLang="en-US" sz="1300" dirty="0">
                <a:solidFill>
                  <a:prstClr val="black">
                    <a:lumMod val="75000"/>
                    <a:lumOff val="25000"/>
                  </a:prstClr>
                </a:solidFill>
                <a:latin typeface="SamsungOne-400" panose="020B0503030303020204" pitchFamily="34" charset="0"/>
              </a:endParaRPr>
            </a:p>
          </p:txBody>
        </p:sp>
        <p:sp>
          <p:nvSpPr>
            <p:cNvPr id="63" name="직사각형 62">
              <a:extLst>
                <a:ext uri="{FF2B5EF4-FFF2-40B4-BE49-F238E27FC236}">
                  <a16:creationId xmlns:a16="http://schemas.microsoft.com/office/drawing/2014/main" id="{5A803004-570C-46A1-8C26-6BC813D9A15E}"/>
                </a:ext>
              </a:extLst>
            </p:cNvPr>
            <p:cNvSpPr/>
            <p:nvPr/>
          </p:nvSpPr>
          <p:spPr bwMode="auto">
            <a:xfrm>
              <a:off x="5006737" y="5150907"/>
              <a:ext cx="1743313" cy="22437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kiểm</a:t>
              </a:r>
              <a:endParaRPr lang="ko-KR" altLang="en-US" sz="1300" dirty="0">
                <a:solidFill>
                  <a:prstClr val="black">
                    <a:lumMod val="75000"/>
                    <a:lumOff val="25000"/>
                  </a:prstClr>
                </a:solidFill>
                <a:latin typeface="SamsungOne-400" panose="020B0503030303020204" pitchFamily="34" charset="0"/>
              </a:endParaRPr>
            </a:p>
          </p:txBody>
        </p:sp>
        <p:cxnSp>
          <p:nvCxnSpPr>
            <p:cNvPr id="64" name="직선 연결선 63">
              <a:extLst>
                <a:ext uri="{FF2B5EF4-FFF2-40B4-BE49-F238E27FC236}">
                  <a16:creationId xmlns:a16="http://schemas.microsoft.com/office/drawing/2014/main" id="{7E865643-56A2-407A-9762-FA10A368BC6D}"/>
                </a:ext>
              </a:extLst>
            </p:cNvPr>
            <p:cNvCxnSpPr/>
            <p:nvPr/>
          </p:nvCxnSpPr>
          <p:spPr>
            <a:xfrm flipH="1">
              <a:off x="5001261" y="4872465"/>
              <a:ext cx="125796" cy="53907"/>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65" name="TextBox 64">
              <a:extLst>
                <a:ext uri="{FF2B5EF4-FFF2-40B4-BE49-F238E27FC236}">
                  <a16:creationId xmlns:a16="http://schemas.microsoft.com/office/drawing/2014/main" id="{352EFFB5-1A75-425D-9EFF-AA4EB2417F02}"/>
                </a:ext>
              </a:extLst>
            </p:cNvPr>
            <p:cNvSpPr txBox="1"/>
            <p:nvPr/>
          </p:nvSpPr>
          <p:spPr>
            <a:xfrm>
              <a:off x="4628163" y="5474004"/>
              <a:ext cx="862375" cy="121885"/>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(b)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75000"/>
                      <a:lumOff val="2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75000"/>
                      <a:lumOff val="25000"/>
                    </a:prstClr>
                  </a:solidFill>
                  <a:latin typeface="SamsungOne-400" panose="020B0503030303020204" pitchFamily="34" charset="0"/>
                  <a:ea typeface="SamsungOne-400" panose="020B0503030303020204" pitchFamily="34" charset="0"/>
                </a:rPr>
                <a:t> UDP</a:t>
              </a:r>
              <a:endParaRPr lang="ko-KR" altLang="en-US" sz="1300" dirty="0">
                <a:solidFill>
                  <a:prstClr val="black">
                    <a:lumMod val="75000"/>
                    <a:lumOff val="25000"/>
                  </a:prstClr>
                </a:solidFill>
                <a:latin typeface="SamsungOne-400" panose="020B0503030303020204" pitchFamily="34" charset="0"/>
              </a:endParaRPr>
            </a:p>
          </p:txBody>
        </p:sp>
      </p:grpSp>
    </p:spTree>
    <p:extLst>
      <p:ext uri="{BB962C8B-B14F-4D97-AF65-F5344CB8AC3E}">
        <p14:creationId xmlns:p14="http://schemas.microsoft.com/office/powerpoint/2010/main" val="1929707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7" name="직사각형 76">
            <a:extLst>
              <a:ext uri="{FF2B5EF4-FFF2-40B4-BE49-F238E27FC236}">
                <a16:creationId xmlns:a16="http://schemas.microsoft.com/office/drawing/2014/main" id="{891095D5-36F4-46CF-A698-EAD1060DD2E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IP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IPv6</a:t>
            </a:r>
          </a:p>
        </p:txBody>
      </p:sp>
      <p:sp>
        <p:nvSpPr>
          <p:cNvPr id="15" name="직사각형 14">
            <a:extLst>
              <a:ext uri="{FF2B5EF4-FFF2-40B4-BE49-F238E27FC236}">
                <a16:creationId xmlns:a16="http://schemas.microsoft.com/office/drawing/2014/main" id="{61A2DE57-0027-46F5-B448-F6D97D69195B}"/>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IP </a:t>
            </a:r>
            <a:r>
              <a:rPr lang="en-US" altLang="ko-KR" sz="1400" dirty="0" err="1">
                <a:solidFill>
                  <a:schemeClr val="tx1"/>
                </a:solidFill>
                <a:latin typeface="SamsungOne-400" panose="020B0503030303020204" pitchFamily="34" charset="0"/>
                <a:ea typeface="SamsungOne-400" panose="020B0503030303020204" pitchFamily="34" charset="0"/>
              </a:rPr>
              <a:t>hỗ</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nguồn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đích</a:t>
            </a:r>
            <a:r>
              <a:rPr lang="en-US" altLang="ko-KR" sz="1400" dirty="0">
                <a:solidFill>
                  <a:schemeClr val="tx1"/>
                </a:solidFill>
                <a:latin typeface="SamsungOne-400" panose="020B0503030303020204" pitchFamily="34" charset="0"/>
                <a:ea typeface="SamsungOne-400" panose="020B0503030303020204" pitchFamily="34" charset="0"/>
              </a:rPr>
              <a:t> 32 bit</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IPv6 (</a:t>
            </a: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1996) </a:t>
            </a:r>
            <a:r>
              <a:rPr lang="en-US" altLang="ko-KR" sz="1400" dirty="0" err="1">
                <a:solidFill>
                  <a:schemeClr val="tx1"/>
                </a:solidFill>
                <a:latin typeface="SamsungOne-400" panose="020B0503030303020204" pitchFamily="34" charset="0"/>
                <a:ea typeface="SamsungOne-400" panose="020B0503030303020204" pitchFamily="34" charset="0"/>
              </a:rPr>
              <a:t>hỗ</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128 bit</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Quá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đến</a:t>
            </a:r>
            <a:r>
              <a:rPr lang="en-US" altLang="ko-KR" sz="1400" dirty="0">
                <a:solidFill>
                  <a:schemeClr val="tx1"/>
                </a:solidFill>
                <a:latin typeface="SamsungOne-400" panose="020B0503030303020204" pitchFamily="34" charset="0"/>
                <a:ea typeface="SamsungOne-400" panose="020B0503030303020204" pitchFamily="34" charset="0"/>
              </a:rPr>
              <a:t> IPv6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chậm</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11867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7" name="직사각형 76">
            <a:extLst>
              <a:ext uri="{FF2B5EF4-FFF2-40B4-BE49-F238E27FC236}">
                <a16:creationId xmlns:a16="http://schemas.microsoft.com/office/drawing/2014/main" id="{891095D5-36F4-46CF-A698-EAD1060DD2E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Tiêu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đề</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IP</a:t>
            </a:r>
          </a:p>
        </p:txBody>
      </p:sp>
      <p:grpSp>
        <p:nvGrpSpPr>
          <p:cNvPr id="2" name="그룹 1">
            <a:extLst>
              <a:ext uri="{FF2B5EF4-FFF2-40B4-BE49-F238E27FC236}">
                <a16:creationId xmlns:a16="http://schemas.microsoft.com/office/drawing/2014/main" id="{41503D9D-2F0D-48D7-A2AA-C372B0ADE305}"/>
              </a:ext>
            </a:extLst>
          </p:cNvPr>
          <p:cNvGrpSpPr/>
          <p:nvPr/>
        </p:nvGrpSpPr>
        <p:grpSpPr>
          <a:xfrm>
            <a:off x="2551124" y="1665104"/>
            <a:ext cx="4806618" cy="1826693"/>
            <a:chOff x="2551124" y="1559767"/>
            <a:chExt cx="4806618" cy="1826693"/>
          </a:xfrm>
        </p:grpSpPr>
        <p:sp>
          <p:nvSpPr>
            <p:cNvPr id="15" name="TextBox 14">
              <a:extLst>
                <a:ext uri="{FF2B5EF4-FFF2-40B4-BE49-F238E27FC236}">
                  <a16:creationId xmlns:a16="http://schemas.microsoft.com/office/drawing/2014/main" id="{DAAB3CC7-1DCD-4E45-B0D3-D28940405B5D}"/>
                </a:ext>
              </a:extLst>
            </p:cNvPr>
            <p:cNvSpPr txBox="1"/>
            <p:nvPr/>
          </p:nvSpPr>
          <p:spPr>
            <a:xfrm>
              <a:off x="2963220" y="1559767"/>
              <a:ext cx="92974"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0</a:t>
              </a:r>
              <a:endParaRPr lang="ko-KR" altLang="en-US" sz="1200" dirty="0">
                <a:solidFill>
                  <a:prstClr val="black">
                    <a:lumMod val="75000"/>
                    <a:lumOff val="25000"/>
                  </a:prstClr>
                </a:solidFill>
                <a:latin typeface="SamsungOne-400" panose="020B0503030303020204" pitchFamily="34" charset="0"/>
              </a:endParaRPr>
            </a:p>
          </p:txBody>
        </p:sp>
        <p:sp>
          <p:nvSpPr>
            <p:cNvPr id="16" name="TextBox 15">
              <a:extLst>
                <a:ext uri="{FF2B5EF4-FFF2-40B4-BE49-F238E27FC236}">
                  <a16:creationId xmlns:a16="http://schemas.microsoft.com/office/drawing/2014/main" id="{D8322671-B104-4D26-A50C-A5711BA0ADB1}"/>
                </a:ext>
              </a:extLst>
            </p:cNvPr>
            <p:cNvSpPr txBox="1"/>
            <p:nvPr/>
          </p:nvSpPr>
          <p:spPr>
            <a:xfrm>
              <a:off x="3556051" y="1559767"/>
              <a:ext cx="86562"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4</a:t>
              </a:r>
              <a:endParaRPr lang="ko-KR" altLang="en-US" sz="1200" dirty="0">
                <a:solidFill>
                  <a:prstClr val="black">
                    <a:lumMod val="75000"/>
                    <a:lumOff val="25000"/>
                  </a:prstClr>
                </a:solidFill>
                <a:latin typeface="SamsungOne-400" panose="020B0503030303020204" pitchFamily="34" charset="0"/>
              </a:endParaRPr>
            </a:p>
          </p:txBody>
        </p:sp>
        <p:sp>
          <p:nvSpPr>
            <p:cNvPr id="17" name="TextBox 16">
              <a:extLst>
                <a:ext uri="{FF2B5EF4-FFF2-40B4-BE49-F238E27FC236}">
                  <a16:creationId xmlns:a16="http://schemas.microsoft.com/office/drawing/2014/main" id="{1806760A-A52F-49D8-BF61-4CD2417AC00D}"/>
                </a:ext>
              </a:extLst>
            </p:cNvPr>
            <p:cNvSpPr txBox="1"/>
            <p:nvPr/>
          </p:nvSpPr>
          <p:spPr>
            <a:xfrm>
              <a:off x="4105463" y="1559767"/>
              <a:ext cx="88166"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8</a:t>
              </a:r>
              <a:endParaRPr lang="ko-KR" altLang="en-US" sz="1200" dirty="0">
                <a:solidFill>
                  <a:prstClr val="black">
                    <a:lumMod val="75000"/>
                    <a:lumOff val="25000"/>
                  </a:prstClr>
                </a:solidFill>
                <a:latin typeface="SamsungOne-400" panose="020B0503030303020204" pitchFamily="34" charset="0"/>
              </a:endParaRPr>
            </a:p>
          </p:txBody>
        </p:sp>
        <p:sp>
          <p:nvSpPr>
            <p:cNvPr id="18" name="TextBox 17">
              <a:extLst>
                <a:ext uri="{FF2B5EF4-FFF2-40B4-BE49-F238E27FC236}">
                  <a16:creationId xmlns:a16="http://schemas.microsoft.com/office/drawing/2014/main" id="{EC9276DF-1393-4D91-BF1B-BBF8DC4C9E73}"/>
                </a:ext>
              </a:extLst>
            </p:cNvPr>
            <p:cNvSpPr txBox="1"/>
            <p:nvPr/>
          </p:nvSpPr>
          <p:spPr>
            <a:xfrm>
              <a:off x="4945738" y="1559767"/>
              <a:ext cx="153888"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14</a:t>
              </a:r>
              <a:endParaRPr lang="ko-KR" altLang="en-US" sz="1200" dirty="0">
                <a:solidFill>
                  <a:prstClr val="black">
                    <a:lumMod val="75000"/>
                    <a:lumOff val="25000"/>
                  </a:prstClr>
                </a:solidFill>
                <a:latin typeface="SamsungOne-400" panose="020B0503030303020204" pitchFamily="34" charset="0"/>
              </a:endParaRPr>
            </a:p>
          </p:txBody>
        </p:sp>
        <p:sp>
          <p:nvSpPr>
            <p:cNvPr id="20" name="TextBox 19">
              <a:extLst>
                <a:ext uri="{FF2B5EF4-FFF2-40B4-BE49-F238E27FC236}">
                  <a16:creationId xmlns:a16="http://schemas.microsoft.com/office/drawing/2014/main" id="{C16DC4B4-C4D5-4C7C-9429-25C8D17E86B5}"/>
                </a:ext>
              </a:extLst>
            </p:cNvPr>
            <p:cNvSpPr txBox="1"/>
            <p:nvPr/>
          </p:nvSpPr>
          <p:spPr>
            <a:xfrm>
              <a:off x="5222152" y="1559767"/>
              <a:ext cx="152286"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16</a:t>
              </a:r>
              <a:endParaRPr lang="ko-KR" altLang="en-US" sz="1200" dirty="0">
                <a:solidFill>
                  <a:prstClr val="black">
                    <a:lumMod val="75000"/>
                    <a:lumOff val="25000"/>
                  </a:prstClr>
                </a:solidFill>
                <a:latin typeface="SamsungOne-400" panose="020B0503030303020204" pitchFamily="34" charset="0"/>
              </a:endParaRPr>
            </a:p>
          </p:txBody>
        </p:sp>
        <p:grpSp>
          <p:nvGrpSpPr>
            <p:cNvPr id="21" name="그룹 20">
              <a:extLst>
                <a:ext uri="{FF2B5EF4-FFF2-40B4-BE49-F238E27FC236}">
                  <a16:creationId xmlns:a16="http://schemas.microsoft.com/office/drawing/2014/main" id="{AFDD16A8-98BE-4A14-B2C8-64F1A11F26B8}"/>
                </a:ext>
              </a:extLst>
            </p:cNvPr>
            <p:cNvGrpSpPr/>
            <p:nvPr/>
          </p:nvGrpSpPr>
          <p:grpSpPr>
            <a:xfrm>
              <a:off x="2819664" y="1742314"/>
              <a:ext cx="4526402" cy="1357479"/>
              <a:chOff x="3258497" y="2538722"/>
              <a:chExt cx="3589978" cy="1076644"/>
            </a:xfrm>
          </p:grpSpPr>
          <p:sp>
            <p:nvSpPr>
              <p:cNvPr id="94" name="직사각형 93">
                <a:extLst>
                  <a:ext uri="{FF2B5EF4-FFF2-40B4-BE49-F238E27FC236}">
                    <a16:creationId xmlns:a16="http://schemas.microsoft.com/office/drawing/2014/main" id="{896B1936-93F7-4A84-9B5E-7600C98946E3}"/>
                  </a:ext>
                </a:extLst>
              </p:cNvPr>
              <p:cNvSpPr/>
              <p:nvPr/>
            </p:nvSpPr>
            <p:spPr bwMode="auto">
              <a:xfrm>
                <a:off x="3258497" y="2585435"/>
                <a:ext cx="441345"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Phiên</a:t>
                </a:r>
                <a:r>
                  <a:rPr lang="en-US" altLang="ko-KR" sz="11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75000"/>
                        <a:lumOff val="25000"/>
                      </a:prstClr>
                    </a:solidFill>
                    <a:latin typeface="SamsungOne-400" panose="020B0503030303020204" pitchFamily="34" charset="0"/>
                    <a:ea typeface="SamsungOne-400" panose="020B0503030303020204" pitchFamily="34" charset="0"/>
                  </a:rPr>
                  <a:t>bản</a:t>
                </a:r>
                <a:endParaRPr lang="ko-KR" altLang="en-US" sz="1100" dirty="0">
                  <a:solidFill>
                    <a:prstClr val="black">
                      <a:lumMod val="75000"/>
                      <a:lumOff val="25000"/>
                    </a:prstClr>
                  </a:solidFill>
                  <a:latin typeface="SamsungOne-400" panose="020B0503030303020204" pitchFamily="34" charset="0"/>
                </a:endParaRPr>
              </a:p>
            </p:txBody>
          </p:sp>
          <p:sp>
            <p:nvSpPr>
              <p:cNvPr id="95" name="직사각형 94">
                <a:extLst>
                  <a:ext uri="{FF2B5EF4-FFF2-40B4-BE49-F238E27FC236}">
                    <a16:creationId xmlns:a16="http://schemas.microsoft.com/office/drawing/2014/main" id="{E0378450-8275-47CC-A579-921E0DF8804A}"/>
                  </a:ext>
                </a:extLst>
              </p:cNvPr>
              <p:cNvSpPr/>
              <p:nvPr/>
            </p:nvSpPr>
            <p:spPr bwMode="auto">
              <a:xfrm>
                <a:off x="3711576" y="2585960"/>
                <a:ext cx="438150"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IHL</a:t>
                </a:r>
                <a:endParaRPr lang="ko-KR" altLang="en-US" sz="1200" dirty="0">
                  <a:solidFill>
                    <a:prstClr val="black">
                      <a:lumMod val="75000"/>
                      <a:lumOff val="25000"/>
                    </a:prstClr>
                  </a:solidFill>
                  <a:latin typeface="SamsungOne-400" panose="020B0503030303020204" pitchFamily="34" charset="0"/>
                </a:endParaRPr>
              </a:p>
            </p:txBody>
          </p:sp>
          <p:sp>
            <p:nvSpPr>
              <p:cNvPr id="96" name="직사각형 95">
                <a:extLst>
                  <a:ext uri="{FF2B5EF4-FFF2-40B4-BE49-F238E27FC236}">
                    <a16:creationId xmlns:a16="http://schemas.microsoft.com/office/drawing/2014/main" id="{9D38A80B-CC2B-4CB4-A2DF-1F03D56DDEFC}"/>
                  </a:ext>
                </a:extLst>
              </p:cNvPr>
              <p:cNvSpPr/>
              <p:nvPr/>
            </p:nvSpPr>
            <p:spPr bwMode="auto">
              <a:xfrm>
                <a:off x="4149726" y="2585960"/>
                <a:ext cx="647699"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DS</a:t>
                </a:r>
                <a:endParaRPr lang="ko-KR" altLang="en-US" sz="1200" dirty="0">
                  <a:solidFill>
                    <a:prstClr val="black">
                      <a:lumMod val="75000"/>
                      <a:lumOff val="25000"/>
                    </a:prstClr>
                  </a:solidFill>
                  <a:latin typeface="SamsungOne-400" panose="020B0503030303020204" pitchFamily="34" charset="0"/>
                </a:endParaRPr>
              </a:p>
            </p:txBody>
          </p:sp>
          <p:sp>
            <p:nvSpPr>
              <p:cNvPr id="97" name="직사각형 96">
                <a:extLst>
                  <a:ext uri="{FF2B5EF4-FFF2-40B4-BE49-F238E27FC236}">
                    <a16:creationId xmlns:a16="http://schemas.microsoft.com/office/drawing/2014/main" id="{5F3D5619-7BFE-48D9-B201-04861EC829B9}"/>
                  </a:ext>
                </a:extLst>
              </p:cNvPr>
              <p:cNvSpPr/>
              <p:nvPr/>
            </p:nvSpPr>
            <p:spPr bwMode="auto">
              <a:xfrm>
                <a:off x="4797425" y="2585960"/>
                <a:ext cx="209550"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ECN</a:t>
                </a:r>
                <a:endParaRPr lang="ko-KR" altLang="en-US" sz="1200" dirty="0">
                  <a:solidFill>
                    <a:prstClr val="black">
                      <a:lumMod val="75000"/>
                      <a:lumOff val="25000"/>
                    </a:prstClr>
                  </a:solidFill>
                  <a:latin typeface="SamsungOne-400" panose="020B0503030303020204" pitchFamily="34" charset="0"/>
                </a:endParaRPr>
              </a:p>
            </p:txBody>
          </p:sp>
          <p:sp>
            <p:nvSpPr>
              <p:cNvPr id="98" name="직사각형 97">
                <a:extLst>
                  <a:ext uri="{FF2B5EF4-FFF2-40B4-BE49-F238E27FC236}">
                    <a16:creationId xmlns:a16="http://schemas.microsoft.com/office/drawing/2014/main" id="{7936B251-4D3A-44E6-BB83-478644914F5E}"/>
                  </a:ext>
                </a:extLst>
              </p:cNvPr>
              <p:cNvSpPr/>
              <p:nvPr/>
            </p:nvSpPr>
            <p:spPr bwMode="auto">
              <a:xfrm>
                <a:off x="5005754" y="2585960"/>
                <a:ext cx="1744296"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Tổng</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độ</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dài</a:t>
                </a:r>
                <a:endParaRPr lang="ko-KR" altLang="en-US" sz="1200" dirty="0">
                  <a:solidFill>
                    <a:prstClr val="black">
                      <a:lumMod val="75000"/>
                      <a:lumOff val="25000"/>
                    </a:prstClr>
                  </a:solidFill>
                  <a:latin typeface="SamsungOne-400" panose="020B0503030303020204" pitchFamily="34" charset="0"/>
                </a:endParaRPr>
              </a:p>
            </p:txBody>
          </p:sp>
          <p:sp>
            <p:nvSpPr>
              <p:cNvPr id="99" name="직사각형 98">
                <a:extLst>
                  <a:ext uri="{FF2B5EF4-FFF2-40B4-BE49-F238E27FC236}">
                    <a16:creationId xmlns:a16="http://schemas.microsoft.com/office/drawing/2014/main" id="{B21AE24F-A2B0-4AF2-BE90-3DFC44AE5C48}"/>
                  </a:ext>
                </a:extLst>
              </p:cNvPr>
              <p:cNvSpPr/>
              <p:nvPr/>
            </p:nvSpPr>
            <p:spPr bwMode="auto">
              <a:xfrm>
                <a:off x="3270230" y="2758204"/>
                <a:ext cx="1735524"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Nhận</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diện</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100" name="직사각형 99">
                <a:extLst>
                  <a:ext uri="{FF2B5EF4-FFF2-40B4-BE49-F238E27FC236}">
                    <a16:creationId xmlns:a16="http://schemas.microsoft.com/office/drawing/2014/main" id="{1BB71E66-9A93-43A2-B214-4D283CCC0FF5}"/>
                  </a:ext>
                </a:extLst>
              </p:cNvPr>
              <p:cNvSpPr/>
              <p:nvPr/>
            </p:nvSpPr>
            <p:spPr bwMode="auto">
              <a:xfrm>
                <a:off x="5005754" y="2758204"/>
                <a:ext cx="334596"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Cờ</a:t>
                </a:r>
                <a:endParaRPr lang="ko-KR" altLang="en-US" sz="1200" dirty="0">
                  <a:solidFill>
                    <a:prstClr val="black">
                      <a:lumMod val="75000"/>
                      <a:lumOff val="25000"/>
                    </a:prstClr>
                  </a:solidFill>
                  <a:latin typeface="SamsungOne-400" panose="020B0503030303020204" pitchFamily="34" charset="0"/>
                </a:endParaRPr>
              </a:p>
            </p:txBody>
          </p:sp>
          <p:sp>
            <p:nvSpPr>
              <p:cNvPr id="101" name="직사각형 100">
                <a:extLst>
                  <a:ext uri="{FF2B5EF4-FFF2-40B4-BE49-F238E27FC236}">
                    <a16:creationId xmlns:a16="http://schemas.microsoft.com/office/drawing/2014/main" id="{28982FB3-3E1C-403D-8EC1-AF2C431CD224}"/>
                  </a:ext>
                </a:extLst>
              </p:cNvPr>
              <p:cNvSpPr/>
              <p:nvPr/>
            </p:nvSpPr>
            <p:spPr bwMode="auto">
              <a:xfrm>
                <a:off x="5340350" y="2758204"/>
                <a:ext cx="1409700"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Vị</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trí</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phân</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mảnh</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102" name="직사각형 101">
                <a:extLst>
                  <a:ext uri="{FF2B5EF4-FFF2-40B4-BE49-F238E27FC236}">
                    <a16:creationId xmlns:a16="http://schemas.microsoft.com/office/drawing/2014/main" id="{81C331A0-7B9D-437A-9B3C-5BF82AA7D905}"/>
                  </a:ext>
                </a:extLst>
              </p:cNvPr>
              <p:cNvSpPr/>
              <p:nvPr/>
            </p:nvSpPr>
            <p:spPr bwMode="auto">
              <a:xfrm>
                <a:off x="3270230" y="2927203"/>
                <a:ext cx="879496"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Thời</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gian</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tồn</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tại</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103" name="직사각형 102">
                <a:extLst>
                  <a:ext uri="{FF2B5EF4-FFF2-40B4-BE49-F238E27FC236}">
                    <a16:creationId xmlns:a16="http://schemas.microsoft.com/office/drawing/2014/main" id="{E8240CCA-5B3A-4D00-B9D3-0A9430795F38}"/>
                  </a:ext>
                </a:extLst>
              </p:cNvPr>
              <p:cNvSpPr/>
              <p:nvPr/>
            </p:nvSpPr>
            <p:spPr bwMode="auto">
              <a:xfrm>
                <a:off x="4149726" y="2927203"/>
                <a:ext cx="856028"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Giao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thức</a:t>
                </a:r>
                <a:endParaRPr lang="ko-KR" altLang="en-US" sz="1200" dirty="0">
                  <a:solidFill>
                    <a:prstClr val="black">
                      <a:lumMod val="75000"/>
                      <a:lumOff val="25000"/>
                    </a:prstClr>
                  </a:solidFill>
                  <a:latin typeface="SamsungOne-400" panose="020B0503030303020204" pitchFamily="34" charset="0"/>
                </a:endParaRPr>
              </a:p>
            </p:txBody>
          </p:sp>
          <p:sp>
            <p:nvSpPr>
              <p:cNvPr id="104" name="직사각형 103">
                <a:extLst>
                  <a:ext uri="{FF2B5EF4-FFF2-40B4-BE49-F238E27FC236}">
                    <a16:creationId xmlns:a16="http://schemas.microsoft.com/office/drawing/2014/main" id="{0632C876-B6D2-49CB-BEB0-88C90C792CC8}"/>
                  </a:ext>
                </a:extLst>
              </p:cNvPr>
              <p:cNvSpPr/>
              <p:nvPr/>
            </p:nvSpPr>
            <p:spPr bwMode="auto">
              <a:xfrm>
                <a:off x="5005754" y="2927203"/>
                <a:ext cx="1744296"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Tổng</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kiểm</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tiêu</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đề</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105" name="직사각형 104">
                <a:extLst>
                  <a:ext uri="{FF2B5EF4-FFF2-40B4-BE49-F238E27FC236}">
                    <a16:creationId xmlns:a16="http://schemas.microsoft.com/office/drawing/2014/main" id="{2A0669FA-BE1A-4EDA-A175-207043A1A732}"/>
                  </a:ext>
                </a:extLst>
              </p:cNvPr>
              <p:cNvSpPr/>
              <p:nvPr/>
            </p:nvSpPr>
            <p:spPr bwMode="auto">
              <a:xfrm>
                <a:off x="3270230" y="3098634"/>
                <a:ext cx="3479820"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Địa</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chỉ</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nguồn</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106" name="직사각형 105">
                <a:extLst>
                  <a:ext uri="{FF2B5EF4-FFF2-40B4-BE49-F238E27FC236}">
                    <a16:creationId xmlns:a16="http://schemas.microsoft.com/office/drawing/2014/main" id="{7A1F31E0-EE61-4463-A3A0-3633E0EA86E0}"/>
                  </a:ext>
                </a:extLst>
              </p:cNvPr>
              <p:cNvSpPr/>
              <p:nvPr/>
            </p:nvSpPr>
            <p:spPr bwMode="auto">
              <a:xfrm>
                <a:off x="3270230" y="3270878"/>
                <a:ext cx="3479820"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Địa</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chỉ</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đích</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107" name="직사각형 106">
                <a:extLst>
                  <a:ext uri="{FF2B5EF4-FFF2-40B4-BE49-F238E27FC236}">
                    <a16:creationId xmlns:a16="http://schemas.microsoft.com/office/drawing/2014/main" id="{5CFA94A3-2657-429A-9BBA-C399B06026C2}"/>
                  </a:ext>
                </a:extLst>
              </p:cNvPr>
              <p:cNvSpPr/>
              <p:nvPr/>
            </p:nvSpPr>
            <p:spPr bwMode="auto">
              <a:xfrm>
                <a:off x="3270230" y="3443122"/>
                <a:ext cx="3479820"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Tùy</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chọn</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đệm</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lót</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108" name="순서도: 데이터 107">
                <a:extLst>
                  <a:ext uri="{FF2B5EF4-FFF2-40B4-BE49-F238E27FC236}">
                    <a16:creationId xmlns:a16="http://schemas.microsoft.com/office/drawing/2014/main" id="{7E35F962-FC7C-4E17-82DD-1821EAC38A95}"/>
                  </a:ext>
                </a:extLst>
              </p:cNvPr>
              <p:cNvSpPr/>
              <p:nvPr/>
            </p:nvSpPr>
            <p:spPr bwMode="auto">
              <a:xfrm rot="5400000" flipH="1">
                <a:off x="6691718" y="3458609"/>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09" name="순서도: 데이터 108">
                <a:extLst>
                  <a:ext uri="{FF2B5EF4-FFF2-40B4-BE49-F238E27FC236}">
                    <a16:creationId xmlns:a16="http://schemas.microsoft.com/office/drawing/2014/main" id="{66EA3B10-5EF0-4103-8D1A-516462860A3B}"/>
                  </a:ext>
                </a:extLst>
              </p:cNvPr>
              <p:cNvSpPr/>
              <p:nvPr/>
            </p:nvSpPr>
            <p:spPr bwMode="auto">
              <a:xfrm rot="5400000" flipH="1">
                <a:off x="6691718" y="3286365"/>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10" name="순서도: 데이터 109">
                <a:extLst>
                  <a:ext uri="{FF2B5EF4-FFF2-40B4-BE49-F238E27FC236}">
                    <a16:creationId xmlns:a16="http://schemas.microsoft.com/office/drawing/2014/main" id="{27404880-BE53-44F8-ABA2-BAD5B99144E2}"/>
                  </a:ext>
                </a:extLst>
              </p:cNvPr>
              <p:cNvSpPr/>
              <p:nvPr/>
            </p:nvSpPr>
            <p:spPr bwMode="auto">
              <a:xfrm rot="5400000" flipH="1">
                <a:off x="6691718" y="3114121"/>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11" name="순서도: 데이터 110">
                <a:extLst>
                  <a:ext uri="{FF2B5EF4-FFF2-40B4-BE49-F238E27FC236}">
                    <a16:creationId xmlns:a16="http://schemas.microsoft.com/office/drawing/2014/main" id="{ED06C7D0-C19E-4FD2-BDB7-DA880C61CE03}"/>
                  </a:ext>
                </a:extLst>
              </p:cNvPr>
              <p:cNvSpPr/>
              <p:nvPr/>
            </p:nvSpPr>
            <p:spPr bwMode="auto">
              <a:xfrm rot="5400000" flipH="1">
                <a:off x="6691718" y="2942690"/>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12" name="순서도: 데이터 111">
                <a:extLst>
                  <a:ext uri="{FF2B5EF4-FFF2-40B4-BE49-F238E27FC236}">
                    <a16:creationId xmlns:a16="http://schemas.microsoft.com/office/drawing/2014/main" id="{7648DBD1-61CF-48FE-B19E-8615A5EF5849}"/>
                  </a:ext>
                </a:extLst>
              </p:cNvPr>
              <p:cNvSpPr/>
              <p:nvPr/>
            </p:nvSpPr>
            <p:spPr bwMode="auto">
              <a:xfrm rot="5400000" flipH="1">
                <a:off x="6691718" y="2773691"/>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13" name="순서도: 데이터 112">
                <a:extLst>
                  <a:ext uri="{FF2B5EF4-FFF2-40B4-BE49-F238E27FC236}">
                    <a16:creationId xmlns:a16="http://schemas.microsoft.com/office/drawing/2014/main" id="{27451CAF-987B-41BD-A3D0-1EE6E38C5B28}"/>
                  </a:ext>
                </a:extLst>
              </p:cNvPr>
              <p:cNvSpPr/>
              <p:nvPr/>
            </p:nvSpPr>
            <p:spPr bwMode="auto">
              <a:xfrm rot="5400000" flipH="1">
                <a:off x="6691718" y="2601447"/>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14" name="순서도: 데이터 113">
                <a:extLst>
                  <a:ext uri="{FF2B5EF4-FFF2-40B4-BE49-F238E27FC236}">
                    <a16:creationId xmlns:a16="http://schemas.microsoft.com/office/drawing/2014/main" id="{1B9390B2-FC94-45DF-B7B0-BD60A5F237BF}"/>
                  </a:ext>
                </a:extLst>
              </p:cNvPr>
              <p:cNvSpPr/>
              <p:nvPr/>
            </p:nvSpPr>
            <p:spPr bwMode="auto">
              <a:xfrm>
                <a:off x="3270229" y="2538723"/>
                <a:ext cx="546121" cy="45719"/>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15" name="순서도: 데이터 45">
                <a:extLst>
                  <a:ext uri="{FF2B5EF4-FFF2-40B4-BE49-F238E27FC236}">
                    <a16:creationId xmlns:a16="http://schemas.microsoft.com/office/drawing/2014/main" id="{9278C315-9675-4027-A348-4F3573996816}"/>
                  </a:ext>
                </a:extLst>
              </p:cNvPr>
              <p:cNvSpPr/>
              <p:nvPr/>
            </p:nvSpPr>
            <p:spPr bwMode="auto">
              <a:xfrm>
                <a:off x="5005754" y="2538723"/>
                <a:ext cx="1842721" cy="4810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656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521"/>
                  <a:gd name="connsiteX1" fmla="*/ 656 w 10000"/>
                  <a:gd name="connsiteY1" fmla="*/ 0 h 10521"/>
                  <a:gd name="connsiteX2" fmla="*/ 10000 w 10000"/>
                  <a:gd name="connsiteY2" fmla="*/ 0 h 10521"/>
                  <a:gd name="connsiteX3" fmla="*/ 9460 w 10000"/>
                  <a:gd name="connsiteY3" fmla="*/ 10521 h 10521"/>
                  <a:gd name="connsiteX4" fmla="*/ 0 w 10000"/>
                  <a:gd name="connsiteY4" fmla="*/ 10000 h 10521"/>
                  <a:gd name="connsiteX0" fmla="*/ 0 w 10000"/>
                  <a:gd name="connsiteY0" fmla="*/ 10000 h 10521"/>
                  <a:gd name="connsiteX1" fmla="*/ 656 w 10000"/>
                  <a:gd name="connsiteY1" fmla="*/ 0 h 10521"/>
                  <a:gd name="connsiteX2" fmla="*/ 10000 w 10000"/>
                  <a:gd name="connsiteY2" fmla="*/ 0 h 10521"/>
                  <a:gd name="connsiteX3" fmla="*/ 9434 w 10000"/>
                  <a:gd name="connsiteY3" fmla="*/ 10521 h 10521"/>
                  <a:gd name="connsiteX4" fmla="*/ 0 w 10000"/>
                  <a:gd name="connsiteY4" fmla="*/ 10000 h 10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21">
                    <a:moveTo>
                      <a:pt x="0" y="10000"/>
                    </a:moveTo>
                    <a:cubicBezTo>
                      <a:pt x="219" y="6667"/>
                      <a:pt x="437" y="3333"/>
                      <a:pt x="656" y="0"/>
                    </a:cubicBezTo>
                    <a:lnTo>
                      <a:pt x="10000" y="0"/>
                    </a:lnTo>
                    <a:cubicBezTo>
                      <a:pt x="9811" y="3507"/>
                      <a:pt x="9623" y="7014"/>
                      <a:pt x="9434" y="10521"/>
                    </a:cubicBezTo>
                    <a:lnTo>
                      <a:pt x="0" y="10000"/>
                    </a:lnTo>
                    <a:close/>
                  </a:path>
                </a:pathLst>
              </a:cu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16" name="순서도: 데이터 115">
                <a:extLst>
                  <a:ext uri="{FF2B5EF4-FFF2-40B4-BE49-F238E27FC236}">
                    <a16:creationId xmlns:a16="http://schemas.microsoft.com/office/drawing/2014/main" id="{FACFA189-284C-4A2E-A552-ACDBCE3E161E}"/>
                  </a:ext>
                </a:extLst>
              </p:cNvPr>
              <p:cNvSpPr/>
              <p:nvPr/>
            </p:nvSpPr>
            <p:spPr bwMode="auto">
              <a:xfrm>
                <a:off x="3709977" y="2538723"/>
                <a:ext cx="544523" cy="45719"/>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17" name="순서도: 데이터 49">
                <a:extLst>
                  <a:ext uri="{FF2B5EF4-FFF2-40B4-BE49-F238E27FC236}">
                    <a16:creationId xmlns:a16="http://schemas.microsoft.com/office/drawing/2014/main" id="{419AEE2C-EA9C-41D4-9CB6-0524AD4D2700}"/>
                  </a:ext>
                </a:extLst>
              </p:cNvPr>
              <p:cNvSpPr/>
              <p:nvPr/>
            </p:nvSpPr>
            <p:spPr bwMode="auto">
              <a:xfrm>
                <a:off x="4149724" y="2538722"/>
                <a:ext cx="793751" cy="4571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1220 w 10000"/>
                  <a:gd name="connsiteY1" fmla="*/ 0 h 10000"/>
                  <a:gd name="connsiteX2" fmla="*/ 10000 w 10000"/>
                  <a:gd name="connsiteY2" fmla="*/ 0 h 10000"/>
                  <a:gd name="connsiteX3" fmla="*/ 800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220" y="0"/>
                    </a:lnTo>
                    <a:lnTo>
                      <a:pt x="10000" y="0"/>
                    </a:lnTo>
                    <a:lnTo>
                      <a:pt x="8000" y="10000"/>
                    </a:lnTo>
                    <a:lnTo>
                      <a:pt x="0" y="10000"/>
                    </a:lnTo>
                    <a:close/>
                  </a:path>
                </a:pathLst>
              </a:cu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118" name="순서도: 데이터 50">
                <a:extLst>
                  <a:ext uri="{FF2B5EF4-FFF2-40B4-BE49-F238E27FC236}">
                    <a16:creationId xmlns:a16="http://schemas.microsoft.com/office/drawing/2014/main" id="{8C41A00C-633E-44CE-95ED-D0E3E7FD6A0B}"/>
                  </a:ext>
                </a:extLst>
              </p:cNvPr>
              <p:cNvSpPr/>
              <p:nvPr/>
            </p:nvSpPr>
            <p:spPr bwMode="auto">
              <a:xfrm>
                <a:off x="4801674" y="2538723"/>
                <a:ext cx="318019" cy="4571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4678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2774"/>
                  <a:gd name="connsiteY0" fmla="*/ 10000 h 10000"/>
                  <a:gd name="connsiteX1" fmla="*/ 4678 w 12774"/>
                  <a:gd name="connsiteY1" fmla="*/ 0 h 10000"/>
                  <a:gd name="connsiteX2" fmla="*/ 12774 w 12774"/>
                  <a:gd name="connsiteY2" fmla="*/ 0 h 10000"/>
                  <a:gd name="connsiteX3" fmla="*/ 8000 w 12774"/>
                  <a:gd name="connsiteY3" fmla="*/ 10000 h 10000"/>
                  <a:gd name="connsiteX4" fmla="*/ 0 w 12774"/>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 h="10000">
                    <a:moveTo>
                      <a:pt x="0" y="10000"/>
                    </a:moveTo>
                    <a:lnTo>
                      <a:pt x="4678" y="0"/>
                    </a:lnTo>
                    <a:lnTo>
                      <a:pt x="12774" y="0"/>
                    </a:lnTo>
                    <a:lnTo>
                      <a:pt x="8000" y="10000"/>
                    </a:lnTo>
                    <a:lnTo>
                      <a:pt x="0" y="10000"/>
                    </a:lnTo>
                    <a:close/>
                  </a:path>
                </a:pathLst>
              </a:cu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cxnSp>
            <p:nvCxnSpPr>
              <p:cNvPr id="119" name="직선 연결선 118">
                <a:extLst>
                  <a:ext uri="{FF2B5EF4-FFF2-40B4-BE49-F238E27FC236}">
                    <a16:creationId xmlns:a16="http://schemas.microsoft.com/office/drawing/2014/main" id="{26495524-B45F-44B6-BAF2-DA9D0FD1DD7E}"/>
                  </a:ext>
                </a:extLst>
              </p:cNvPr>
              <p:cNvCxnSpPr/>
              <p:nvPr/>
            </p:nvCxnSpPr>
            <p:spPr>
              <a:xfrm flipH="1">
                <a:off x="5339130" y="2538723"/>
                <a:ext cx="125796" cy="45719"/>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2" name="TextBox 21">
              <a:extLst>
                <a:ext uri="{FF2B5EF4-FFF2-40B4-BE49-F238E27FC236}">
                  <a16:creationId xmlns:a16="http://schemas.microsoft.com/office/drawing/2014/main" id="{23E9FA70-EF35-4EC7-A6F0-AA2E3E62F089}"/>
                </a:ext>
              </a:extLst>
            </p:cNvPr>
            <p:cNvSpPr txBox="1"/>
            <p:nvPr/>
          </p:nvSpPr>
          <p:spPr>
            <a:xfrm>
              <a:off x="5654497" y="1559767"/>
              <a:ext cx="152286"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19</a:t>
              </a:r>
              <a:endParaRPr lang="ko-KR" altLang="en-US" sz="1200" dirty="0">
                <a:solidFill>
                  <a:prstClr val="black">
                    <a:lumMod val="75000"/>
                    <a:lumOff val="25000"/>
                  </a:prstClr>
                </a:solidFill>
                <a:latin typeface="SamsungOne-400" panose="020B0503030303020204" pitchFamily="34" charset="0"/>
              </a:endParaRPr>
            </a:p>
          </p:txBody>
        </p:sp>
        <p:sp>
          <p:nvSpPr>
            <p:cNvPr id="23" name="TextBox 22">
              <a:extLst>
                <a:ext uri="{FF2B5EF4-FFF2-40B4-BE49-F238E27FC236}">
                  <a16:creationId xmlns:a16="http://schemas.microsoft.com/office/drawing/2014/main" id="{580B5AF1-C0B6-4311-98EB-606A644E8A0D}"/>
                </a:ext>
              </a:extLst>
            </p:cNvPr>
            <p:cNvSpPr txBox="1"/>
            <p:nvPr/>
          </p:nvSpPr>
          <p:spPr>
            <a:xfrm>
              <a:off x="7207060" y="1559767"/>
              <a:ext cx="150682"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31</a:t>
              </a:r>
              <a:endParaRPr lang="ko-KR" altLang="en-US" sz="1200" dirty="0">
                <a:solidFill>
                  <a:prstClr val="black">
                    <a:lumMod val="75000"/>
                    <a:lumOff val="25000"/>
                  </a:prstClr>
                </a:solidFill>
                <a:latin typeface="SamsungOne-400" panose="020B0503030303020204" pitchFamily="34" charset="0"/>
              </a:endParaRPr>
            </a:p>
          </p:txBody>
        </p:sp>
        <p:sp>
          <p:nvSpPr>
            <p:cNvPr id="24" name="TextBox 23">
              <a:extLst>
                <a:ext uri="{FF2B5EF4-FFF2-40B4-BE49-F238E27FC236}">
                  <a16:creationId xmlns:a16="http://schemas.microsoft.com/office/drawing/2014/main" id="{004B1BC9-B4C1-4AD8-828B-BE0CC3A0927B}"/>
                </a:ext>
              </a:extLst>
            </p:cNvPr>
            <p:cNvSpPr txBox="1"/>
            <p:nvPr/>
          </p:nvSpPr>
          <p:spPr>
            <a:xfrm>
              <a:off x="4573292" y="3201794"/>
              <a:ext cx="1033937"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(a)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Tiêu</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đề</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IPv4</a:t>
              </a:r>
              <a:endParaRPr lang="ko-KR" altLang="en-US" sz="1200" dirty="0">
                <a:solidFill>
                  <a:prstClr val="black">
                    <a:lumMod val="75000"/>
                    <a:lumOff val="25000"/>
                  </a:prstClr>
                </a:solidFill>
                <a:latin typeface="SamsungOne-400" panose="020B0503030303020204" pitchFamily="34" charset="0"/>
              </a:endParaRPr>
            </a:p>
          </p:txBody>
        </p:sp>
        <p:grpSp>
          <p:nvGrpSpPr>
            <p:cNvPr id="25" name="그룹 24">
              <a:extLst>
                <a:ext uri="{FF2B5EF4-FFF2-40B4-BE49-F238E27FC236}">
                  <a16:creationId xmlns:a16="http://schemas.microsoft.com/office/drawing/2014/main" id="{86D9B243-D17B-4D13-BDEE-120EE463C07B}"/>
                </a:ext>
              </a:extLst>
            </p:cNvPr>
            <p:cNvGrpSpPr/>
            <p:nvPr/>
          </p:nvGrpSpPr>
          <p:grpSpPr>
            <a:xfrm>
              <a:off x="2551124" y="1799959"/>
              <a:ext cx="264338" cy="1082662"/>
              <a:chOff x="3045517" y="2584441"/>
              <a:chExt cx="209652" cy="858681"/>
            </a:xfrm>
          </p:grpSpPr>
          <p:sp>
            <p:nvSpPr>
              <p:cNvPr id="90" name="TextBox 89">
                <a:extLst>
                  <a:ext uri="{FF2B5EF4-FFF2-40B4-BE49-F238E27FC236}">
                    <a16:creationId xmlns:a16="http://schemas.microsoft.com/office/drawing/2014/main" id="{71CF9B5A-927D-4759-8FC2-A45C49F77FAC}"/>
                  </a:ext>
                </a:extLst>
              </p:cNvPr>
              <p:cNvSpPr txBox="1"/>
              <p:nvPr/>
            </p:nvSpPr>
            <p:spPr>
              <a:xfrm rot="16200000">
                <a:off x="2869558" y="2940550"/>
                <a:ext cx="498379" cy="146462"/>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20 octets</a:t>
                </a:r>
                <a:endParaRPr lang="ko-KR" altLang="en-US" sz="1200" dirty="0">
                  <a:solidFill>
                    <a:prstClr val="black">
                      <a:lumMod val="75000"/>
                      <a:lumOff val="25000"/>
                    </a:prstClr>
                  </a:solidFill>
                  <a:latin typeface="SamsungOne-400" panose="020B0503030303020204" pitchFamily="34" charset="0"/>
                </a:endParaRPr>
              </a:p>
            </p:txBody>
          </p:sp>
          <p:cxnSp>
            <p:nvCxnSpPr>
              <p:cNvPr id="91" name="직선 연결선 90">
                <a:extLst>
                  <a:ext uri="{FF2B5EF4-FFF2-40B4-BE49-F238E27FC236}">
                    <a16:creationId xmlns:a16="http://schemas.microsoft.com/office/drawing/2014/main" id="{9499B132-00B8-4C1F-8BDE-445F5C9F350D}"/>
                  </a:ext>
                </a:extLst>
              </p:cNvPr>
              <p:cNvCxnSpPr/>
              <p:nvPr/>
            </p:nvCxnSpPr>
            <p:spPr>
              <a:xfrm>
                <a:off x="3213487" y="2584441"/>
                <a:ext cx="0" cy="85868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AAFEEF78-0E7B-4C3C-9007-FD90624C801C}"/>
                  </a:ext>
                </a:extLst>
              </p:cNvPr>
              <p:cNvCxnSpPr/>
              <p:nvPr/>
            </p:nvCxnSpPr>
            <p:spPr>
              <a:xfrm flipH="1">
                <a:off x="3171805" y="2584441"/>
                <a:ext cx="833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97E48A64-1F1A-45D8-B704-8774EB2F72CB}"/>
                  </a:ext>
                </a:extLst>
              </p:cNvPr>
              <p:cNvCxnSpPr/>
              <p:nvPr/>
            </p:nvCxnSpPr>
            <p:spPr>
              <a:xfrm flipH="1">
                <a:off x="3171805" y="3443122"/>
                <a:ext cx="833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CAD31422-39A3-45AE-BA74-F8AC51560B11}"/>
                </a:ext>
              </a:extLst>
            </p:cNvPr>
            <p:cNvSpPr txBox="1"/>
            <p:nvPr/>
          </p:nvSpPr>
          <p:spPr>
            <a:xfrm>
              <a:off x="2646707" y="1559767"/>
              <a:ext cx="237245"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Bit:</a:t>
              </a:r>
              <a:endParaRPr lang="ko-KR" altLang="en-US" sz="1200" dirty="0">
                <a:solidFill>
                  <a:prstClr val="black">
                    <a:lumMod val="75000"/>
                    <a:lumOff val="25000"/>
                  </a:prstClr>
                </a:solidFill>
                <a:latin typeface="SamsungOne-400" panose="020B0503030303020204" pitchFamily="34" charset="0"/>
              </a:endParaRPr>
            </a:p>
          </p:txBody>
        </p:sp>
      </p:grpSp>
      <p:grpSp>
        <p:nvGrpSpPr>
          <p:cNvPr id="3" name="그룹 2">
            <a:extLst>
              <a:ext uri="{FF2B5EF4-FFF2-40B4-BE49-F238E27FC236}">
                <a16:creationId xmlns:a16="http://schemas.microsoft.com/office/drawing/2014/main" id="{30C2A96D-4693-427C-A68A-A218AB6C35DA}"/>
              </a:ext>
            </a:extLst>
          </p:cNvPr>
          <p:cNvGrpSpPr/>
          <p:nvPr/>
        </p:nvGrpSpPr>
        <p:grpSpPr>
          <a:xfrm>
            <a:off x="2551136" y="3490907"/>
            <a:ext cx="4806606" cy="2838215"/>
            <a:chOff x="2551136" y="3618719"/>
            <a:chExt cx="4806606" cy="2838215"/>
          </a:xfrm>
        </p:grpSpPr>
        <p:grpSp>
          <p:nvGrpSpPr>
            <p:cNvPr id="27" name="그룹 26">
              <a:extLst>
                <a:ext uri="{FF2B5EF4-FFF2-40B4-BE49-F238E27FC236}">
                  <a16:creationId xmlns:a16="http://schemas.microsoft.com/office/drawing/2014/main" id="{15DC5E4F-8B13-46E4-A973-699797BAA799}"/>
                </a:ext>
              </a:extLst>
            </p:cNvPr>
            <p:cNvGrpSpPr/>
            <p:nvPr/>
          </p:nvGrpSpPr>
          <p:grpSpPr>
            <a:xfrm>
              <a:off x="2832241" y="3802547"/>
              <a:ext cx="4513824" cy="2219709"/>
              <a:chOff x="3268472" y="4735630"/>
              <a:chExt cx="3580002" cy="1760496"/>
            </a:xfrm>
          </p:grpSpPr>
          <p:sp>
            <p:nvSpPr>
              <p:cNvPr id="43" name="직사각형 42">
                <a:extLst>
                  <a:ext uri="{FF2B5EF4-FFF2-40B4-BE49-F238E27FC236}">
                    <a16:creationId xmlns:a16="http://schemas.microsoft.com/office/drawing/2014/main" id="{C66EA052-2DC9-4BEB-9FFD-F1B9579B4925}"/>
                  </a:ext>
                </a:extLst>
              </p:cNvPr>
              <p:cNvSpPr/>
              <p:nvPr/>
            </p:nvSpPr>
            <p:spPr bwMode="auto">
              <a:xfrm>
                <a:off x="3270230" y="4782867"/>
                <a:ext cx="441345"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Phiên</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bản</a:t>
                </a:r>
                <a:endParaRPr lang="ko-KR" altLang="en-US" sz="1200" dirty="0">
                  <a:solidFill>
                    <a:prstClr val="black">
                      <a:lumMod val="75000"/>
                      <a:lumOff val="25000"/>
                    </a:prstClr>
                  </a:solidFill>
                  <a:latin typeface="SamsungOne-400" panose="020B0503030303020204" pitchFamily="34" charset="0"/>
                </a:endParaRPr>
              </a:p>
            </p:txBody>
          </p:sp>
          <p:sp>
            <p:nvSpPr>
              <p:cNvPr id="44" name="직사각형 43">
                <a:extLst>
                  <a:ext uri="{FF2B5EF4-FFF2-40B4-BE49-F238E27FC236}">
                    <a16:creationId xmlns:a16="http://schemas.microsoft.com/office/drawing/2014/main" id="{FA085512-CA0F-48E0-AA2C-B2241EFF0A29}"/>
                  </a:ext>
                </a:extLst>
              </p:cNvPr>
              <p:cNvSpPr/>
              <p:nvPr/>
            </p:nvSpPr>
            <p:spPr bwMode="auto">
              <a:xfrm>
                <a:off x="3711576" y="4782867"/>
                <a:ext cx="647699"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DS</a:t>
                </a:r>
                <a:endParaRPr lang="ko-KR" altLang="en-US" sz="1200" dirty="0">
                  <a:solidFill>
                    <a:prstClr val="black">
                      <a:lumMod val="75000"/>
                      <a:lumOff val="25000"/>
                    </a:prstClr>
                  </a:solidFill>
                  <a:latin typeface="SamsungOne-400" panose="020B0503030303020204" pitchFamily="34" charset="0"/>
                </a:endParaRPr>
              </a:p>
            </p:txBody>
          </p:sp>
          <p:sp>
            <p:nvSpPr>
              <p:cNvPr id="45" name="직사각형 44">
                <a:extLst>
                  <a:ext uri="{FF2B5EF4-FFF2-40B4-BE49-F238E27FC236}">
                    <a16:creationId xmlns:a16="http://schemas.microsoft.com/office/drawing/2014/main" id="{E0583981-7AB5-4916-9FF3-F8286F4CB285}"/>
                  </a:ext>
                </a:extLst>
              </p:cNvPr>
              <p:cNvSpPr/>
              <p:nvPr/>
            </p:nvSpPr>
            <p:spPr bwMode="auto">
              <a:xfrm>
                <a:off x="4359039" y="4782867"/>
                <a:ext cx="209550"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ECN</a:t>
                </a:r>
                <a:endParaRPr lang="ko-KR" altLang="en-US" sz="1200" dirty="0">
                  <a:solidFill>
                    <a:prstClr val="black">
                      <a:lumMod val="75000"/>
                      <a:lumOff val="25000"/>
                    </a:prstClr>
                  </a:solidFill>
                  <a:latin typeface="SamsungOne-400" panose="020B0503030303020204" pitchFamily="34" charset="0"/>
                </a:endParaRPr>
              </a:p>
            </p:txBody>
          </p:sp>
          <p:sp>
            <p:nvSpPr>
              <p:cNvPr id="46" name="직사각형 45">
                <a:extLst>
                  <a:ext uri="{FF2B5EF4-FFF2-40B4-BE49-F238E27FC236}">
                    <a16:creationId xmlns:a16="http://schemas.microsoft.com/office/drawing/2014/main" id="{86BFD9C0-56D3-4D6B-9ABB-36A1862CBD60}"/>
                  </a:ext>
                </a:extLst>
              </p:cNvPr>
              <p:cNvSpPr/>
              <p:nvPr/>
            </p:nvSpPr>
            <p:spPr bwMode="auto">
              <a:xfrm>
                <a:off x="4568589" y="4782867"/>
                <a:ext cx="2181461"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Nhãn</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luồng</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2A522769-BD1F-411B-9219-D6DFC066A674}"/>
                  </a:ext>
                </a:extLst>
              </p:cNvPr>
              <p:cNvSpPr/>
              <p:nvPr/>
            </p:nvSpPr>
            <p:spPr bwMode="auto">
              <a:xfrm>
                <a:off x="3270230" y="4955111"/>
                <a:ext cx="1735524"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Độ</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dài</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tải</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dữ</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liệu</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48" name="직사각형 47">
                <a:extLst>
                  <a:ext uri="{FF2B5EF4-FFF2-40B4-BE49-F238E27FC236}">
                    <a16:creationId xmlns:a16="http://schemas.microsoft.com/office/drawing/2014/main" id="{D26FFC8F-FDAF-463E-BC45-AF06784A5C60}"/>
                  </a:ext>
                </a:extLst>
              </p:cNvPr>
              <p:cNvSpPr/>
              <p:nvPr/>
            </p:nvSpPr>
            <p:spPr bwMode="auto">
              <a:xfrm>
                <a:off x="5005753" y="4955111"/>
                <a:ext cx="871171" cy="172244"/>
              </a:xfrm>
              <a:prstGeom prst="rect">
                <a:avLst/>
              </a:prstGeom>
              <a:solidFill>
                <a:schemeClr val="tx1">
                  <a:lumMod val="65000"/>
                  <a:lumOff val="3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Tiêu</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đề</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tiếp</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theo</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49" name="직사각형 48">
                <a:extLst>
                  <a:ext uri="{FF2B5EF4-FFF2-40B4-BE49-F238E27FC236}">
                    <a16:creationId xmlns:a16="http://schemas.microsoft.com/office/drawing/2014/main" id="{5718898F-272C-4939-BD7F-72100081085A}"/>
                  </a:ext>
                </a:extLst>
              </p:cNvPr>
              <p:cNvSpPr/>
              <p:nvPr/>
            </p:nvSpPr>
            <p:spPr bwMode="auto">
              <a:xfrm>
                <a:off x="5876924" y="4955111"/>
                <a:ext cx="873126" cy="172244"/>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vi-VN" altLang="ko-KR" sz="1200" dirty="0">
                    <a:solidFill>
                      <a:prstClr val="black">
                        <a:lumMod val="75000"/>
                        <a:lumOff val="25000"/>
                      </a:prstClr>
                    </a:solidFill>
                    <a:latin typeface="SamsungOne-400" panose="020B0503030303020204" pitchFamily="34" charset="0"/>
                    <a:ea typeface="SamsungOne-400" panose="020B0503030303020204" pitchFamily="34" charset="0"/>
                  </a:rPr>
                  <a:t>Giới hạn bước nhảy</a:t>
                </a:r>
              </a:p>
            </p:txBody>
          </p:sp>
          <p:sp>
            <p:nvSpPr>
              <p:cNvPr id="50" name="직사각형 49">
                <a:extLst>
                  <a:ext uri="{FF2B5EF4-FFF2-40B4-BE49-F238E27FC236}">
                    <a16:creationId xmlns:a16="http://schemas.microsoft.com/office/drawing/2014/main" id="{330B2701-3033-430C-A5FE-927CADC9F694}"/>
                  </a:ext>
                </a:extLst>
              </p:cNvPr>
              <p:cNvSpPr/>
              <p:nvPr/>
            </p:nvSpPr>
            <p:spPr bwMode="auto">
              <a:xfrm>
                <a:off x="3270230" y="5126491"/>
                <a:ext cx="3479820" cy="677938"/>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Địa</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chỉ</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nguồn</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51" name="순서도: 데이터 50">
                <a:extLst>
                  <a:ext uri="{FF2B5EF4-FFF2-40B4-BE49-F238E27FC236}">
                    <a16:creationId xmlns:a16="http://schemas.microsoft.com/office/drawing/2014/main" id="{F59E832A-454C-41D4-ABE1-FB1FAF1B1C5D}"/>
                  </a:ext>
                </a:extLst>
              </p:cNvPr>
              <p:cNvSpPr/>
              <p:nvPr/>
            </p:nvSpPr>
            <p:spPr bwMode="auto">
              <a:xfrm rot="5400000" flipH="1">
                <a:off x="6695640" y="5651594"/>
                <a:ext cx="207244"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52" name="순서도: 데이터 51">
                <a:extLst>
                  <a:ext uri="{FF2B5EF4-FFF2-40B4-BE49-F238E27FC236}">
                    <a16:creationId xmlns:a16="http://schemas.microsoft.com/office/drawing/2014/main" id="{994BE162-20D2-4284-A0D5-DAFA3DFF647B}"/>
                  </a:ext>
                </a:extLst>
              </p:cNvPr>
              <p:cNvSpPr/>
              <p:nvPr/>
            </p:nvSpPr>
            <p:spPr bwMode="auto">
              <a:xfrm rot="5400000" flipH="1">
                <a:off x="6691718" y="5483272"/>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53" name="순서도: 데이터 52">
                <a:extLst>
                  <a:ext uri="{FF2B5EF4-FFF2-40B4-BE49-F238E27FC236}">
                    <a16:creationId xmlns:a16="http://schemas.microsoft.com/office/drawing/2014/main" id="{FCB73A83-F787-4988-8FE1-5C586CB09CF9}"/>
                  </a:ext>
                </a:extLst>
              </p:cNvPr>
              <p:cNvSpPr/>
              <p:nvPr/>
            </p:nvSpPr>
            <p:spPr bwMode="auto">
              <a:xfrm rot="5400000" flipH="1">
                <a:off x="6691718" y="5311028"/>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54" name="순서도: 데이터 53">
                <a:extLst>
                  <a:ext uri="{FF2B5EF4-FFF2-40B4-BE49-F238E27FC236}">
                    <a16:creationId xmlns:a16="http://schemas.microsoft.com/office/drawing/2014/main" id="{C017434F-632E-4575-812D-E4723B638532}"/>
                  </a:ext>
                </a:extLst>
              </p:cNvPr>
              <p:cNvSpPr/>
              <p:nvPr/>
            </p:nvSpPr>
            <p:spPr bwMode="auto">
              <a:xfrm rot="5400000" flipH="1">
                <a:off x="6691718" y="5139597"/>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55" name="순서도: 데이터 54">
                <a:extLst>
                  <a:ext uri="{FF2B5EF4-FFF2-40B4-BE49-F238E27FC236}">
                    <a16:creationId xmlns:a16="http://schemas.microsoft.com/office/drawing/2014/main" id="{76237459-0041-4568-B4B3-482340271DAD}"/>
                  </a:ext>
                </a:extLst>
              </p:cNvPr>
              <p:cNvSpPr/>
              <p:nvPr/>
            </p:nvSpPr>
            <p:spPr bwMode="auto">
              <a:xfrm rot="5400000" flipH="1">
                <a:off x="6691718" y="4970598"/>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56" name="순서도: 데이터 55">
                <a:extLst>
                  <a:ext uri="{FF2B5EF4-FFF2-40B4-BE49-F238E27FC236}">
                    <a16:creationId xmlns:a16="http://schemas.microsoft.com/office/drawing/2014/main" id="{FF1285D3-742B-48B8-9738-5EB16B25FBEE}"/>
                  </a:ext>
                </a:extLst>
              </p:cNvPr>
              <p:cNvSpPr/>
              <p:nvPr/>
            </p:nvSpPr>
            <p:spPr bwMode="auto">
              <a:xfrm rot="5400000" flipH="1">
                <a:off x="6691718" y="4798354"/>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57" name="자유형 100">
                <a:extLst>
                  <a:ext uri="{FF2B5EF4-FFF2-40B4-BE49-F238E27FC236}">
                    <a16:creationId xmlns:a16="http://schemas.microsoft.com/office/drawing/2014/main" id="{3AB3C4C8-1712-4780-9AAE-61B385C14AD7}"/>
                  </a:ext>
                </a:extLst>
              </p:cNvPr>
              <p:cNvSpPr/>
              <p:nvPr/>
            </p:nvSpPr>
            <p:spPr bwMode="auto">
              <a:xfrm>
                <a:off x="3270228" y="4735630"/>
                <a:ext cx="3578246" cy="48101"/>
              </a:xfrm>
              <a:custGeom>
                <a:avLst/>
                <a:gdLst>
                  <a:gd name="connsiteX0" fmla="*/ 109224 w 3578246"/>
                  <a:gd name="connsiteY0" fmla="*/ 0 h 48101"/>
                  <a:gd name="connsiteX1" fmla="*/ 510448 w 3578246"/>
                  <a:gd name="connsiteY1" fmla="*/ 0 h 48101"/>
                  <a:gd name="connsiteX2" fmla="*/ 546121 w 3578246"/>
                  <a:gd name="connsiteY2" fmla="*/ 0 h 48101"/>
                  <a:gd name="connsiteX3" fmla="*/ 914324 w 3578246"/>
                  <a:gd name="connsiteY3" fmla="*/ 0 h 48101"/>
                  <a:gd name="connsiteX4" fmla="*/ 946067 w 3578246"/>
                  <a:gd name="connsiteY4" fmla="*/ 0 h 48101"/>
                  <a:gd name="connsiteX5" fmla="*/ 1303605 w 3578246"/>
                  <a:gd name="connsiteY5" fmla="*/ 0 h 48101"/>
                  <a:gd name="connsiteX6" fmla="*/ 1349943 w 3578246"/>
                  <a:gd name="connsiteY6" fmla="*/ 0 h 48101"/>
                  <a:gd name="connsiteX7" fmla="*/ 1588662 w 3578246"/>
                  <a:gd name="connsiteY7" fmla="*/ 0 h 48101"/>
                  <a:gd name="connsiteX8" fmla="*/ 1739224 w 3578246"/>
                  <a:gd name="connsiteY8" fmla="*/ 0 h 48101"/>
                  <a:gd name="connsiteX9" fmla="*/ 1856408 w 3578246"/>
                  <a:gd name="connsiteY9" fmla="*/ 0 h 48101"/>
                  <a:gd name="connsiteX10" fmla="*/ 2024280 w 3578246"/>
                  <a:gd name="connsiteY10" fmla="*/ 0 h 48101"/>
                  <a:gd name="connsiteX11" fmla="*/ 3578246 w 3578246"/>
                  <a:gd name="connsiteY11" fmla="*/ 0 h 48101"/>
                  <a:gd name="connsiteX12" fmla="*/ 3473948 w 3578246"/>
                  <a:gd name="connsiteY12" fmla="*/ 48101 h 48101"/>
                  <a:gd name="connsiteX13" fmla="*/ 1735525 w 3578246"/>
                  <a:gd name="connsiteY13" fmla="*/ 45719 h 48101"/>
                  <a:gd name="connsiteX14" fmla="*/ 1630320 w 3578246"/>
                  <a:gd name="connsiteY14" fmla="*/ 45719 h 48101"/>
                  <a:gd name="connsiteX15" fmla="*/ 1479757 w 3578246"/>
                  <a:gd name="connsiteY15" fmla="*/ 45719 h 48101"/>
                  <a:gd name="connsiteX16" fmla="*/ 1241038 w 3578246"/>
                  <a:gd name="connsiteY16" fmla="*/ 45719 h 48101"/>
                  <a:gd name="connsiteX17" fmla="*/ 1194701 w 3578246"/>
                  <a:gd name="connsiteY17" fmla="*/ 45719 h 48101"/>
                  <a:gd name="connsiteX18" fmla="*/ 837162 w 3578246"/>
                  <a:gd name="connsiteY18" fmla="*/ 45719 h 48101"/>
                  <a:gd name="connsiteX19" fmla="*/ 805420 w 3578246"/>
                  <a:gd name="connsiteY19" fmla="*/ 45719 h 48101"/>
                  <a:gd name="connsiteX20" fmla="*/ 436897 w 3578246"/>
                  <a:gd name="connsiteY20" fmla="*/ 45719 h 48101"/>
                  <a:gd name="connsiteX21" fmla="*/ 401544 w 3578246"/>
                  <a:gd name="connsiteY21" fmla="*/ 45719 h 48101"/>
                  <a:gd name="connsiteX22" fmla="*/ 0 w 3578246"/>
                  <a:gd name="connsiteY22" fmla="*/ 45719 h 4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8246" h="48101">
                    <a:moveTo>
                      <a:pt x="109224" y="0"/>
                    </a:moveTo>
                    <a:lnTo>
                      <a:pt x="510448" y="0"/>
                    </a:lnTo>
                    <a:lnTo>
                      <a:pt x="546121" y="0"/>
                    </a:lnTo>
                    <a:lnTo>
                      <a:pt x="914324" y="0"/>
                    </a:lnTo>
                    <a:lnTo>
                      <a:pt x="946067" y="0"/>
                    </a:lnTo>
                    <a:lnTo>
                      <a:pt x="1303605" y="0"/>
                    </a:lnTo>
                    <a:lnTo>
                      <a:pt x="1349943" y="0"/>
                    </a:lnTo>
                    <a:lnTo>
                      <a:pt x="1588662" y="0"/>
                    </a:lnTo>
                    <a:lnTo>
                      <a:pt x="1739224" y="0"/>
                    </a:lnTo>
                    <a:lnTo>
                      <a:pt x="1856408" y="0"/>
                    </a:lnTo>
                    <a:lnTo>
                      <a:pt x="2024280" y="0"/>
                    </a:lnTo>
                    <a:lnTo>
                      <a:pt x="3578246" y="0"/>
                    </a:lnTo>
                    <a:cubicBezTo>
                      <a:pt x="3543419" y="16034"/>
                      <a:pt x="3508776" y="32068"/>
                      <a:pt x="3473948" y="48101"/>
                    </a:cubicBezTo>
                    <a:lnTo>
                      <a:pt x="1735525" y="45719"/>
                    </a:lnTo>
                    <a:lnTo>
                      <a:pt x="1630320" y="45719"/>
                    </a:lnTo>
                    <a:lnTo>
                      <a:pt x="1479757" y="45719"/>
                    </a:lnTo>
                    <a:lnTo>
                      <a:pt x="1241038" y="45719"/>
                    </a:lnTo>
                    <a:lnTo>
                      <a:pt x="1194701" y="45719"/>
                    </a:lnTo>
                    <a:lnTo>
                      <a:pt x="837162" y="45719"/>
                    </a:lnTo>
                    <a:lnTo>
                      <a:pt x="805420" y="45719"/>
                    </a:lnTo>
                    <a:lnTo>
                      <a:pt x="436897" y="45719"/>
                    </a:lnTo>
                    <a:lnTo>
                      <a:pt x="401544" y="45719"/>
                    </a:lnTo>
                    <a:lnTo>
                      <a:pt x="0" y="45719"/>
                    </a:lnTo>
                    <a:close/>
                  </a:path>
                </a:pathLst>
              </a:cu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cxnSp>
            <p:nvCxnSpPr>
              <p:cNvPr id="58" name="직선 연결선 57">
                <a:extLst>
                  <a:ext uri="{FF2B5EF4-FFF2-40B4-BE49-F238E27FC236}">
                    <a16:creationId xmlns:a16="http://schemas.microsoft.com/office/drawing/2014/main" id="{93E37885-29E1-47B1-83AF-CACFE55F630F}"/>
                  </a:ext>
                </a:extLst>
              </p:cNvPr>
              <p:cNvCxnSpPr/>
              <p:nvPr/>
            </p:nvCxnSpPr>
            <p:spPr>
              <a:xfrm flipH="1">
                <a:off x="3714652" y="4736820"/>
                <a:ext cx="125796" cy="45719"/>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59" name="직선 연결선 58">
                <a:extLst>
                  <a:ext uri="{FF2B5EF4-FFF2-40B4-BE49-F238E27FC236}">
                    <a16:creationId xmlns:a16="http://schemas.microsoft.com/office/drawing/2014/main" id="{FC1DE10A-7D20-4037-AE63-0AF797FA7021}"/>
                  </a:ext>
                </a:extLst>
              </p:cNvPr>
              <p:cNvCxnSpPr/>
              <p:nvPr/>
            </p:nvCxnSpPr>
            <p:spPr>
              <a:xfrm flipH="1">
                <a:off x="4359038" y="4736820"/>
                <a:ext cx="125796" cy="45719"/>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60" name="직선 연결선 59">
                <a:extLst>
                  <a:ext uri="{FF2B5EF4-FFF2-40B4-BE49-F238E27FC236}">
                    <a16:creationId xmlns:a16="http://schemas.microsoft.com/office/drawing/2014/main" id="{4BDCF600-CF9D-45DC-A11B-6ED3B66B7E4D}"/>
                  </a:ext>
                </a:extLst>
              </p:cNvPr>
              <p:cNvCxnSpPr/>
              <p:nvPr/>
            </p:nvCxnSpPr>
            <p:spPr>
              <a:xfrm flipH="1">
                <a:off x="4568588" y="4736820"/>
                <a:ext cx="125796" cy="45719"/>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61" name="직선 연결선 60">
                <a:extLst>
                  <a:ext uri="{FF2B5EF4-FFF2-40B4-BE49-F238E27FC236}">
                    <a16:creationId xmlns:a16="http://schemas.microsoft.com/office/drawing/2014/main" id="{E0F46D29-D016-471D-AA2B-989A677FE926}"/>
                  </a:ext>
                </a:extLst>
              </p:cNvPr>
              <p:cNvCxnSpPr/>
              <p:nvPr/>
            </p:nvCxnSpPr>
            <p:spPr>
              <a:xfrm flipH="1" flipV="1">
                <a:off x="6621689" y="5469302"/>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62" name="직선 연결선 61">
                <a:extLst>
                  <a:ext uri="{FF2B5EF4-FFF2-40B4-BE49-F238E27FC236}">
                    <a16:creationId xmlns:a16="http://schemas.microsoft.com/office/drawing/2014/main" id="{E5604141-A8F7-4198-857B-42484B9E1ABE}"/>
                  </a:ext>
                </a:extLst>
              </p:cNvPr>
              <p:cNvCxnSpPr/>
              <p:nvPr/>
            </p:nvCxnSpPr>
            <p:spPr>
              <a:xfrm flipH="1" flipV="1">
                <a:off x="6621689" y="5639216"/>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63" name="직사각형 62">
                <a:extLst>
                  <a:ext uri="{FF2B5EF4-FFF2-40B4-BE49-F238E27FC236}">
                    <a16:creationId xmlns:a16="http://schemas.microsoft.com/office/drawing/2014/main" id="{4CA08901-54B9-432C-9DB6-E6BF66806974}"/>
                  </a:ext>
                </a:extLst>
              </p:cNvPr>
              <p:cNvSpPr/>
              <p:nvPr/>
            </p:nvSpPr>
            <p:spPr bwMode="auto">
              <a:xfrm>
                <a:off x="3270230" y="5804429"/>
                <a:ext cx="3479820" cy="691697"/>
              </a:xfrm>
              <a:prstGeom prst="rect">
                <a:avLst/>
              </a:prstGeom>
              <a:solidFill>
                <a:schemeClr val="bg1">
                  <a:lumMod val="8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Địa</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chỉ</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đích</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cxnSp>
            <p:nvCxnSpPr>
              <p:cNvPr id="64" name="직선 연결선 63">
                <a:extLst>
                  <a:ext uri="{FF2B5EF4-FFF2-40B4-BE49-F238E27FC236}">
                    <a16:creationId xmlns:a16="http://schemas.microsoft.com/office/drawing/2014/main" id="{E715F684-A7F0-4547-9930-0C78B9BCEA84}"/>
                  </a:ext>
                </a:extLst>
              </p:cNvPr>
              <p:cNvCxnSpPr/>
              <p:nvPr/>
            </p:nvCxnSpPr>
            <p:spPr>
              <a:xfrm flipH="1" flipV="1">
                <a:off x="6621689" y="5979367"/>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65" name="직선 연결선 64">
                <a:extLst>
                  <a:ext uri="{FF2B5EF4-FFF2-40B4-BE49-F238E27FC236}">
                    <a16:creationId xmlns:a16="http://schemas.microsoft.com/office/drawing/2014/main" id="{10C146F9-9EA2-44B6-8F57-50C88B242A8C}"/>
                  </a:ext>
                </a:extLst>
              </p:cNvPr>
              <p:cNvCxnSpPr/>
              <p:nvPr/>
            </p:nvCxnSpPr>
            <p:spPr>
              <a:xfrm flipH="1" flipV="1">
                <a:off x="6621689" y="6155440"/>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66" name="직선 연결선 65">
                <a:extLst>
                  <a:ext uri="{FF2B5EF4-FFF2-40B4-BE49-F238E27FC236}">
                    <a16:creationId xmlns:a16="http://schemas.microsoft.com/office/drawing/2014/main" id="{769AA705-AA2A-4B45-B55C-37F436E5AAB7}"/>
                  </a:ext>
                </a:extLst>
              </p:cNvPr>
              <p:cNvCxnSpPr/>
              <p:nvPr/>
            </p:nvCxnSpPr>
            <p:spPr>
              <a:xfrm flipH="1" flipV="1">
                <a:off x="6621689" y="6322075"/>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67" name="직선 연결선 66">
                <a:extLst>
                  <a:ext uri="{FF2B5EF4-FFF2-40B4-BE49-F238E27FC236}">
                    <a16:creationId xmlns:a16="http://schemas.microsoft.com/office/drawing/2014/main" id="{71AD88EA-2079-4E20-9AC5-4E7C4363FA90}"/>
                  </a:ext>
                </a:extLst>
              </p:cNvPr>
              <p:cNvCxnSpPr/>
              <p:nvPr/>
            </p:nvCxnSpPr>
            <p:spPr>
              <a:xfrm flipH="1" flipV="1">
                <a:off x="3268472" y="5469302"/>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68" name="직선 연결선 67">
                <a:extLst>
                  <a:ext uri="{FF2B5EF4-FFF2-40B4-BE49-F238E27FC236}">
                    <a16:creationId xmlns:a16="http://schemas.microsoft.com/office/drawing/2014/main" id="{B194C6F8-3729-4FB0-9E7C-FE737337A9E1}"/>
                  </a:ext>
                </a:extLst>
              </p:cNvPr>
              <p:cNvCxnSpPr/>
              <p:nvPr/>
            </p:nvCxnSpPr>
            <p:spPr>
              <a:xfrm flipH="1" flipV="1">
                <a:off x="3268472" y="5639216"/>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69" name="직선 연결선 68">
                <a:extLst>
                  <a:ext uri="{FF2B5EF4-FFF2-40B4-BE49-F238E27FC236}">
                    <a16:creationId xmlns:a16="http://schemas.microsoft.com/office/drawing/2014/main" id="{CE267380-F264-4956-AC52-84D3B75C68FE}"/>
                  </a:ext>
                </a:extLst>
              </p:cNvPr>
              <p:cNvCxnSpPr/>
              <p:nvPr/>
            </p:nvCxnSpPr>
            <p:spPr>
              <a:xfrm flipH="1" flipV="1">
                <a:off x="3268472" y="5979367"/>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70" name="직선 연결선 69">
                <a:extLst>
                  <a:ext uri="{FF2B5EF4-FFF2-40B4-BE49-F238E27FC236}">
                    <a16:creationId xmlns:a16="http://schemas.microsoft.com/office/drawing/2014/main" id="{C8B7EF62-23B6-42FD-8F10-F3A98E54D1CD}"/>
                  </a:ext>
                </a:extLst>
              </p:cNvPr>
              <p:cNvCxnSpPr/>
              <p:nvPr/>
            </p:nvCxnSpPr>
            <p:spPr>
              <a:xfrm flipH="1" flipV="1">
                <a:off x="3268472" y="6155440"/>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71" name="직선 연결선 70">
                <a:extLst>
                  <a:ext uri="{FF2B5EF4-FFF2-40B4-BE49-F238E27FC236}">
                    <a16:creationId xmlns:a16="http://schemas.microsoft.com/office/drawing/2014/main" id="{E70351DC-3F1F-4891-A979-278D028C0952}"/>
                  </a:ext>
                </a:extLst>
              </p:cNvPr>
              <p:cNvCxnSpPr/>
              <p:nvPr/>
            </p:nvCxnSpPr>
            <p:spPr>
              <a:xfrm flipH="1" flipV="1">
                <a:off x="3268472" y="6322075"/>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72" name="직선 연결선 71">
                <a:extLst>
                  <a:ext uri="{FF2B5EF4-FFF2-40B4-BE49-F238E27FC236}">
                    <a16:creationId xmlns:a16="http://schemas.microsoft.com/office/drawing/2014/main" id="{59993D39-40C3-4514-B921-874F38CB2D89}"/>
                  </a:ext>
                </a:extLst>
              </p:cNvPr>
              <p:cNvCxnSpPr/>
              <p:nvPr/>
            </p:nvCxnSpPr>
            <p:spPr>
              <a:xfrm flipH="1" flipV="1">
                <a:off x="6621689" y="5294873"/>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73" name="직선 연결선 72">
                <a:extLst>
                  <a:ext uri="{FF2B5EF4-FFF2-40B4-BE49-F238E27FC236}">
                    <a16:creationId xmlns:a16="http://schemas.microsoft.com/office/drawing/2014/main" id="{94F2DE63-DA5D-4FBF-BB6B-57949AF15B87}"/>
                  </a:ext>
                </a:extLst>
              </p:cNvPr>
              <p:cNvCxnSpPr/>
              <p:nvPr/>
            </p:nvCxnSpPr>
            <p:spPr>
              <a:xfrm flipH="1" flipV="1">
                <a:off x="3268472" y="5294873"/>
                <a:ext cx="125796" cy="1135"/>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74" name="순서도: 데이터 73">
                <a:extLst>
                  <a:ext uri="{FF2B5EF4-FFF2-40B4-BE49-F238E27FC236}">
                    <a16:creationId xmlns:a16="http://schemas.microsoft.com/office/drawing/2014/main" id="{4041FBEC-B939-43B1-AF2C-418436A99448}"/>
                  </a:ext>
                </a:extLst>
              </p:cNvPr>
              <p:cNvSpPr/>
              <p:nvPr/>
            </p:nvSpPr>
            <p:spPr bwMode="auto">
              <a:xfrm rot="5400000" flipH="1">
                <a:off x="6691718" y="6339369"/>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75" name="순서도: 데이터 74">
                <a:extLst>
                  <a:ext uri="{FF2B5EF4-FFF2-40B4-BE49-F238E27FC236}">
                    <a16:creationId xmlns:a16="http://schemas.microsoft.com/office/drawing/2014/main" id="{9B9E83D4-911F-4C62-ACB0-142F423C69F8}"/>
                  </a:ext>
                </a:extLst>
              </p:cNvPr>
              <p:cNvSpPr/>
              <p:nvPr/>
            </p:nvSpPr>
            <p:spPr bwMode="auto">
              <a:xfrm rot="5400000" flipH="1">
                <a:off x="6691718" y="6167125"/>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76" name="순서도: 데이터 75">
                <a:extLst>
                  <a:ext uri="{FF2B5EF4-FFF2-40B4-BE49-F238E27FC236}">
                    <a16:creationId xmlns:a16="http://schemas.microsoft.com/office/drawing/2014/main" id="{9F449470-C6F4-4D4A-8745-8233955B25F5}"/>
                  </a:ext>
                </a:extLst>
              </p:cNvPr>
              <p:cNvSpPr/>
              <p:nvPr/>
            </p:nvSpPr>
            <p:spPr bwMode="auto">
              <a:xfrm rot="5400000" flipH="1">
                <a:off x="6691718" y="5994881"/>
                <a:ext cx="215088"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sp>
            <p:nvSpPr>
              <p:cNvPr id="87" name="순서도: 데이터 86">
                <a:extLst>
                  <a:ext uri="{FF2B5EF4-FFF2-40B4-BE49-F238E27FC236}">
                    <a16:creationId xmlns:a16="http://schemas.microsoft.com/office/drawing/2014/main" id="{1493A9D6-E0F8-421C-BA20-4AC733736341}"/>
                  </a:ext>
                </a:extLst>
              </p:cNvPr>
              <p:cNvSpPr/>
              <p:nvPr/>
            </p:nvSpPr>
            <p:spPr bwMode="auto">
              <a:xfrm rot="5400000" flipH="1">
                <a:off x="6690025" y="5821757"/>
                <a:ext cx="218474" cy="98425"/>
              </a:xfrm>
              <a:prstGeom prst="flowChartInputOutput">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200" dirty="0">
                  <a:solidFill>
                    <a:prstClr val="black">
                      <a:lumMod val="75000"/>
                      <a:lumOff val="25000"/>
                    </a:prstClr>
                  </a:solidFill>
                  <a:latin typeface="SamsungOne-400" panose="020B0503030303020204" pitchFamily="34" charset="0"/>
                </a:endParaRPr>
              </a:p>
            </p:txBody>
          </p:sp>
          <p:cxnSp>
            <p:nvCxnSpPr>
              <p:cNvPr id="88" name="직선 연결선 87">
                <a:extLst>
                  <a:ext uri="{FF2B5EF4-FFF2-40B4-BE49-F238E27FC236}">
                    <a16:creationId xmlns:a16="http://schemas.microsoft.com/office/drawing/2014/main" id="{C3A19BCF-79E9-4464-B0D2-224B48A7BDD9}"/>
                  </a:ext>
                </a:extLst>
              </p:cNvPr>
              <p:cNvCxnSpPr/>
              <p:nvPr/>
            </p:nvCxnSpPr>
            <p:spPr>
              <a:xfrm flipH="1">
                <a:off x="5001261" y="4736820"/>
                <a:ext cx="125796" cy="45719"/>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cxnSp>
            <p:nvCxnSpPr>
              <p:cNvPr id="89" name="직선 연결선 88">
                <a:extLst>
                  <a:ext uri="{FF2B5EF4-FFF2-40B4-BE49-F238E27FC236}">
                    <a16:creationId xmlns:a16="http://schemas.microsoft.com/office/drawing/2014/main" id="{0B775676-DFFC-4871-B9A4-FF2498962C92}"/>
                  </a:ext>
                </a:extLst>
              </p:cNvPr>
              <p:cNvCxnSpPr/>
              <p:nvPr/>
            </p:nvCxnSpPr>
            <p:spPr>
              <a:xfrm flipH="1">
                <a:off x="5874420" y="4736820"/>
                <a:ext cx="125796" cy="45719"/>
              </a:xfrm>
              <a:prstGeom prst="line">
                <a:avLst/>
              </a:prstGeom>
              <a:solidFill>
                <a:schemeClr val="bg1">
                  <a:lumMod val="75000"/>
                  <a:alpha val="69000"/>
                </a:schemeClr>
              </a:solidFill>
              <a:ln w="6350"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8" name="TextBox 27">
              <a:extLst>
                <a:ext uri="{FF2B5EF4-FFF2-40B4-BE49-F238E27FC236}">
                  <a16:creationId xmlns:a16="http://schemas.microsoft.com/office/drawing/2014/main" id="{CA87DBCB-5D74-4EF4-A3A1-BEA77F0EBF75}"/>
                </a:ext>
              </a:extLst>
            </p:cNvPr>
            <p:cNvSpPr txBox="1"/>
            <p:nvPr/>
          </p:nvSpPr>
          <p:spPr>
            <a:xfrm>
              <a:off x="2963220" y="3618719"/>
              <a:ext cx="92974"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0</a:t>
              </a:r>
              <a:endParaRPr lang="ko-KR" altLang="en-US" sz="1200" dirty="0">
                <a:solidFill>
                  <a:prstClr val="black">
                    <a:lumMod val="75000"/>
                    <a:lumOff val="25000"/>
                  </a:prstClr>
                </a:solidFill>
                <a:latin typeface="SamsungOne-400" panose="020B0503030303020204" pitchFamily="34" charset="0"/>
              </a:endParaRPr>
            </a:p>
          </p:txBody>
        </p:sp>
        <p:sp>
          <p:nvSpPr>
            <p:cNvPr id="29" name="TextBox 28">
              <a:extLst>
                <a:ext uri="{FF2B5EF4-FFF2-40B4-BE49-F238E27FC236}">
                  <a16:creationId xmlns:a16="http://schemas.microsoft.com/office/drawing/2014/main" id="{D367DFA5-C069-448E-8EC3-19E20E2F79B3}"/>
                </a:ext>
              </a:extLst>
            </p:cNvPr>
            <p:cNvSpPr txBox="1"/>
            <p:nvPr/>
          </p:nvSpPr>
          <p:spPr>
            <a:xfrm>
              <a:off x="3556053" y="3618719"/>
              <a:ext cx="86562"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4</a:t>
              </a:r>
              <a:endParaRPr lang="ko-KR" altLang="en-US" sz="1200" dirty="0">
                <a:solidFill>
                  <a:prstClr val="black">
                    <a:lumMod val="75000"/>
                    <a:lumOff val="25000"/>
                  </a:prstClr>
                </a:solidFill>
                <a:latin typeface="SamsungOne-400" panose="020B0503030303020204" pitchFamily="34" charset="0"/>
              </a:endParaRPr>
            </a:p>
          </p:txBody>
        </p:sp>
        <p:sp>
          <p:nvSpPr>
            <p:cNvPr id="30" name="TextBox 29">
              <a:extLst>
                <a:ext uri="{FF2B5EF4-FFF2-40B4-BE49-F238E27FC236}">
                  <a16:creationId xmlns:a16="http://schemas.microsoft.com/office/drawing/2014/main" id="{C804D808-A9A2-4413-9142-09BBFEC4165F}"/>
                </a:ext>
              </a:extLst>
            </p:cNvPr>
            <p:cNvSpPr txBox="1"/>
            <p:nvPr/>
          </p:nvSpPr>
          <p:spPr>
            <a:xfrm>
              <a:off x="4350654" y="3618719"/>
              <a:ext cx="160300"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10</a:t>
              </a:r>
              <a:endParaRPr lang="ko-KR" altLang="en-US" sz="1200" dirty="0">
                <a:solidFill>
                  <a:prstClr val="black">
                    <a:lumMod val="75000"/>
                    <a:lumOff val="25000"/>
                  </a:prstClr>
                </a:solidFill>
                <a:latin typeface="SamsungOne-400" panose="020B0503030303020204" pitchFamily="34" charset="0"/>
              </a:endParaRPr>
            </a:p>
          </p:txBody>
        </p:sp>
        <p:sp>
          <p:nvSpPr>
            <p:cNvPr id="31" name="TextBox 30">
              <a:extLst>
                <a:ext uri="{FF2B5EF4-FFF2-40B4-BE49-F238E27FC236}">
                  <a16:creationId xmlns:a16="http://schemas.microsoft.com/office/drawing/2014/main" id="{854487E1-0825-4B85-8751-09D41529EC82}"/>
                </a:ext>
              </a:extLst>
            </p:cNvPr>
            <p:cNvSpPr txBox="1"/>
            <p:nvPr/>
          </p:nvSpPr>
          <p:spPr>
            <a:xfrm>
              <a:off x="4641819" y="3618719"/>
              <a:ext cx="147476"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12</a:t>
              </a:r>
              <a:endParaRPr lang="ko-KR" altLang="en-US" sz="1200" dirty="0">
                <a:solidFill>
                  <a:prstClr val="black">
                    <a:lumMod val="75000"/>
                    <a:lumOff val="25000"/>
                  </a:prstClr>
                </a:solidFill>
                <a:latin typeface="SamsungOne-400" panose="020B0503030303020204" pitchFamily="34" charset="0"/>
              </a:endParaRPr>
            </a:p>
          </p:txBody>
        </p:sp>
        <p:sp>
          <p:nvSpPr>
            <p:cNvPr id="32" name="TextBox 31">
              <a:extLst>
                <a:ext uri="{FF2B5EF4-FFF2-40B4-BE49-F238E27FC236}">
                  <a16:creationId xmlns:a16="http://schemas.microsoft.com/office/drawing/2014/main" id="{C22F1B0D-CEC3-4D79-9078-632FDF94B0D0}"/>
                </a:ext>
              </a:extLst>
            </p:cNvPr>
            <p:cNvSpPr txBox="1"/>
            <p:nvPr/>
          </p:nvSpPr>
          <p:spPr>
            <a:xfrm>
              <a:off x="5222152" y="3618719"/>
              <a:ext cx="152286"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16</a:t>
              </a:r>
              <a:endParaRPr lang="ko-KR" altLang="en-US" sz="1200" dirty="0">
                <a:solidFill>
                  <a:prstClr val="black">
                    <a:lumMod val="75000"/>
                    <a:lumOff val="25000"/>
                  </a:prstClr>
                </a:solidFill>
                <a:latin typeface="SamsungOne-400" panose="020B0503030303020204" pitchFamily="34" charset="0"/>
              </a:endParaRPr>
            </a:p>
          </p:txBody>
        </p:sp>
        <p:sp>
          <p:nvSpPr>
            <p:cNvPr id="33" name="TextBox 32">
              <a:extLst>
                <a:ext uri="{FF2B5EF4-FFF2-40B4-BE49-F238E27FC236}">
                  <a16:creationId xmlns:a16="http://schemas.microsoft.com/office/drawing/2014/main" id="{682C36C6-BF87-4BE2-A8AB-4C5B254CA909}"/>
                </a:ext>
              </a:extLst>
            </p:cNvPr>
            <p:cNvSpPr txBox="1"/>
            <p:nvPr/>
          </p:nvSpPr>
          <p:spPr>
            <a:xfrm>
              <a:off x="6292537" y="3618719"/>
              <a:ext cx="166712"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24</a:t>
              </a:r>
              <a:endParaRPr lang="ko-KR" altLang="en-US" sz="1200" dirty="0">
                <a:solidFill>
                  <a:prstClr val="black">
                    <a:lumMod val="75000"/>
                    <a:lumOff val="25000"/>
                  </a:prstClr>
                </a:solidFill>
                <a:latin typeface="SamsungOne-400" panose="020B0503030303020204" pitchFamily="34" charset="0"/>
              </a:endParaRPr>
            </a:p>
          </p:txBody>
        </p:sp>
        <p:sp>
          <p:nvSpPr>
            <p:cNvPr id="34" name="TextBox 33">
              <a:extLst>
                <a:ext uri="{FF2B5EF4-FFF2-40B4-BE49-F238E27FC236}">
                  <a16:creationId xmlns:a16="http://schemas.microsoft.com/office/drawing/2014/main" id="{ECCCDCA9-D021-44FE-B1B5-A1A3E1B4898C}"/>
                </a:ext>
              </a:extLst>
            </p:cNvPr>
            <p:cNvSpPr txBox="1"/>
            <p:nvPr/>
          </p:nvSpPr>
          <p:spPr>
            <a:xfrm>
              <a:off x="7207060" y="3618719"/>
              <a:ext cx="150682"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31</a:t>
              </a:r>
              <a:endParaRPr lang="ko-KR" altLang="en-US" sz="1200" dirty="0">
                <a:solidFill>
                  <a:prstClr val="black">
                    <a:lumMod val="75000"/>
                    <a:lumOff val="25000"/>
                  </a:prstClr>
                </a:solidFill>
                <a:latin typeface="SamsungOne-400" panose="020B0503030303020204" pitchFamily="34" charset="0"/>
              </a:endParaRPr>
            </a:p>
          </p:txBody>
        </p:sp>
        <p:grpSp>
          <p:nvGrpSpPr>
            <p:cNvPr id="35" name="그룹 34">
              <a:extLst>
                <a:ext uri="{FF2B5EF4-FFF2-40B4-BE49-F238E27FC236}">
                  <a16:creationId xmlns:a16="http://schemas.microsoft.com/office/drawing/2014/main" id="{41026A08-0566-4ACA-8071-8B22E18D2DF5}"/>
                </a:ext>
              </a:extLst>
            </p:cNvPr>
            <p:cNvGrpSpPr/>
            <p:nvPr/>
          </p:nvGrpSpPr>
          <p:grpSpPr>
            <a:xfrm>
              <a:off x="2551136" y="3858911"/>
              <a:ext cx="264338" cy="2163346"/>
              <a:chOff x="3045518" y="2584441"/>
              <a:chExt cx="209651" cy="1715793"/>
            </a:xfrm>
          </p:grpSpPr>
          <p:sp>
            <p:nvSpPr>
              <p:cNvPr id="38" name="TextBox 37">
                <a:extLst>
                  <a:ext uri="{FF2B5EF4-FFF2-40B4-BE49-F238E27FC236}">
                    <a16:creationId xmlns:a16="http://schemas.microsoft.com/office/drawing/2014/main" id="{D091D3A7-4B7F-492C-B49A-B700C5864FD6}"/>
                  </a:ext>
                </a:extLst>
              </p:cNvPr>
              <p:cNvSpPr txBox="1"/>
              <p:nvPr/>
            </p:nvSpPr>
            <p:spPr>
              <a:xfrm rot="16200000">
                <a:off x="2867017" y="3369107"/>
                <a:ext cx="503464" cy="146462"/>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40 octets</a:t>
                </a:r>
                <a:endParaRPr lang="ko-KR" altLang="en-US" sz="1200" dirty="0">
                  <a:solidFill>
                    <a:prstClr val="black">
                      <a:lumMod val="75000"/>
                      <a:lumOff val="25000"/>
                    </a:prstClr>
                  </a:solidFill>
                  <a:latin typeface="SamsungOne-400" panose="020B0503030303020204" pitchFamily="34" charset="0"/>
                </a:endParaRPr>
              </a:p>
            </p:txBody>
          </p:sp>
          <p:cxnSp>
            <p:nvCxnSpPr>
              <p:cNvPr id="39" name="직선 연결선 38">
                <a:extLst>
                  <a:ext uri="{FF2B5EF4-FFF2-40B4-BE49-F238E27FC236}">
                    <a16:creationId xmlns:a16="http://schemas.microsoft.com/office/drawing/2014/main" id="{7E7834C9-F6D3-4DDA-92F6-6D78C74B6CE5}"/>
                  </a:ext>
                </a:extLst>
              </p:cNvPr>
              <p:cNvCxnSpPr/>
              <p:nvPr/>
            </p:nvCxnSpPr>
            <p:spPr>
              <a:xfrm>
                <a:off x="3213487" y="2584441"/>
                <a:ext cx="0" cy="171579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C7F6E351-3589-4797-B074-ECEFF2085CA0}"/>
                  </a:ext>
                </a:extLst>
              </p:cNvPr>
              <p:cNvCxnSpPr/>
              <p:nvPr/>
            </p:nvCxnSpPr>
            <p:spPr>
              <a:xfrm flipH="1">
                <a:off x="3171805" y="2584441"/>
                <a:ext cx="833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29ED57BE-E095-4BA1-B4A1-5F62FA9F0FEA}"/>
                  </a:ext>
                </a:extLst>
              </p:cNvPr>
              <p:cNvCxnSpPr/>
              <p:nvPr/>
            </p:nvCxnSpPr>
            <p:spPr>
              <a:xfrm flipH="1">
                <a:off x="3171805" y="4300234"/>
                <a:ext cx="833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4B7F0E27-7DD7-493E-9DBB-6C49CA8DA534}"/>
                </a:ext>
              </a:extLst>
            </p:cNvPr>
            <p:cNvSpPr txBox="1"/>
            <p:nvPr/>
          </p:nvSpPr>
          <p:spPr>
            <a:xfrm>
              <a:off x="2646707" y="3618719"/>
              <a:ext cx="237245" cy="184666"/>
            </a:xfrm>
            <a:prstGeom prst="rect">
              <a:avLst/>
            </a:prstGeom>
            <a:noFill/>
          </p:spPr>
          <p:txBody>
            <a:bodyPr wrap="none" lIns="0" tIns="0" rIns="0" bIns="0" rtlCol="0">
              <a:spAutoFit/>
              <a:scene3d>
                <a:camera prst="orthographicFront"/>
                <a:lightRig rig="threePt" dir="t"/>
              </a:scene3d>
              <a:sp3d>
                <a:bevelT w="0" h="6350"/>
              </a:sp3d>
            </a:bodyPr>
            <a:lstStyle/>
            <a:p>
              <a:pPr marR="0" lvl="0" indent="0" algn="ctr"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Bit:</a:t>
              </a:r>
              <a:endParaRPr lang="ko-KR" altLang="en-US" sz="1200" dirty="0">
                <a:solidFill>
                  <a:prstClr val="black">
                    <a:lumMod val="75000"/>
                    <a:lumOff val="25000"/>
                  </a:prstClr>
                </a:solidFill>
                <a:latin typeface="SamsungOne-400" panose="020B0503030303020204" pitchFamily="34" charset="0"/>
              </a:endParaRPr>
            </a:p>
          </p:txBody>
        </p:sp>
        <p:sp>
          <p:nvSpPr>
            <p:cNvPr id="37" name="TextBox 36">
              <a:extLst>
                <a:ext uri="{FF2B5EF4-FFF2-40B4-BE49-F238E27FC236}">
                  <a16:creationId xmlns:a16="http://schemas.microsoft.com/office/drawing/2014/main" id="{989EF2D3-5434-4551-AA2E-F8DE56689937}"/>
                </a:ext>
              </a:extLst>
            </p:cNvPr>
            <p:cNvSpPr txBox="1"/>
            <p:nvPr/>
          </p:nvSpPr>
          <p:spPr>
            <a:xfrm>
              <a:off x="2832241" y="6087602"/>
              <a:ext cx="2385268" cy="369332"/>
            </a:xfrm>
            <a:prstGeom prst="rect">
              <a:avLst/>
            </a:prstGeom>
            <a:noFill/>
          </p:spPr>
          <p:txBody>
            <a:bodyPr wrap="none" lIns="0" tIns="0" rIns="0" bIns="0" rtlCol="0">
              <a:spAutoFit/>
              <a:scene3d>
                <a:camera prst="orthographicFront"/>
                <a:lightRig rig="threePt" dir="t"/>
              </a:scene3d>
              <a:sp3d>
                <a:bevelT w="0" h="6350"/>
              </a:sp3d>
            </a:bodyPr>
            <a:lstStyle/>
            <a:p>
              <a:pPr marR="0" lvl="0" indent="0"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DS =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Các</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dịch</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vụ</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khác</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biệt</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a:p>
              <a:pPr marR="0" lvl="0" indent="0" fontAlgn="base">
                <a:lnSpc>
                  <a:spcPct val="100000"/>
                </a:lnSpc>
                <a:spcBef>
                  <a:spcPct val="0"/>
                </a:spcBef>
                <a:spcAft>
                  <a:spcPts val="0"/>
                </a:spcAft>
                <a:buClrTx/>
                <a:buSzTx/>
                <a:buFontTx/>
                <a:buNone/>
                <a:tabLst/>
                <a:defRPr/>
              </a:pP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ECN =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Thông</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báo</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tắc</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nghẽn</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rõ</a:t>
              </a:r>
              <a:r>
                <a:rPr lang="en-US" altLang="ko-KR" sz="12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75000"/>
                      <a:lumOff val="25000"/>
                    </a:prstClr>
                  </a:solidFill>
                  <a:latin typeface="SamsungOne-400" panose="020B0503030303020204" pitchFamily="34" charset="0"/>
                  <a:ea typeface="SamsungOne-400" panose="020B0503030303020204" pitchFamily="34" charset="0"/>
                </a:rPr>
                <a:t>ràng</a:t>
              </a:r>
              <a:endParaRPr lang="en-US" altLang="ko-KR" sz="1200" dirty="0">
                <a:solidFill>
                  <a:prstClr val="black">
                    <a:lumMod val="75000"/>
                    <a:lumOff val="2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331637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E39ED90D-AFA6-4E33-9770-838DAF6E0C8F}"/>
              </a:ext>
            </a:extLst>
          </p:cNvPr>
          <p:cNvSpPr/>
          <p:nvPr/>
        </p:nvSpPr>
        <p:spPr>
          <a:xfrm>
            <a:off x="580388" y="3294441"/>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SSH (Shell bảo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8" name="직사각형 17">
            <a:extLst>
              <a:ext uri="{FF2B5EF4-FFF2-40B4-BE49-F238E27FC236}">
                <a16:creationId xmlns:a16="http://schemas.microsoft.com/office/drawing/2014/main" id="{E261C9EF-7A3D-4D8F-AFFE-BEC40B577A3D}"/>
              </a:ext>
            </a:extLst>
          </p:cNvPr>
          <p:cNvSpPr/>
          <p:nvPr/>
        </p:nvSpPr>
        <p:spPr>
          <a:xfrm>
            <a:off x="580388" y="260367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FTP (Giao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tin)</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TCP/IP Protocol</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7" name="직사각형 76">
            <a:extLst>
              <a:ext uri="{FF2B5EF4-FFF2-40B4-BE49-F238E27FC236}">
                <a16:creationId xmlns:a16="http://schemas.microsoft.com/office/drawing/2014/main" id="{891095D5-36F4-46CF-A698-EAD1060DD2E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Ứng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dụng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TCP/IP</a:t>
            </a:r>
          </a:p>
        </p:txBody>
      </p:sp>
      <p:sp>
        <p:nvSpPr>
          <p:cNvPr id="129" name="직사각형 128">
            <a:extLst>
              <a:ext uri="{FF2B5EF4-FFF2-40B4-BE49-F238E27FC236}">
                <a16:creationId xmlns:a16="http://schemas.microsoft.com/office/drawing/2014/main" id="{CB33AED2-E0A5-4D6A-899D-9F964712BAF7}"/>
              </a:ext>
            </a:extLst>
          </p:cNvPr>
          <p:cNvSpPr/>
          <p:nvPr/>
        </p:nvSpPr>
        <p:spPr>
          <a:xfrm>
            <a:off x="712182" y="217487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bị e-mail cơ bản, truyền dữ liệu giữa các máy chủ</a:t>
            </a:r>
          </a:p>
        </p:txBody>
      </p:sp>
      <p:sp>
        <p:nvSpPr>
          <p:cNvPr id="133" name="직사각형 132">
            <a:extLst>
              <a:ext uri="{FF2B5EF4-FFF2-40B4-BE49-F238E27FC236}">
                <a16:creationId xmlns:a16="http://schemas.microsoft.com/office/drawing/2014/main" id="{5B3454AF-262C-4B93-AF0A-7C92570D19D6}"/>
              </a:ext>
            </a:extLst>
          </p:cNvPr>
          <p:cNvSpPr/>
          <p:nvPr/>
        </p:nvSpPr>
        <p:spPr>
          <a:xfrm>
            <a:off x="712182" y="2849109"/>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Gửi các tệp tin từ một hệ thống đến một hệ thống khác theo yêu cầu của người dùng</a:t>
            </a:r>
          </a:p>
        </p:txBody>
      </p:sp>
      <p:sp>
        <p:nvSpPr>
          <p:cNvPr id="137" name="직사각형 136">
            <a:extLst>
              <a:ext uri="{FF2B5EF4-FFF2-40B4-BE49-F238E27FC236}">
                <a16:creationId xmlns:a16="http://schemas.microsoft.com/office/drawing/2014/main" id="{B23E0D29-DEBF-4AF0-9D6F-C4D552185320}"/>
              </a:ext>
            </a:extLst>
          </p:cNvPr>
          <p:cNvSpPr/>
          <p:nvPr/>
        </p:nvSpPr>
        <p:spPr>
          <a:xfrm>
            <a:off x="712182" y="3523345"/>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Bảo mật khả năng đăng nhập từ xa, cho phép người dùng đăng nhập từ xa vào máy tính </a:t>
            </a:r>
          </a:p>
        </p:txBody>
      </p:sp>
      <p:sp>
        <p:nvSpPr>
          <p:cNvPr id="17" name="직사각형 16">
            <a:extLst>
              <a:ext uri="{FF2B5EF4-FFF2-40B4-BE49-F238E27FC236}">
                <a16:creationId xmlns:a16="http://schemas.microsoft.com/office/drawing/2014/main" id="{8EE3497B-CBCD-4FE4-AC9D-40258179A3AB}"/>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SMTP </a:t>
            </a:r>
            <a:r>
              <a:rPr lang="vi-VN" altLang="ko-KR" sz="1400" dirty="0">
                <a:solidFill>
                  <a:schemeClr val="tx1"/>
                </a:solidFill>
                <a:latin typeface="SamsungOne-400" panose="020B0503030303020204" pitchFamily="34" charset="0"/>
                <a:ea typeface="SamsungOne-400" panose="020B0503030303020204" pitchFamily="34" charset="0"/>
              </a:rPr>
              <a:t>(Giao thức truyền tải thư tín đơn giản)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047542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7" name="직사각형 76">
            <a:extLst>
              <a:ext uri="{FF2B5EF4-FFF2-40B4-BE49-F238E27FC236}">
                <a16:creationId xmlns:a16="http://schemas.microsoft.com/office/drawing/2014/main" id="{891095D5-36F4-46CF-A698-EAD1060DD2E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nối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Internet</a:t>
            </a:r>
          </a:p>
        </p:txBody>
      </p:sp>
      <p:grpSp>
        <p:nvGrpSpPr>
          <p:cNvPr id="2" name="그룹 1"/>
          <p:cNvGrpSpPr/>
          <p:nvPr/>
        </p:nvGrpSpPr>
        <p:grpSpPr>
          <a:xfrm>
            <a:off x="449998" y="3120561"/>
            <a:ext cx="9004986" cy="2115280"/>
            <a:chOff x="449998" y="3443754"/>
            <a:chExt cx="9004986" cy="2115280"/>
          </a:xfrm>
        </p:grpSpPr>
        <p:sp>
          <p:nvSpPr>
            <p:cNvPr id="24" name="직사각형 23">
              <a:extLst>
                <a:ext uri="{FF2B5EF4-FFF2-40B4-BE49-F238E27FC236}">
                  <a16:creationId xmlns:a16="http://schemas.microsoft.com/office/drawing/2014/main" id="{652C3EBD-A17B-4DDE-934F-CC2A0F38740D}"/>
                </a:ext>
              </a:extLst>
            </p:cNvPr>
            <p:cNvSpPr/>
            <p:nvPr/>
          </p:nvSpPr>
          <p:spPr>
            <a:xfrm>
              <a:off x="580388" y="3995741"/>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Thiết bị được sử dụng để kết nối các mạng độc lập</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Có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trọng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F2C14B78-B588-4411-A8DD-DC6787175C5B}"/>
                </a:ext>
              </a:extLst>
            </p:cNvPr>
            <p:cNvSpPr/>
            <p:nvPr/>
          </p:nvSpPr>
          <p:spPr>
            <a:xfrm>
              <a:off x="449998" y="3443754"/>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Bộ</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tuyến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22" name="직사각형 21">
              <a:extLst>
                <a:ext uri="{FF2B5EF4-FFF2-40B4-BE49-F238E27FC236}">
                  <a16:creationId xmlns:a16="http://schemas.microsoft.com/office/drawing/2014/main" id="{CDAB8E6A-E5EA-4C6D-8883-37159D4EB981}"/>
                </a:ext>
              </a:extLst>
            </p:cNvPr>
            <p:cNvSpPr/>
            <p:nvPr/>
          </p:nvSpPr>
          <p:spPr>
            <a:xfrm>
              <a:off x="712182" y="4608313"/>
              <a:ext cx="8487381"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tuyến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quá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từ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mà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yêu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3" name="직사각형 22">
            <a:extLst>
              <a:ext uri="{FF2B5EF4-FFF2-40B4-BE49-F238E27FC236}">
                <a16:creationId xmlns:a16="http://schemas.microsoft.com/office/drawing/2014/main" id="{8523DF5B-ED7E-4DE9-AE9A-A11A9EB20048}"/>
              </a:ext>
            </a:extLst>
          </p:cNvPr>
          <p:cNvSpPr/>
          <p:nvPr/>
        </p:nvSpPr>
        <p:spPr>
          <a:xfrm>
            <a:off x="580388" y="1944537"/>
            <a:ext cx="8619175"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mạng được kết nối với nhau thường sử dụng giao thức TCP/IP</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Đối với người dùng, đó là một mạng lớn</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Mạng Internet toàn cầu là ví dụ tiêu biểu nhất, nhưng mạng nội bộ và mạng ngoại bộ cũng là các ví dụ của kết nối mạng</a:t>
            </a:r>
          </a:p>
        </p:txBody>
      </p:sp>
    </p:spTree>
    <p:extLst>
      <p:ext uri="{BB962C8B-B14F-4D97-AF65-F5344CB8AC3E}">
        <p14:creationId xmlns:p14="http://schemas.microsoft.com/office/powerpoint/2010/main" val="2216151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TCP/IP Protocol</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7" name="직사각형 76">
            <a:extLst>
              <a:ext uri="{FF2B5EF4-FFF2-40B4-BE49-F238E27FC236}">
                <a16:creationId xmlns:a16="http://schemas.microsoft.com/office/drawing/2014/main" id="{891095D5-36F4-46CF-A698-EAD1060DD2E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So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sánh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giữa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TCP/IP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OSI</a:t>
            </a:r>
          </a:p>
        </p:txBody>
      </p:sp>
      <p:grpSp>
        <p:nvGrpSpPr>
          <p:cNvPr id="12" name="그룹 11">
            <a:extLst>
              <a:ext uri="{FF2B5EF4-FFF2-40B4-BE49-F238E27FC236}">
                <a16:creationId xmlns:a16="http://schemas.microsoft.com/office/drawing/2014/main" id="{D9153E6E-8BF6-4347-91C9-87D4F7095067}"/>
              </a:ext>
            </a:extLst>
          </p:cNvPr>
          <p:cNvGrpSpPr/>
          <p:nvPr/>
        </p:nvGrpSpPr>
        <p:grpSpPr>
          <a:xfrm>
            <a:off x="2921540" y="1917255"/>
            <a:ext cx="4062920" cy="4262568"/>
            <a:chOff x="3149706" y="2197090"/>
            <a:chExt cx="3677814" cy="3858539"/>
          </a:xfrm>
        </p:grpSpPr>
        <p:sp>
          <p:nvSpPr>
            <p:cNvPr id="13" name="직사각형 12">
              <a:extLst>
                <a:ext uri="{FF2B5EF4-FFF2-40B4-BE49-F238E27FC236}">
                  <a16:creationId xmlns:a16="http://schemas.microsoft.com/office/drawing/2014/main" id="{07E28D2B-77B4-49DB-8DD1-BAB61D22F64D}"/>
                </a:ext>
              </a:extLst>
            </p:cNvPr>
            <p:cNvSpPr/>
            <p:nvPr/>
          </p:nvSpPr>
          <p:spPr bwMode="auto">
            <a:xfrm>
              <a:off x="3149706" y="2569529"/>
              <a:ext cx="1810914" cy="470851"/>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Ứng</a:t>
              </a:r>
              <a:r>
                <a:rPr lang="en-US" altLang="ko-KR" sz="1400" dirty="0">
                  <a:solidFill>
                    <a:prstClr val="black">
                      <a:lumMod val="75000"/>
                      <a:lumOff val="25000"/>
                    </a:prstClr>
                  </a:solidFill>
                  <a:latin typeface="SamsungOne-400" panose="020B0503030303020204" charset="0"/>
                  <a:ea typeface="SamsungOne-400" panose="020B0503030303020204" charset="0"/>
                </a:rPr>
                <a:t> </a:t>
              </a:r>
              <a:r>
                <a:rPr lang="en-US" altLang="ko-KR" sz="1400" dirty="0" err="1">
                  <a:solidFill>
                    <a:prstClr val="black">
                      <a:lumMod val="75000"/>
                      <a:lumOff val="25000"/>
                    </a:prstClr>
                  </a:solidFill>
                  <a:latin typeface="SamsungOne-400" panose="020B0503030303020204" charset="0"/>
                  <a:ea typeface="SamsungOne-400" panose="020B0503030303020204" charset="0"/>
                </a:rPr>
                <a:t>dụng</a:t>
              </a:r>
              <a:endParaRPr lang="ko-KR" altLang="en-US" sz="1400" dirty="0">
                <a:solidFill>
                  <a:prstClr val="black">
                    <a:lumMod val="75000"/>
                    <a:lumOff val="25000"/>
                  </a:prstClr>
                </a:solidFill>
                <a:latin typeface="SamsungOne-400" panose="020B0503030303020204" charset="0"/>
              </a:endParaRPr>
            </a:p>
          </p:txBody>
        </p:sp>
        <p:sp>
          <p:nvSpPr>
            <p:cNvPr id="15" name="TextBox 14">
              <a:extLst>
                <a:ext uri="{FF2B5EF4-FFF2-40B4-BE49-F238E27FC236}">
                  <a16:creationId xmlns:a16="http://schemas.microsoft.com/office/drawing/2014/main" id="{3AB1736D-236E-4BE1-8DD0-BC281B05949C}"/>
                </a:ext>
              </a:extLst>
            </p:cNvPr>
            <p:cNvSpPr txBox="1"/>
            <p:nvPr/>
          </p:nvSpPr>
          <p:spPr>
            <a:xfrm>
              <a:off x="3378162" y="2197090"/>
              <a:ext cx="1354002" cy="307777"/>
            </a:xfrm>
            <a:prstGeom prst="rect">
              <a:avLst/>
            </a:prstGeom>
            <a:noFill/>
          </p:spPr>
          <p:txBody>
            <a:bodyPr wrap="square" rtlCol="0">
              <a:spAutoFit/>
            </a:bodyPr>
            <a:lstStyle/>
            <a:p>
              <a:pPr marR="0" lvl="0" indent="0" algn="ctr" fontAlgn="base">
                <a:lnSpc>
                  <a:spcPct val="100000"/>
                </a:lnSpc>
                <a:spcBef>
                  <a:spcPct val="0"/>
                </a:spcBef>
                <a:spcAft>
                  <a:spcPts val="0"/>
                </a:spcAft>
                <a:buClrTx/>
                <a:buSzTx/>
                <a:buFontTx/>
                <a:buNone/>
                <a:tabLst/>
                <a:defRPr/>
              </a:pPr>
              <a:r>
                <a:rPr lang="en-US" altLang="ko-KR" sz="1400" dirty="0">
                  <a:solidFill>
                    <a:prstClr val="black">
                      <a:lumMod val="75000"/>
                      <a:lumOff val="25000"/>
                    </a:prstClr>
                  </a:solidFill>
                  <a:latin typeface="SamsungOne-400" panose="020B0503030303020204" charset="0"/>
                  <a:ea typeface="SamsungOne-400" panose="020B0503030303020204" charset="0"/>
                  <a:cs typeface="+mn-cs"/>
                </a:rPr>
                <a:t>OSI</a:t>
              </a:r>
              <a:endParaRPr lang="ko-KR" altLang="en-US" sz="1400" dirty="0">
                <a:solidFill>
                  <a:prstClr val="black">
                    <a:lumMod val="75000"/>
                    <a:lumOff val="25000"/>
                  </a:prstClr>
                </a:solidFill>
                <a:latin typeface="SamsungOne-400" panose="020B0503030303020204" charset="0"/>
                <a:cs typeface="+mn-cs"/>
              </a:endParaRPr>
            </a:p>
          </p:txBody>
        </p:sp>
        <p:sp>
          <p:nvSpPr>
            <p:cNvPr id="16" name="직사각형 15">
              <a:extLst>
                <a:ext uri="{FF2B5EF4-FFF2-40B4-BE49-F238E27FC236}">
                  <a16:creationId xmlns:a16="http://schemas.microsoft.com/office/drawing/2014/main" id="{BF361919-2F4A-44E3-B2E2-54EADB0BE830}"/>
                </a:ext>
              </a:extLst>
            </p:cNvPr>
            <p:cNvSpPr/>
            <p:nvPr/>
          </p:nvSpPr>
          <p:spPr bwMode="auto">
            <a:xfrm>
              <a:off x="3149706" y="3072071"/>
              <a:ext cx="1810914" cy="470851"/>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Trình</a:t>
              </a:r>
              <a:r>
                <a:rPr lang="en-US" altLang="ko-KR" sz="1400" dirty="0">
                  <a:solidFill>
                    <a:prstClr val="black">
                      <a:lumMod val="75000"/>
                      <a:lumOff val="25000"/>
                    </a:prstClr>
                  </a:solidFill>
                  <a:latin typeface="SamsungOne-400" panose="020B0503030303020204" charset="0"/>
                  <a:ea typeface="SamsungOne-400" panose="020B0503030303020204" charset="0"/>
                </a:rPr>
                <a:t> </a:t>
              </a:r>
              <a:r>
                <a:rPr lang="en-US" altLang="ko-KR" sz="1400" dirty="0" err="1">
                  <a:solidFill>
                    <a:prstClr val="black">
                      <a:lumMod val="75000"/>
                      <a:lumOff val="25000"/>
                    </a:prstClr>
                  </a:solidFill>
                  <a:latin typeface="SamsungOne-400" panose="020B0503030303020204" charset="0"/>
                  <a:ea typeface="SamsungOne-400" panose="020B0503030303020204" charset="0"/>
                </a:rPr>
                <a:t>diễn</a:t>
              </a:r>
              <a:endParaRPr lang="ko-KR" altLang="en-US" sz="1400" dirty="0">
                <a:solidFill>
                  <a:prstClr val="black">
                    <a:lumMod val="75000"/>
                    <a:lumOff val="25000"/>
                  </a:prstClr>
                </a:solidFill>
                <a:latin typeface="SamsungOne-400" panose="020B0503030303020204" charset="0"/>
              </a:endParaRPr>
            </a:p>
          </p:txBody>
        </p:sp>
        <p:sp>
          <p:nvSpPr>
            <p:cNvPr id="17" name="직사각형 16">
              <a:extLst>
                <a:ext uri="{FF2B5EF4-FFF2-40B4-BE49-F238E27FC236}">
                  <a16:creationId xmlns:a16="http://schemas.microsoft.com/office/drawing/2014/main" id="{2B154F78-C6FC-457F-B689-20823EAC2EDF}"/>
                </a:ext>
              </a:extLst>
            </p:cNvPr>
            <p:cNvSpPr/>
            <p:nvPr/>
          </p:nvSpPr>
          <p:spPr bwMode="auto">
            <a:xfrm>
              <a:off x="3149706" y="3574612"/>
              <a:ext cx="1810914" cy="470851"/>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Phiên</a:t>
              </a:r>
              <a:endParaRPr lang="ko-KR" altLang="en-US" sz="1400" dirty="0">
                <a:solidFill>
                  <a:prstClr val="black">
                    <a:lumMod val="75000"/>
                    <a:lumOff val="25000"/>
                  </a:prstClr>
                </a:solidFill>
                <a:latin typeface="SamsungOne-400" panose="020B0503030303020204" charset="0"/>
              </a:endParaRPr>
            </a:p>
          </p:txBody>
        </p:sp>
        <p:sp>
          <p:nvSpPr>
            <p:cNvPr id="18" name="직사각형 17">
              <a:extLst>
                <a:ext uri="{FF2B5EF4-FFF2-40B4-BE49-F238E27FC236}">
                  <a16:creationId xmlns:a16="http://schemas.microsoft.com/office/drawing/2014/main" id="{A3140DFC-53B4-4B67-A8BE-1BBB897244BC}"/>
                </a:ext>
              </a:extLst>
            </p:cNvPr>
            <p:cNvSpPr/>
            <p:nvPr/>
          </p:nvSpPr>
          <p:spPr bwMode="auto">
            <a:xfrm>
              <a:off x="3149706" y="4077153"/>
              <a:ext cx="1810914" cy="470851"/>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400" panose="020B0503030303020204" charset="0"/>
                  <a:ea typeface="SamsungOne-400" panose="020B0503030303020204" charset="0"/>
                </a:rPr>
                <a:t>Giao </a:t>
              </a:r>
              <a:r>
                <a:rPr lang="en-US" altLang="ko-KR" sz="1400" dirty="0" err="1">
                  <a:solidFill>
                    <a:prstClr val="black">
                      <a:lumMod val="75000"/>
                      <a:lumOff val="25000"/>
                    </a:prstClr>
                  </a:solidFill>
                  <a:latin typeface="SamsungOne-400" panose="020B0503030303020204" charset="0"/>
                  <a:ea typeface="SamsungOne-400" panose="020B0503030303020204" charset="0"/>
                </a:rPr>
                <a:t>vận</a:t>
              </a:r>
              <a:r>
                <a:rPr lang="en-US" altLang="ko-KR" sz="1400" dirty="0">
                  <a:solidFill>
                    <a:prstClr val="black">
                      <a:lumMod val="75000"/>
                      <a:lumOff val="25000"/>
                    </a:prstClr>
                  </a:solidFill>
                  <a:latin typeface="SamsungOne-400" panose="020B0503030303020204" charset="0"/>
                  <a:ea typeface="SamsungOne-400" panose="020B0503030303020204" charset="0"/>
                </a:rPr>
                <a:t> </a:t>
              </a:r>
              <a:endParaRPr lang="ko-KR" altLang="en-US" sz="1400" dirty="0">
                <a:solidFill>
                  <a:prstClr val="black">
                    <a:lumMod val="75000"/>
                    <a:lumOff val="25000"/>
                  </a:prstClr>
                </a:solidFill>
                <a:latin typeface="SamsungOne-400" panose="020B0503030303020204" charset="0"/>
              </a:endParaRPr>
            </a:p>
          </p:txBody>
        </p:sp>
        <p:sp>
          <p:nvSpPr>
            <p:cNvPr id="20" name="직사각형 19">
              <a:extLst>
                <a:ext uri="{FF2B5EF4-FFF2-40B4-BE49-F238E27FC236}">
                  <a16:creationId xmlns:a16="http://schemas.microsoft.com/office/drawing/2014/main" id="{4E958584-D44C-42EF-9FB5-C443E0BF1D18}"/>
                </a:ext>
              </a:extLst>
            </p:cNvPr>
            <p:cNvSpPr/>
            <p:nvPr/>
          </p:nvSpPr>
          <p:spPr bwMode="auto">
            <a:xfrm>
              <a:off x="3149706" y="4579695"/>
              <a:ext cx="1810914" cy="470851"/>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Mạng</a:t>
              </a:r>
              <a:endParaRPr lang="ko-KR" altLang="en-US" sz="1400" dirty="0">
                <a:solidFill>
                  <a:prstClr val="black">
                    <a:lumMod val="75000"/>
                    <a:lumOff val="25000"/>
                  </a:prstClr>
                </a:solidFill>
                <a:latin typeface="SamsungOne-400" panose="020B0503030303020204" charset="0"/>
              </a:endParaRPr>
            </a:p>
          </p:txBody>
        </p:sp>
        <p:sp>
          <p:nvSpPr>
            <p:cNvPr id="21" name="직사각형 20">
              <a:extLst>
                <a:ext uri="{FF2B5EF4-FFF2-40B4-BE49-F238E27FC236}">
                  <a16:creationId xmlns:a16="http://schemas.microsoft.com/office/drawing/2014/main" id="{6E41AEFB-FE56-45CE-93D8-97F33F17BFB0}"/>
                </a:ext>
              </a:extLst>
            </p:cNvPr>
            <p:cNvSpPr/>
            <p:nvPr/>
          </p:nvSpPr>
          <p:spPr bwMode="auto">
            <a:xfrm>
              <a:off x="3149706" y="5082237"/>
              <a:ext cx="1810914" cy="470851"/>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Liên</a:t>
              </a:r>
              <a:r>
                <a:rPr lang="en-US" altLang="ko-KR" sz="1400" dirty="0">
                  <a:solidFill>
                    <a:prstClr val="black">
                      <a:lumMod val="75000"/>
                      <a:lumOff val="25000"/>
                    </a:prstClr>
                  </a:solidFill>
                  <a:latin typeface="SamsungOne-400" panose="020B0503030303020204" charset="0"/>
                  <a:ea typeface="SamsungOne-400" panose="020B0503030303020204" charset="0"/>
                </a:rPr>
                <a:t> </a:t>
              </a:r>
              <a:r>
                <a:rPr lang="en-US" altLang="ko-KR" sz="1400" dirty="0" err="1">
                  <a:solidFill>
                    <a:prstClr val="black">
                      <a:lumMod val="75000"/>
                      <a:lumOff val="25000"/>
                    </a:prstClr>
                  </a:solidFill>
                  <a:latin typeface="SamsungOne-400" panose="020B0503030303020204" charset="0"/>
                  <a:ea typeface="SamsungOne-400" panose="020B0503030303020204" charset="0"/>
                </a:rPr>
                <a:t>kết</a:t>
              </a:r>
              <a:r>
                <a:rPr lang="en-US" altLang="ko-KR" sz="1400" dirty="0">
                  <a:solidFill>
                    <a:prstClr val="black">
                      <a:lumMod val="75000"/>
                      <a:lumOff val="25000"/>
                    </a:prstClr>
                  </a:solidFill>
                  <a:latin typeface="SamsungOne-400" panose="020B0503030303020204" charset="0"/>
                  <a:ea typeface="SamsungOne-400" panose="020B0503030303020204" charset="0"/>
                </a:rPr>
                <a:t> </a:t>
              </a:r>
              <a:r>
                <a:rPr lang="en-US" altLang="ko-KR" sz="1400" dirty="0" err="1">
                  <a:solidFill>
                    <a:prstClr val="black">
                      <a:lumMod val="75000"/>
                      <a:lumOff val="25000"/>
                    </a:prstClr>
                  </a:solidFill>
                  <a:latin typeface="SamsungOne-400" panose="020B0503030303020204" charset="0"/>
                  <a:ea typeface="SamsungOne-400" panose="020B0503030303020204" charset="0"/>
                </a:rPr>
                <a:t>dữ</a:t>
              </a:r>
              <a:r>
                <a:rPr lang="en-US" altLang="ko-KR" sz="1400" dirty="0">
                  <a:solidFill>
                    <a:prstClr val="black">
                      <a:lumMod val="75000"/>
                      <a:lumOff val="25000"/>
                    </a:prstClr>
                  </a:solidFill>
                  <a:latin typeface="SamsungOne-400" panose="020B0503030303020204" charset="0"/>
                  <a:ea typeface="SamsungOne-400" panose="020B0503030303020204" charset="0"/>
                </a:rPr>
                <a:t> </a:t>
              </a:r>
              <a:r>
                <a:rPr lang="en-US" altLang="ko-KR" sz="1400" dirty="0" err="1">
                  <a:solidFill>
                    <a:prstClr val="black">
                      <a:lumMod val="75000"/>
                      <a:lumOff val="25000"/>
                    </a:prstClr>
                  </a:solidFill>
                  <a:latin typeface="SamsungOne-400" panose="020B0503030303020204" charset="0"/>
                  <a:ea typeface="SamsungOne-400" panose="020B0503030303020204" charset="0"/>
                </a:rPr>
                <a:t>liệu</a:t>
              </a:r>
              <a:endParaRPr lang="ko-KR" altLang="en-US" sz="1400" dirty="0">
                <a:solidFill>
                  <a:prstClr val="black">
                    <a:lumMod val="75000"/>
                    <a:lumOff val="25000"/>
                  </a:prstClr>
                </a:solidFill>
                <a:latin typeface="SamsungOne-400" panose="020B0503030303020204" charset="0"/>
              </a:endParaRPr>
            </a:p>
          </p:txBody>
        </p:sp>
        <p:sp>
          <p:nvSpPr>
            <p:cNvPr id="22" name="직사각형 21">
              <a:extLst>
                <a:ext uri="{FF2B5EF4-FFF2-40B4-BE49-F238E27FC236}">
                  <a16:creationId xmlns:a16="http://schemas.microsoft.com/office/drawing/2014/main" id="{F7AE0714-6F6F-4BEC-A0B8-76C8626CBA95}"/>
                </a:ext>
              </a:extLst>
            </p:cNvPr>
            <p:cNvSpPr/>
            <p:nvPr/>
          </p:nvSpPr>
          <p:spPr bwMode="auto">
            <a:xfrm>
              <a:off x="3149706" y="5584778"/>
              <a:ext cx="1810914" cy="470851"/>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Vật</a:t>
              </a:r>
              <a:r>
                <a:rPr lang="en-US" altLang="ko-KR" sz="1400" dirty="0">
                  <a:solidFill>
                    <a:prstClr val="black">
                      <a:lumMod val="75000"/>
                      <a:lumOff val="25000"/>
                    </a:prstClr>
                  </a:solidFill>
                  <a:latin typeface="SamsungOne-400" panose="020B0503030303020204" charset="0"/>
                  <a:ea typeface="SamsungOne-400" panose="020B0503030303020204" charset="0"/>
                </a:rPr>
                <a:t> </a:t>
              </a:r>
              <a:r>
                <a:rPr lang="en-US" altLang="ko-KR" sz="1400" dirty="0" err="1">
                  <a:solidFill>
                    <a:prstClr val="black">
                      <a:lumMod val="75000"/>
                      <a:lumOff val="25000"/>
                    </a:prstClr>
                  </a:solidFill>
                  <a:latin typeface="SamsungOne-400" panose="020B0503030303020204" charset="0"/>
                  <a:ea typeface="SamsungOne-400" panose="020B0503030303020204" charset="0"/>
                </a:rPr>
                <a:t>lý</a:t>
              </a:r>
              <a:endParaRPr lang="ko-KR" altLang="en-US" sz="1400" dirty="0">
                <a:solidFill>
                  <a:prstClr val="black">
                    <a:lumMod val="75000"/>
                    <a:lumOff val="25000"/>
                  </a:prstClr>
                </a:solidFill>
                <a:latin typeface="SamsungOne-400" panose="020B0503030303020204" charset="0"/>
              </a:endParaRPr>
            </a:p>
          </p:txBody>
        </p:sp>
        <p:sp>
          <p:nvSpPr>
            <p:cNvPr id="23" name="직사각형 22">
              <a:extLst>
                <a:ext uri="{FF2B5EF4-FFF2-40B4-BE49-F238E27FC236}">
                  <a16:creationId xmlns:a16="http://schemas.microsoft.com/office/drawing/2014/main" id="{8D82F14B-7282-4C70-9836-61E6FCC62DFE}"/>
                </a:ext>
              </a:extLst>
            </p:cNvPr>
            <p:cNvSpPr/>
            <p:nvPr/>
          </p:nvSpPr>
          <p:spPr bwMode="auto">
            <a:xfrm>
              <a:off x="5016606" y="2569529"/>
              <a:ext cx="1810914" cy="1217611"/>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Ứng</a:t>
              </a:r>
              <a:r>
                <a:rPr lang="en-US" altLang="ko-KR" sz="1400" dirty="0">
                  <a:solidFill>
                    <a:prstClr val="black">
                      <a:lumMod val="75000"/>
                      <a:lumOff val="25000"/>
                    </a:prstClr>
                  </a:solidFill>
                  <a:latin typeface="SamsungOne-400" panose="020B0503030303020204" charset="0"/>
                  <a:ea typeface="SamsungOne-400" panose="020B0503030303020204" charset="0"/>
                </a:rPr>
                <a:t> </a:t>
              </a:r>
              <a:r>
                <a:rPr lang="en-US" altLang="ko-KR" sz="1400" dirty="0" err="1">
                  <a:solidFill>
                    <a:prstClr val="black">
                      <a:lumMod val="75000"/>
                      <a:lumOff val="25000"/>
                    </a:prstClr>
                  </a:solidFill>
                  <a:latin typeface="SamsungOne-400" panose="020B0503030303020204" charset="0"/>
                  <a:ea typeface="SamsungOne-400" panose="020B0503030303020204" charset="0"/>
                </a:rPr>
                <a:t>dụng</a:t>
              </a:r>
              <a:endParaRPr lang="ko-KR" altLang="en-US" sz="1400" dirty="0">
                <a:solidFill>
                  <a:prstClr val="black">
                    <a:lumMod val="75000"/>
                    <a:lumOff val="25000"/>
                  </a:prstClr>
                </a:solidFill>
                <a:latin typeface="SamsungOne-400" panose="020B0503030303020204" charset="0"/>
              </a:endParaRPr>
            </a:p>
          </p:txBody>
        </p:sp>
        <p:sp>
          <p:nvSpPr>
            <p:cNvPr id="24" name="직사각형 23">
              <a:extLst>
                <a:ext uri="{FF2B5EF4-FFF2-40B4-BE49-F238E27FC236}">
                  <a16:creationId xmlns:a16="http://schemas.microsoft.com/office/drawing/2014/main" id="{8B17380A-1B5A-481A-BA04-6EB387B23EDE}"/>
                </a:ext>
              </a:extLst>
            </p:cNvPr>
            <p:cNvSpPr/>
            <p:nvPr/>
          </p:nvSpPr>
          <p:spPr bwMode="auto">
            <a:xfrm>
              <a:off x="5016606" y="3817621"/>
              <a:ext cx="1810914" cy="730384"/>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400" panose="020B0503030303020204" charset="0"/>
                  <a:ea typeface="SamsungOne-400" panose="020B0503030303020204" charset="0"/>
                </a:rPr>
                <a:t>Giao </a:t>
              </a:r>
              <a:r>
                <a:rPr lang="en-US" altLang="ko-KR" sz="1400" dirty="0" err="1">
                  <a:solidFill>
                    <a:prstClr val="black">
                      <a:lumMod val="75000"/>
                      <a:lumOff val="25000"/>
                    </a:prstClr>
                  </a:solidFill>
                  <a:latin typeface="SamsungOne-400" panose="020B0503030303020204" charset="0"/>
                  <a:ea typeface="SamsungOne-400" panose="020B0503030303020204" charset="0"/>
                </a:rPr>
                <a:t>vận</a:t>
              </a:r>
              <a:endParaRPr lang="en-US" altLang="ko-KR" sz="1400" dirty="0">
                <a:solidFill>
                  <a:prstClr val="black">
                    <a:lumMod val="75000"/>
                    <a:lumOff val="25000"/>
                  </a:prstClr>
                </a:solidFill>
                <a:latin typeface="SamsungOne-400" panose="020B0503030303020204" charset="0"/>
                <a:ea typeface="SamsungOne-400" panose="020B0503030303020204" charset="0"/>
              </a:endParaRPr>
            </a:p>
            <a:p>
              <a:pPr algn="ctr"/>
              <a:r>
                <a:rPr lang="en-US" altLang="ko-KR" sz="1400" dirty="0">
                  <a:solidFill>
                    <a:prstClr val="black">
                      <a:lumMod val="75000"/>
                      <a:lumOff val="25000"/>
                    </a:prstClr>
                  </a:solidFill>
                  <a:latin typeface="SamsungOne-400" panose="020B0503030303020204" charset="0"/>
                </a:rPr>
                <a:t>(</a:t>
              </a:r>
              <a:r>
                <a:rPr lang="en-US" altLang="ko-KR" sz="1400" dirty="0" err="1">
                  <a:solidFill>
                    <a:prstClr val="black">
                      <a:lumMod val="75000"/>
                      <a:lumOff val="25000"/>
                    </a:prstClr>
                  </a:solidFill>
                  <a:latin typeface="SamsungOne-400" panose="020B0503030303020204" charset="0"/>
                </a:rPr>
                <a:t>máy</a:t>
              </a:r>
              <a:r>
                <a:rPr lang="en-US" altLang="ko-KR" sz="1400" dirty="0">
                  <a:solidFill>
                    <a:prstClr val="black">
                      <a:lumMod val="75000"/>
                      <a:lumOff val="25000"/>
                    </a:prstClr>
                  </a:solidFill>
                  <a:latin typeface="SamsungOne-400" panose="020B0503030303020204" charset="0"/>
                </a:rPr>
                <a:t> </a:t>
              </a:r>
              <a:r>
                <a:rPr lang="en-US" altLang="ko-KR" sz="1400" dirty="0" err="1">
                  <a:solidFill>
                    <a:prstClr val="black">
                      <a:lumMod val="75000"/>
                      <a:lumOff val="25000"/>
                    </a:prstClr>
                  </a:solidFill>
                  <a:latin typeface="SamsungOne-400" panose="020B0503030303020204" charset="0"/>
                </a:rPr>
                <a:t>chủ-máy</a:t>
              </a:r>
              <a:r>
                <a:rPr lang="en-US" altLang="ko-KR" sz="1400" dirty="0">
                  <a:solidFill>
                    <a:prstClr val="black">
                      <a:lumMod val="75000"/>
                      <a:lumOff val="25000"/>
                    </a:prstClr>
                  </a:solidFill>
                  <a:latin typeface="SamsungOne-400" panose="020B0503030303020204" charset="0"/>
                </a:rPr>
                <a:t> </a:t>
              </a:r>
              <a:r>
                <a:rPr lang="en-US" altLang="ko-KR" sz="1400" dirty="0" err="1">
                  <a:solidFill>
                    <a:prstClr val="black">
                      <a:lumMod val="75000"/>
                      <a:lumOff val="25000"/>
                    </a:prstClr>
                  </a:solidFill>
                  <a:latin typeface="SamsungOne-400" panose="020B0503030303020204" charset="0"/>
                </a:rPr>
                <a:t>chủ</a:t>
              </a:r>
              <a:r>
                <a:rPr lang="en-US" altLang="ko-KR" sz="1400" dirty="0">
                  <a:solidFill>
                    <a:prstClr val="black">
                      <a:lumMod val="75000"/>
                      <a:lumOff val="25000"/>
                    </a:prstClr>
                  </a:solidFill>
                  <a:latin typeface="SamsungOne-400" panose="020B0503030303020204" charset="0"/>
                </a:rPr>
                <a:t>)</a:t>
              </a:r>
              <a:endParaRPr lang="ko-KR" altLang="en-US" sz="1400" dirty="0">
                <a:solidFill>
                  <a:prstClr val="black">
                    <a:lumMod val="75000"/>
                    <a:lumOff val="25000"/>
                  </a:prstClr>
                </a:solidFill>
                <a:latin typeface="SamsungOne-400" panose="020B0503030303020204" charset="0"/>
              </a:endParaRPr>
            </a:p>
          </p:txBody>
        </p:sp>
        <p:sp>
          <p:nvSpPr>
            <p:cNvPr id="25" name="직사각형 24">
              <a:extLst>
                <a:ext uri="{FF2B5EF4-FFF2-40B4-BE49-F238E27FC236}">
                  <a16:creationId xmlns:a16="http://schemas.microsoft.com/office/drawing/2014/main" id="{0A76E9E2-5425-4C9F-B741-03A8FEF6EC3B}"/>
                </a:ext>
              </a:extLst>
            </p:cNvPr>
            <p:cNvSpPr/>
            <p:nvPr/>
          </p:nvSpPr>
          <p:spPr bwMode="auto">
            <a:xfrm>
              <a:off x="5016606" y="4579695"/>
              <a:ext cx="1810914" cy="213285"/>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400" panose="020B0503030303020204" charset="0"/>
                  <a:ea typeface="SamsungOne-400" panose="020B0503030303020204" charset="0"/>
                </a:rPr>
                <a:t>Internet</a:t>
              </a:r>
              <a:endParaRPr lang="ko-KR" altLang="en-US" sz="1400" dirty="0">
                <a:solidFill>
                  <a:prstClr val="black">
                    <a:lumMod val="75000"/>
                    <a:lumOff val="25000"/>
                  </a:prstClr>
                </a:solidFill>
                <a:latin typeface="SamsungOne-400" panose="020B0503030303020204" charset="0"/>
              </a:endParaRPr>
            </a:p>
          </p:txBody>
        </p:sp>
        <p:sp>
          <p:nvSpPr>
            <p:cNvPr id="26" name="직사각형 25">
              <a:extLst>
                <a:ext uri="{FF2B5EF4-FFF2-40B4-BE49-F238E27FC236}">
                  <a16:creationId xmlns:a16="http://schemas.microsoft.com/office/drawing/2014/main" id="{4E5319E1-BDAE-4F55-BEFE-EC55F4D84132}"/>
                </a:ext>
              </a:extLst>
            </p:cNvPr>
            <p:cNvSpPr/>
            <p:nvPr/>
          </p:nvSpPr>
          <p:spPr bwMode="auto">
            <a:xfrm>
              <a:off x="5016606" y="4824670"/>
              <a:ext cx="1810914" cy="728418"/>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Truy</a:t>
              </a:r>
              <a:r>
                <a:rPr lang="en-US" altLang="ko-KR" sz="1400" dirty="0">
                  <a:solidFill>
                    <a:prstClr val="black">
                      <a:lumMod val="75000"/>
                      <a:lumOff val="25000"/>
                    </a:prstClr>
                  </a:solidFill>
                  <a:latin typeface="SamsungOne-400" panose="020B0503030303020204" charset="0"/>
                  <a:ea typeface="SamsungOne-400" panose="020B0503030303020204" charset="0"/>
                </a:rPr>
                <a:t> </a:t>
              </a:r>
              <a:r>
                <a:rPr lang="en-US" altLang="ko-KR" sz="1400" dirty="0" err="1">
                  <a:solidFill>
                    <a:prstClr val="black">
                      <a:lumMod val="75000"/>
                      <a:lumOff val="25000"/>
                    </a:prstClr>
                  </a:solidFill>
                  <a:latin typeface="SamsungOne-400" panose="020B0503030303020204" charset="0"/>
                  <a:ea typeface="SamsungOne-400" panose="020B0503030303020204" charset="0"/>
                </a:rPr>
                <a:t>cập</a:t>
              </a:r>
              <a:endParaRPr lang="en-US" altLang="ko-KR" sz="1400" dirty="0">
                <a:solidFill>
                  <a:prstClr val="black">
                    <a:lumMod val="75000"/>
                    <a:lumOff val="25000"/>
                  </a:prstClr>
                </a:solidFill>
                <a:latin typeface="SamsungOne-400" panose="020B0503030303020204" charset="0"/>
                <a:ea typeface="SamsungOne-400" panose="020B0503030303020204" charset="0"/>
              </a:endParaRPr>
            </a:p>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mạng</a:t>
              </a:r>
              <a:endParaRPr lang="en-US" altLang="ko-KR" sz="1400" dirty="0">
                <a:solidFill>
                  <a:prstClr val="black">
                    <a:lumMod val="75000"/>
                    <a:lumOff val="25000"/>
                  </a:prstClr>
                </a:solidFill>
                <a:latin typeface="SamsungOne-400" panose="020B0503030303020204" charset="0"/>
                <a:ea typeface="SamsungOne-400" panose="020B0503030303020204" charset="0"/>
              </a:endParaRPr>
            </a:p>
          </p:txBody>
        </p:sp>
        <p:sp>
          <p:nvSpPr>
            <p:cNvPr id="27" name="직사각형 26">
              <a:extLst>
                <a:ext uri="{FF2B5EF4-FFF2-40B4-BE49-F238E27FC236}">
                  <a16:creationId xmlns:a16="http://schemas.microsoft.com/office/drawing/2014/main" id="{B40BFC6D-3D9D-46C8-A88F-EDDEEEC9DC29}"/>
                </a:ext>
              </a:extLst>
            </p:cNvPr>
            <p:cNvSpPr/>
            <p:nvPr/>
          </p:nvSpPr>
          <p:spPr bwMode="auto">
            <a:xfrm>
              <a:off x="5016606" y="5584778"/>
              <a:ext cx="1810914" cy="470851"/>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charset="0"/>
                  <a:ea typeface="SamsungOne-400" panose="020B0503030303020204" charset="0"/>
                </a:rPr>
                <a:t>Vật</a:t>
              </a:r>
              <a:r>
                <a:rPr lang="en-US" altLang="ko-KR" sz="1400" dirty="0">
                  <a:solidFill>
                    <a:prstClr val="black">
                      <a:lumMod val="75000"/>
                      <a:lumOff val="25000"/>
                    </a:prstClr>
                  </a:solidFill>
                  <a:latin typeface="SamsungOne-400" panose="020B0503030303020204" charset="0"/>
                  <a:ea typeface="SamsungOne-400" panose="020B0503030303020204" charset="0"/>
                </a:rPr>
                <a:t> </a:t>
              </a:r>
              <a:r>
                <a:rPr lang="en-US" altLang="ko-KR" sz="1400" dirty="0" err="1">
                  <a:solidFill>
                    <a:prstClr val="black">
                      <a:lumMod val="75000"/>
                      <a:lumOff val="25000"/>
                    </a:prstClr>
                  </a:solidFill>
                  <a:latin typeface="SamsungOne-400" panose="020B0503030303020204" charset="0"/>
                  <a:ea typeface="SamsungOne-400" panose="020B0503030303020204" charset="0"/>
                </a:rPr>
                <a:t>lý</a:t>
              </a:r>
              <a:endParaRPr lang="ko-KR" altLang="en-US" sz="1400" dirty="0">
                <a:solidFill>
                  <a:prstClr val="black">
                    <a:lumMod val="75000"/>
                    <a:lumOff val="25000"/>
                  </a:prstClr>
                </a:solidFill>
                <a:latin typeface="SamsungOne-400" panose="020B0503030303020204" charset="0"/>
              </a:endParaRPr>
            </a:p>
          </p:txBody>
        </p:sp>
        <p:sp>
          <p:nvSpPr>
            <p:cNvPr id="28" name="TextBox 27">
              <a:extLst>
                <a:ext uri="{FF2B5EF4-FFF2-40B4-BE49-F238E27FC236}">
                  <a16:creationId xmlns:a16="http://schemas.microsoft.com/office/drawing/2014/main" id="{3F5F4117-4880-419E-8CC2-3A280B85A16B}"/>
                </a:ext>
              </a:extLst>
            </p:cNvPr>
            <p:cNvSpPr txBox="1"/>
            <p:nvPr/>
          </p:nvSpPr>
          <p:spPr>
            <a:xfrm>
              <a:off x="5245062" y="2197090"/>
              <a:ext cx="1354002" cy="307777"/>
            </a:xfrm>
            <a:prstGeom prst="rect">
              <a:avLst/>
            </a:prstGeom>
            <a:noFill/>
          </p:spPr>
          <p:txBody>
            <a:bodyPr wrap="square" rtlCol="0">
              <a:spAutoFit/>
            </a:bodyPr>
            <a:lstStyle/>
            <a:p>
              <a:pPr marR="0" lvl="0" indent="0" algn="ctr" fontAlgn="base">
                <a:lnSpc>
                  <a:spcPct val="100000"/>
                </a:lnSpc>
                <a:spcBef>
                  <a:spcPct val="0"/>
                </a:spcBef>
                <a:spcAft>
                  <a:spcPts val="0"/>
                </a:spcAft>
                <a:buClrTx/>
                <a:buSzTx/>
                <a:buFontTx/>
                <a:buNone/>
                <a:tabLst/>
                <a:defRPr/>
              </a:pPr>
              <a:r>
                <a:rPr lang="en-US" altLang="ko-KR" sz="1400" dirty="0">
                  <a:solidFill>
                    <a:prstClr val="black">
                      <a:lumMod val="75000"/>
                      <a:lumOff val="25000"/>
                    </a:prstClr>
                  </a:solidFill>
                  <a:latin typeface="SamsungOne-400" panose="020B0503030303020204" charset="0"/>
                  <a:ea typeface="SamsungOne-400" panose="020B0503030303020204" charset="0"/>
                  <a:cs typeface="+mn-cs"/>
                </a:rPr>
                <a:t>TCP/IP</a:t>
              </a:r>
              <a:endParaRPr lang="ko-KR" altLang="en-US" sz="1400" dirty="0">
                <a:solidFill>
                  <a:prstClr val="black">
                    <a:lumMod val="75000"/>
                    <a:lumOff val="25000"/>
                  </a:prstClr>
                </a:solidFill>
                <a:latin typeface="SamsungOne-400" panose="020B0503030303020204" charset="0"/>
                <a:cs typeface="+mn-cs"/>
              </a:endParaRPr>
            </a:p>
          </p:txBody>
        </p:sp>
      </p:grpSp>
    </p:spTree>
    <p:extLst>
      <p:ext uri="{BB962C8B-B14F-4D97-AF65-F5344CB8AC3E}">
        <p14:creationId xmlns:p14="http://schemas.microsoft.com/office/powerpoint/2010/main" val="365401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Lịch</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sử</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Mạng</a:t>
            </a:r>
            <a:endPar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116477AB-E0D2-45DE-8B63-59D9AEAA2EB5}"/>
              </a:ext>
            </a:extLst>
          </p:cNvPr>
          <p:cNvSpPr/>
          <p:nvPr/>
        </p:nvSpPr>
        <p:spPr>
          <a:xfrm>
            <a:off x="712182" y="2393948"/>
            <a:ext cx="8630827" cy="3874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ARPANET (Mạng lưới cơ quan với các đề án nghiên cứu tân tiến) </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Năm 1969, Bộ Quốc phòng Hoa Kỳ đã tạo ra mạng ARPANET để chia sẻ và truyền tải tài nguyên của các dự án trên khắp nước Mỹ.</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SNA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1972, IBM</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Ethernet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1974, Xerox </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NSFNET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1986, ,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Quỹ</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Khoa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(NFS)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NFSNET,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ARPANET.</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TCP/IP</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Năm 1982, giao thức TCP/IP được tạo và được sử dụng làm giao thức mạng Internet.</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WWW</a:t>
            </a:r>
          </a:p>
          <a:p>
            <a:pPr marL="444500" lvl="2" indent="-8731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Năm 1992, WWW được phát triển và khiến mạng Internet lan rộng nhanh chóng.</a:t>
            </a:r>
          </a:p>
        </p:txBody>
      </p:sp>
      <p:sp>
        <p:nvSpPr>
          <p:cNvPr id="9" name="직사각형 8">
            <a:extLst>
              <a:ext uri="{FF2B5EF4-FFF2-40B4-BE49-F238E27FC236}">
                <a16:creationId xmlns:a16="http://schemas.microsoft.com/office/drawing/2014/main" id="{07E08C59-C4B8-4702-A98B-C702A4035A30}"/>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Lịch sử xây dựng mạng sử dụng máy tính không quá dài, vào những năm 1960, một phương pháp thô sơ để kết nối nhiều thiết bị đầu cuối vào một máy tính đã được sử dụng.</a:t>
            </a:r>
          </a:p>
        </p:txBody>
      </p:sp>
    </p:spTree>
    <p:extLst>
      <p:ext uri="{BB962C8B-B14F-4D97-AF65-F5344CB8AC3E}">
        <p14:creationId xmlns:p14="http://schemas.microsoft.com/office/powerpoint/2010/main" val="2567087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7" name="직사각형 76">
            <a:extLst>
              <a:ext uri="{FF2B5EF4-FFF2-40B4-BE49-F238E27FC236}">
                <a16:creationId xmlns:a16="http://schemas.microsoft.com/office/drawing/2014/main" id="{891095D5-36F4-46CF-A698-EAD1060DD2E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Đánh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chỉ</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32" name="그룹 31">
            <a:extLst>
              <a:ext uri="{FF2B5EF4-FFF2-40B4-BE49-F238E27FC236}">
                <a16:creationId xmlns:a16="http://schemas.microsoft.com/office/drawing/2014/main" id="{814E408C-0D84-490F-8674-F90A4A7086F3}"/>
              </a:ext>
            </a:extLst>
          </p:cNvPr>
          <p:cNvGrpSpPr/>
          <p:nvPr/>
        </p:nvGrpSpPr>
        <p:grpSpPr>
          <a:xfrm>
            <a:off x="2224555" y="2600325"/>
            <a:ext cx="5456890" cy="2990920"/>
            <a:chOff x="2291799" y="2924680"/>
            <a:chExt cx="4800470" cy="2631137"/>
          </a:xfrm>
        </p:grpSpPr>
        <p:grpSp>
          <p:nvGrpSpPr>
            <p:cNvPr id="33" name="그룹 32">
              <a:extLst>
                <a:ext uri="{FF2B5EF4-FFF2-40B4-BE49-F238E27FC236}">
                  <a16:creationId xmlns:a16="http://schemas.microsoft.com/office/drawing/2014/main" id="{82F6889A-6164-432B-AC9F-E4D42B6B6A25}"/>
                </a:ext>
              </a:extLst>
            </p:cNvPr>
            <p:cNvGrpSpPr/>
            <p:nvPr/>
          </p:nvGrpSpPr>
          <p:grpSpPr>
            <a:xfrm>
              <a:off x="2291799" y="2924680"/>
              <a:ext cx="2999023" cy="371475"/>
              <a:chOff x="2291799" y="2924680"/>
              <a:chExt cx="2999023" cy="371475"/>
            </a:xfrm>
          </p:grpSpPr>
          <p:sp>
            <p:nvSpPr>
              <p:cNvPr id="53" name="직사각형 52">
                <a:extLst>
                  <a:ext uri="{FF2B5EF4-FFF2-40B4-BE49-F238E27FC236}">
                    <a16:creationId xmlns:a16="http://schemas.microsoft.com/office/drawing/2014/main" id="{D84C37CA-AF5E-430A-ADB1-C6147639695B}"/>
                  </a:ext>
                </a:extLst>
              </p:cNvPr>
              <p:cNvSpPr/>
              <p:nvPr/>
            </p:nvSpPr>
            <p:spPr bwMode="auto">
              <a:xfrm>
                <a:off x="3722372" y="2924680"/>
                <a:ext cx="1568450" cy="371475"/>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schemeClr val="tx1"/>
                    </a:solidFill>
                    <a:latin typeface="SamsungOne-400" panose="020B0503030303020204" charset="0"/>
                    <a:ea typeface="SamsungOne-400" panose="020B0503030303020204" charset="0"/>
                  </a:rPr>
                  <a:t>Tầng</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ứng</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dụng</a:t>
                </a:r>
                <a:endParaRPr lang="en-US" altLang="ko-KR" sz="1400" dirty="0">
                  <a:solidFill>
                    <a:schemeClr val="tx1"/>
                  </a:solidFill>
                  <a:latin typeface="SamsungOne-400" panose="020B0503030303020204" charset="0"/>
                  <a:ea typeface="SamsungOne-400" panose="020B0503030303020204" charset="0"/>
                </a:endParaRPr>
              </a:p>
            </p:txBody>
          </p:sp>
          <p:sp>
            <p:nvSpPr>
              <p:cNvPr id="54" name="TextBox 53">
                <a:extLst>
                  <a:ext uri="{FF2B5EF4-FFF2-40B4-BE49-F238E27FC236}">
                    <a16:creationId xmlns:a16="http://schemas.microsoft.com/office/drawing/2014/main" id="{A97FE17B-10CD-4CB1-A10E-3DDC900A4AA7}"/>
                  </a:ext>
                </a:extLst>
              </p:cNvPr>
              <p:cNvSpPr txBox="1"/>
              <p:nvPr/>
            </p:nvSpPr>
            <p:spPr>
              <a:xfrm>
                <a:off x="2291799" y="2956529"/>
                <a:ext cx="1191126" cy="270754"/>
              </a:xfrm>
              <a:prstGeom prst="rect">
                <a:avLst/>
              </a:prstGeom>
              <a:noFill/>
            </p:spPr>
            <p:txBody>
              <a:bodyPr wrap="square" rtlCol="0">
                <a:spAutoFit/>
              </a:bodyPr>
              <a:lstStyle/>
              <a:p>
                <a:pPr marR="0" lvl="0" indent="0" fontAlgn="base">
                  <a:lnSpc>
                    <a:spcPct val="100000"/>
                  </a:lnSpc>
                  <a:spcBef>
                    <a:spcPct val="0"/>
                  </a:spcBef>
                  <a:spcAft>
                    <a:spcPts val="0"/>
                  </a:spcAft>
                  <a:buClrTx/>
                  <a:buSzTx/>
                  <a:buFontTx/>
                  <a:buNone/>
                  <a:tabLst/>
                  <a:defRPr/>
                </a:pPr>
                <a:r>
                  <a:rPr lang="en-US" altLang="ko-KR" sz="1400" dirty="0" err="1">
                    <a:latin typeface="SamsungOne-400" panose="020B0503030303020204" pitchFamily="34" charset="0"/>
                    <a:ea typeface="SamsungOne-400" panose="020B0503030303020204" pitchFamily="34" charset="0"/>
                    <a:cs typeface="+mn-cs"/>
                  </a:rPr>
                  <a:t>Tông</a:t>
                </a:r>
                <a:r>
                  <a:rPr lang="en-US" altLang="ko-KR" sz="1400" dirty="0">
                    <a:latin typeface="SamsungOne-400" panose="020B0503030303020204" pitchFamily="34" charset="0"/>
                    <a:ea typeface="SamsungOne-400" panose="020B0503030303020204" pitchFamily="34" charset="0"/>
                    <a:cs typeface="+mn-cs"/>
                  </a:rPr>
                  <a:t> </a:t>
                </a:r>
                <a:r>
                  <a:rPr lang="en-US" altLang="ko-KR" sz="1400" dirty="0" err="1">
                    <a:latin typeface="SamsungOne-400" panose="020B0503030303020204" pitchFamily="34" charset="0"/>
                    <a:ea typeface="SamsungOne-400" panose="020B0503030303020204" pitchFamily="34" charset="0"/>
                    <a:cs typeface="+mn-cs"/>
                  </a:rPr>
                  <a:t>báo</a:t>
                </a:r>
                <a:endParaRPr lang="ko-KR" altLang="en-US" sz="1400" dirty="0">
                  <a:latin typeface="SamsungOne-400" panose="020B0503030303020204" pitchFamily="34" charset="0"/>
                  <a:cs typeface="+mn-cs"/>
                </a:endParaRPr>
              </a:p>
            </p:txBody>
          </p:sp>
        </p:grpSp>
        <p:grpSp>
          <p:nvGrpSpPr>
            <p:cNvPr id="34" name="그룹 33">
              <a:extLst>
                <a:ext uri="{FF2B5EF4-FFF2-40B4-BE49-F238E27FC236}">
                  <a16:creationId xmlns:a16="http://schemas.microsoft.com/office/drawing/2014/main" id="{126B0460-E6BA-4503-BBA9-7E98CC815204}"/>
                </a:ext>
              </a:extLst>
            </p:cNvPr>
            <p:cNvGrpSpPr/>
            <p:nvPr/>
          </p:nvGrpSpPr>
          <p:grpSpPr>
            <a:xfrm>
              <a:off x="2291799" y="3488736"/>
              <a:ext cx="4800470" cy="373195"/>
              <a:chOff x="2291799" y="3472852"/>
              <a:chExt cx="4800470" cy="373195"/>
            </a:xfrm>
          </p:grpSpPr>
          <p:sp>
            <p:nvSpPr>
              <p:cNvPr id="49" name="직사각형 48">
                <a:extLst>
                  <a:ext uri="{FF2B5EF4-FFF2-40B4-BE49-F238E27FC236}">
                    <a16:creationId xmlns:a16="http://schemas.microsoft.com/office/drawing/2014/main" id="{8AA2368E-34CA-49C5-9E2A-E8EB9FA17A32}"/>
                  </a:ext>
                </a:extLst>
              </p:cNvPr>
              <p:cNvSpPr/>
              <p:nvPr/>
            </p:nvSpPr>
            <p:spPr bwMode="auto">
              <a:xfrm>
                <a:off x="3727531" y="3472852"/>
                <a:ext cx="1568450" cy="373195"/>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schemeClr val="tx1"/>
                    </a:solidFill>
                    <a:latin typeface="SamsungOne-400" panose="020B0503030303020204" charset="0"/>
                    <a:ea typeface="SamsungOne-400" panose="020B0503030303020204" charset="0"/>
                  </a:rPr>
                  <a:t>Tầng</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giao</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vận</a:t>
                </a:r>
                <a:endParaRPr lang="en-US" altLang="ko-KR" sz="1400" dirty="0">
                  <a:solidFill>
                    <a:schemeClr val="tx1"/>
                  </a:solidFill>
                  <a:latin typeface="SamsungOne-400" panose="020B0503030303020204" charset="0"/>
                  <a:ea typeface="SamsungOne-400" panose="020B0503030303020204" charset="0"/>
                </a:endParaRPr>
              </a:p>
            </p:txBody>
          </p:sp>
          <p:cxnSp>
            <p:nvCxnSpPr>
              <p:cNvPr id="50" name="직선 화살표 연결선 49">
                <a:extLst>
                  <a:ext uri="{FF2B5EF4-FFF2-40B4-BE49-F238E27FC236}">
                    <a16:creationId xmlns:a16="http://schemas.microsoft.com/office/drawing/2014/main" id="{28BD461B-EA5F-4ACA-87FE-D81EECD327D4}"/>
                  </a:ext>
                </a:extLst>
              </p:cNvPr>
              <p:cNvCxnSpPr>
                <a:cxnSpLocks/>
                <a:stCxn id="49" idx="3"/>
                <a:endCxn id="51" idx="1"/>
              </p:cNvCxnSpPr>
              <p:nvPr/>
            </p:nvCxnSpPr>
            <p:spPr bwMode="auto">
              <a:xfrm>
                <a:off x="5295981" y="3659450"/>
                <a:ext cx="2278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id="{56564094-443A-4DBD-A1E0-9A72C4E10A4A}"/>
                  </a:ext>
                </a:extLst>
              </p:cNvPr>
              <p:cNvSpPr/>
              <p:nvPr/>
            </p:nvSpPr>
            <p:spPr bwMode="auto">
              <a:xfrm>
                <a:off x="5523819" y="3472852"/>
                <a:ext cx="1568450" cy="373195"/>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schemeClr val="tx1"/>
                    </a:solidFill>
                    <a:latin typeface="SamsungOne-400" panose="020B0503030303020204" charset="0"/>
                    <a:ea typeface="SamsungOne-400" panose="020B0503030303020204" charset="0"/>
                  </a:rPr>
                  <a:t>Địa</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chỉ</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cổng</a:t>
                </a:r>
                <a:endParaRPr lang="en-US" altLang="ko-KR" sz="1400" dirty="0">
                  <a:solidFill>
                    <a:schemeClr val="tx1"/>
                  </a:solidFill>
                  <a:latin typeface="SamsungOne-400" panose="020B0503030303020204" charset="0"/>
                  <a:ea typeface="SamsungOne-400" panose="020B0503030303020204" charset="0"/>
                </a:endParaRPr>
              </a:p>
            </p:txBody>
          </p:sp>
          <p:sp>
            <p:nvSpPr>
              <p:cNvPr id="52" name="TextBox 51">
                <a:extLst>
                  <a:ext uri="{FF2B5EF4-FFF2-40B4-BE49-F238E27FC236}">
                    <a16:creationId xmlns:a16="http://schemas.microsoft.com/office/drawing/2014/main" id="{CFEE6EEB-C5D8-43C9-AC5B-E81533D34883}"/>
                  </a:ext>
                </a:extLst>
              </p:cNvPr>
              <p:cNvSpPr txBox="1"/>
              <p:nvPr/>
            </p:nvSpPr>
            <p:spPr>
              <a:xfrm>
                <a:off x="2291799" y="3505561"/>
                <a:ext cx="1191126" cy="270754"/>
              </a:xfrm>
              <a:prstGeom prst="rect">
                <a:avLst/>
              </a:prstGeom>
              <a:noFill/>
            </p:spPr>
            <p:txBody>
              <a:bodyPr wrap="square" rtlCol="0">
                <a:spAutoFit/>
              </a:bodyPr>
              <a:lstStyle/>
              <a:p>
                <a:pPr marL="0" defTabSz="914400" eaLnBrk="1" hangingPunct="1">
                  <a:spcAft>
                    <a:spcPts val="0"/>
                  </a:spcAft>
                  <a:defRPr/>
                </a:pPr>
                <a:r>
                  <a:rPr lang="en-US" altLang="ko-KR" sz="1400" dirty="0" err="1">
                    <a:latin typeface="SamsungOne-400" panose="020B0503030303020204" pitchFamily="34" charset="0"/>
                    <a:ea typeface="SamsungOne-400" panose="020B0503030303020204" pitchFamily="34" charset="0"/>
                    <a:cs typeface="+mn-cs"/>
                  </a:rPr>
                  <a:t>Phân</a:t>
                </a:r>
                <a:r>
                  <a:rPr lang="en-US" altLang="ko-KR" sz="1400" dirty="0">
                    <a:latin typeface="SamsungOne-400" panose="020B0503030303020204" pitchFamily="34" charset="0"/>
                    <a:ea typeface="SamsungOne-400" panose="020B0503030303020204" pitchFamily="34" charset="0"/>
                    <a:cs typeface="+mn-cs"/>
                  </a:rPr>
                  <a:t> </a:t>
                </a:r>
                <a:r>
                  <a:rPr lang="en-US" altLang="ko-KR" sz="1400" dirty="0" err="1">
                    <a:latin typeface="SamsungOne-400" panose="020B0503030303020204" pitchFamily="34" charset="0"/>
                    <a:ea typeface="SamsungOne-400" panose="020B0503030303020204" pitchFamily="34" charset="0"/>
                    <a:cs typeface="+mn-cs"/>
                  </a:rPr>
                  <a:t>đoạn</a:t>
                </a:r>
                <a:endParaRPr lang="ko-KR" altLang="en-US" sz="1400" dirty="0">
                  <a:latin typeface="SamsungOne-400" panose="020B0503030303020204" pitchFamily="34" charset="0"/>
                  <a:cs typeface="+mn-cs"/>
                </a:endParaRPr>
              </a:p>
            </p:txBody>
          </p:sp>
        </p:grpSp>
        <p:grpSp>
          <p:nvGrpSpPr>
            <p:cNvPr id="35" name="그룹 34">
              <a:extLst>
                <a:ext uri="{FF2B5EF4-FFF2-40B4-BE49-F238E27FC236}">
                  <a16:creationId xmlns:a16="http://schemas.microsoft.com/office/drawing/2014/main" id="{BDC23688-C7AB-4663-9FDF-B996D7EAB093}"/>
                </a:ext>
              </a:extLst>
            </p:cNvPr>
            <p:cNvGrpSpPr/>
            <p:nvPr/>
          </p:nvGrpSpPr>
          <p:grpSpPr>
            <a:xfrm>
              <a:off x="2291799" y="4054512"/>
              <a:ext cx="4784197" cy="373195"/>
              <a:chOff x="2291799" y="4044311"/>
              <a:chExt cx="4784197" cy="373195"/>
            </a:xfrm>
          </p:grpSpPr>
          <p:sp>
            <p:nvSpPr>
              <p:cNvPr id="45" name="직사각형 44">
                <a:extLst>
                  <a:ext uri="{FF2B5EF4-FFF2-40B4-BE49-F238E27FC236}">
                    <a16:creationId xmlns:a16="http://schemas.microsoft.com/office/drawing/2014/main" id="{0C122506-63B5-4426-994A-DBE2AE75E80C}"/>
                  </a:ext>
                </a:extLst>
              </p:cNvPr>
              <p:cNvSpPr/>
              <p:nvPr/>
            </p:nvSpPr>
            <p:spPr bwMode="auto">
              <a:xfrm>
                <a:off x="5507546" y="4044311"/>
                <a:ext cx="1568450" cy="373195"/>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schemeClr val="tx1"/>
                    </a:solidFill>
                    <a:latin typeface="SamsungOne-400" panose="020B0503030303020204" charset="0"/>
                    <a:ea typeface="SamsungOne-400" panose="020B0503030303020204" charset="0"/>
                  </a:rPr>
                  <a:t>Địa</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chỉ</a:t>
                </a:r>
                <a:r>
                  <a:rPr lang="en-US" altLang="ko-KR" sz="1400" dirty="0">
                    <a:solidFill>
                      <a:schemeClr val="tx1"/>
                    </a:solidFill>
                    <a:latin typeface="SamsungOne-400" panose="020B0503030303020204" charset="0"/>
                    <a:ea typeface="SamsungOne-400" panose="020B0503030303020204" charset="0"/>
                  </a:rPr>
                  <a:t> logic</a:t>
                </a:r>
              </a:p>
            </p:txBody>
          </p:sp>
          <p:sp>
            <p:nvSpPr>
              <p:cNvPr id="46" name="직사각형 45">
                <a:extLst>
                  <a:ext uri="{FF2B5EF4-FFF2-40B4-BE49-F238E27FC236}">
                    <a16:creationId xmlns:a16="http://schemas.microsoft.com/office/drawing/2014/main" id="{14BDF1A0-E175-4AD9-B469-1FB539934C61}"/>
                  </a:ext>
                </a:extLst>
              </p:cNvPr>
              <p:cNvSpPr/>
              <p:nvPr/>
            </p:nvSpPr>
            <p:spPr bwMode="auto">
              <a:xfrm>
                <a:off x="3727531" y="4045171"/>
                <a:ext cx="1568450" cy="371475"/>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schemeClr val="tx1"/>
                    </a:solidFill>
                    <a:latin typeface="SamsungOne-400" panose="020B0503030303020204" charset="0"/>
                    <a:ea typeface="SamsungOne-400" panose="020B0503030303020204" charset="0"/>
                  </a:rPr>
                  <a:t>Tầng</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Mạng</a:t>
                </a:r>
                <a:endParaRPr lang="en-US" altLang="ko-KR" sz="1400" dirty="0">
                  <a:solidFill>
                    <a:schemeClr val="tx1"/>
                  </a:solidFill>
                  <a:latin typeface="SamsungOne-400" panose="020B0503030303020204" charset="0"/>
                  <a:ea typeface="SamsungOne-400" panose="020B0503030303020204" charset="0"/>
                </a:endParaRPr>
              </a:p>
            </p:txBody>
          </p:sp>
          <p:cxnSp>
            <p:nvCxnSpPr>
              <p:cNvPr id="47" name="직선 화살표 연결선 46">
                <a:extLst>
                  <a:ext uri="{FF2B5EF4-FFF2-40B4-BE49-F238E27FC236}">
                    <a16:creationId xmlns:a16="http://schemas.microsoft.com/office/drawing/2014/main" id="{3FDF1074-A80C-4457-99F5-38CB518B0506}"/>
                  </a:ext>
                </a:extLst>
              </p:cNvPr>
              <p:cNvCxnSpPr>
                <a:cxnSpLocks/>
              </p:cNvCxnSpPr>
              <p:nvPr/>
            </p:nvCxnSpPr>
            <p:spPr bwMode="auto">
              <a:xfrm>
                <a:off x="5295981" y="4230908"/>
                <a:ext cx="2115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D1F0274-5995-42A2-8D97-79A258ADB961}"/>
                  </a:ext>
                </a:extLst>
              </p:cNvPr>
              <p:cNvSpPr txBox="1"/>
              <p:nvPr/>
            </p:nvSpPr>
            <p:spPr>
              <a:xfrm>
                <a:off x="2291799" y="4077020"/>
                <a:ext cx="1423753" cy="270754"/>
              </a:xfrm>
              <a:prstGeom prst="rect">
                <a:avLst/>
              </a:prstGeom>
              <a:noFill/>
            </p:spPr>
            <p:txBody>
              <a:bodyPr wrap="square" rtlCol="0">
                <a:spAutoFit/>
              </a:bodyPr>
              <a:lstStyle/>
              <a:p>
                <a:pPr marL="0" defTabSz="914400" eaLnBrk="1" hangingPunct="1">
                  <a:spcAft>
                    <a:spcPts val="0"/>
                  </a:spcAft>
                  <a:defRPr/>
                </a:pPr>
                <a:r>
                  <a:rPr lang="en-US" altLang="ko-KR" sz="1400" dirty="0" err="1">
                    <a:latin typeface="SamsungOne-400" panose="020B0503030303020204" pitchFamily="34" charset="0"/>
                    <a:ea typeface="SamsungOne-400" panose="020B0503030303020204" pitchFamily="34" charset="0"/>
                    <a:cs typeface="+mn-cs"/>
                  </a:rPr>
                  <a:t>Gói</a:t>
                </a:r>
                <a:r>
                  <a:rPr lang="en-US" altLang="ko-KR" sz="1400" dirty="0">
                    <a:latin typeface="SamsungOne-400" panose="020B0503030303020204" pitchFamily="34" charset="0"/>
                    <a:ea typeface="SamsungOne-400" panose="020B0503030303020204" pitchFamily="34" charset="0"/>
                    <a:cs typeface="+mn-cs"/>
                  </a:rPr>
                  <a:t> tin</a:t>
                </a:r>
                <a:endParaRPr lang="ko-KR" altLang="en-US" sz="1400" dirty="0">
                  <a:latin typeface="SamsungOne-400" panose="020B0503030303020204" pitchFamily="34" charset="0"/>
                  <a:cs typeface="+mn-cs"/>
                </a:endParaRPr>
              </a:p>
            </p:txBody>
          </p:sp>
        </p:grpSp>
        <p:grpSp>
          <p:nvGrpSpPr>
            <p:cNvPr id="36" name="그룹 35">
              <a:extLst>
                <a:ext uri="{FF2B5EF4-FFF2-40B4-BE49-F238E27FC236}">
                  <a16:creationId xmlns:a16="http://schemas.microsoft.com/office/drawing/2014/main" id="{D4BEB871-04F9-4A2A-96BD-8586FDB4A00B}"/>
                </a:ext>
              </a:extLst>
            </p:cNvPr>
            <p:cNvGrpSpPr/>
            <p:nvPr/>
          </p:nvGrpSpPr>
          <p:grpSpPr>
            <a:xfrm>
              <a:off x="2291799" y="4620288"/>
              <a:ext cx="4784197" cy="371475"/>
              <a:chOff x="2291799" y="4578434"/>
              <a:chExt cx="4784197" cy="371475"/>
            </a:xfrm>
          </p:grpSpPr>
          <p:sp>
            <p:nvSpPr>
              <p:cNvPr id="41" name="직사각형 40">
                <a:extLst>
                  <a:ext uri="{FF2B5EF4-FFF2-40B4-BE49-F238E27FC236}">
                    <a16:creationId xmlns:a16="http://schemas.microsoft.com/office/drawing/2014/main" id="{8E86106C-BAEA-42C4-9329-354DE2B7685F}"/>
                  </a:ext>
                </a:extLst>
              </p:cNvPr>
              <p:cNvSpPr/>
              <p:nvPr/>
            </p:nvSpPr>
            <p:spPr bwMode="auto">
              <a:xfrm>
                <a:off x="5507546" y="4578434"/>
                <a:ext cx="1568450" cy="371475"/>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schemeClr val="tx1"/>
                    </a:solidFill>
                    <a:latin typeface="SamsungOne-400" panose="020B0503030303020204" charset="0"/>
                    <a:ea typeface="SamsungOne-400" panose="020B0503030303020204" charset="0"/>
                  </a:rPr>
                  <a:t>Địa</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chỉ</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vật</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lý</a:t>
                </a:r>
                <a:endParaRPr lang="en-US" altLang="ko-KR" sz="1400" dirty="0">
                  <a:solidFill>
                    <a:schemeClr val="tx1"/>
                  </a:solidFill>
                  <a:latin typeface="SamsungOne-400" panose="020B0503030303020204" charset="0"/>
                  <a:ea typeface="SamsungOne-400" panose="020B0503030303020204" charset="0"/>
                </a:endParaRPr>
              </a:p>
            </p:txBody>
          </p:sp>
          <p:sp>
            <p:nvSpPr>
              <p:cNvPr id="42" name="직사각형 41">
                <a:extLst>
                  <a:ext uri="{FF2B5EF4-FFF2-40B4-BE49-F238E27FC236}">
                    <a16:creationId xmlns:a16="http://schemas.microsoft.com/office/drawing/2014/main" id="{1E90B5A3-807F-4203-A384-711AF2898AA9}"/>
                  </a:ext>
                </a:extLst>
              </p:cNvPr>
              <p:cNvSpPr/>
              <p:nvPr/>
            </p:nvSpPr>
            <p:spPr bwMode="auto">
              <a:xfrm>
                <a:off x="3722372" y="4578434"/>
                <a:ext cx="1568450" cy="371475"/>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schemeClr val="tx1"/>
                    </a:solidFill>
                    <a:latin typeface="SamsungOne-400" panose="020B0503030303020204" charset="0"/>
                    <a:ea typeface="SamsungOne-400" panose="020B0503030303020204" charset="0"/>
                  </a:rPr>
                  <a:t>Tầng</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Liên</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kết</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dữ</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liệu</a:t>
                </a:r>
                <a:endParaRPr lang="en-US" altLang="ko-KR" sz="1400" dirty="0">
                  <a:solidFill>
                    <a:schemeClr val="tx1"/>
                  </a:solidFill>
                  <a:latin typeface="SamsungOne-400" panose="020B0503030303020204" charset="0"/>
                  <a:ea typeface="SamsungOne-400" panose="020B0503030303020204" charset="0"/>
                </a:endParaRPr>
              </a:p>
            </p:txBody>
          </p:sp>
          <p:cxnSp>
            <p:nvCxnSpPr>
              <p:cNvPr id="43" name="직선 화살표 연결선 42">
                <a:extLst>
                  <a:ext uri="{FF2B5EF4-FFF2-40B4-BE49-F238E27FC236}">
                    <a16:creationId xmlns:a16="http://schemas.microsoft.com/office/drawing/2014/main" id="{FAAE891A-0CEB-4C61-B05B-0B62908F2E36}"/>
                  </a:ext>
                </a:extLst>
              </p:cNvPr>
              <p:cNvCxnSpPr>
                <a:cxnSpLocks/>
              </p:cNvCxnSpPr>
              <p:nvPr/>
            </p:nvCxnSpPr>
            <p:spPr bwMode="auto">
              <a:xfrm>
                <a:off x="5290822" y="4764171"/>
                <a:ext cx="2167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31E8BF-9AE3-4B6F-AB4A-9CE88B5BDA33}"/>
                  </a:ext>
                </a:extLst>
              </p:cNvPr>
              <p:cNvSpPr txBox="1"/>
              <p:nvPr/>
            </p:nvSpPr>
            <p:spPr>
              <a:xfrm>
                <a:off x="2291799" y="4610283"/>
                <a:ext cx="1423753" cy="270754"/>
              </a:xfrm>
              <a:prstGeom prst="rect">
                <a:avLst/>
              </a:prstGeom>
              <a:noFill/>
            </p:spPr>
            <p:txBody>
              <a:bodyPr wrap="square" rtlCol="0">
                <a:spAutoFit/>
              </a:bodyPr>
              <a:lstStyle/>
              <a:p>
                <a:pPr marL="0" defTabSz="914400" eaLnBrk="1" hangingPunct="1">
                  <a:spcAft>
                    <a:spcPts val="0"/>
                  </a:spcAft>
                  <a:defRPr/>
                </a:pPr>
                <a:r>
                  <a:rPr lang="en-US" altLang="ko-KR" sz="1400" dirty="0">
                    <a:latin typeface="SamsungOne-400" panose="020B0503030303020204" pitchFamily="34" charset="0"/>
                    <a:ea typeface="SamsungOne-400" panose="020B0503030303020204" pitchFamily="34" charset="0"/>
                    <a:cs typeface="+mn-cs"/>
                  </a:rPr>
                  <a:t>Frame</a:t>
                </a:r>
                <a:endParaRPr lang="ko-KR" altLang="en-US" sz="1400" dirty="0">
                  <a:latin typeface="SamsungOne-400" panose="020B0503030303020204" pitchFamily="34" charset="0"/>
                  <a:cs typeface="+mn-cs"/>
                </a:endParaRPr>
              </a:p>
            </p:txBody>
          </p:sp>
        </p:grpSp>
        <p:grpSp>
          <p:nvGrpSpPr>
            <p:cNvPr id="37" name="그룹 36">
              <a:extLst>
                <a:ext uri="{FF2B5EF4-FFF2-40B4-BE49-F238E27FC236}">
                  <a16:creationId xmlns:a16="http://schemas.microsoft.com/office/drawing/2014/main" id="{F7A26A15-BF9E-4633-B909-1679F6E0B128}"/>
                </a:ext>
              </a:extLst>
            </p:cNvPr>
            <p:cNvGrpSpPr/>
            <p:nvPr/>
          </p:nvGrpSpPr>
          <p:grpSpPr>
            <a:xfrm>
              <a:off x="2291799" y="5184342"/>
              <a:ext cx="3004182" cy="371475"/>
              <a:chOff x="2291799" y="5184342"/>
              <a:chExt cx="3004182" cy="371475"/>
            </a:xfrm>
          </p:grpSpPr>
          <p:sp>
            <p:nvSpPr>
              <p:cNvPr id="38" name="직사각형 37">
                <a:extLst>
                  <a:ext uri="{FF2B5EF4-FFF2-40B4-BE49-F238E27FC236}">
                    <a16:creationId xmlns:a16="http://schemas.microsoft.com/office/drawing/2014/main" id="{B8B9ABF0-01CD-4674-BD06-06E955F32867}"/>
                  </a:ext>
                </a:extLst>
              </p:cNvPr>
              <p:cNvSpPr/>
              <p:nvPr/>
            </p:nvSpPr>
            <p:spPr bwMode="auto">
              <a:xfrm>
                <a:off x="3727531" y="5184342"/>
                <a:ext cx="1568450" cy="371475"/>
              </a:xfrm>
              <a:prstGeom prst="rect">
                <a:avLst/>
              </a:prstGeom>
              <a:solidFill>
                <a:schemeClr val="bg1">
                  <a:lumMod val="85000"/>
                  <a:alpha val="6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1400" dirty="0" err="1">
                    <a:solidFill>
                      <a:schemeClr val="tx1"/>
                    </a:solidFill>
                    <a:latin typeface="SamsungOne-400" panose="020B0503030303020204" charset="0"/>
                    <a:ea typeface="SamsungOne-400" panose="020B0503030303020204" charset="0"/>
                  </a:rPr>
                  <a:t>Tầng</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Vật</a:t>
                </a:r>
                <a:r>
                  <a:rPr lang="en-US" altLang="ko-KR" sz="1400" dirty="0">
                    <a:solidFill>
                      <a:schemeClr val="tx1"/>
                    </a:solidFill>
                    <a:latin typeface="SamsungOne-400" panose="020B0503030303020204" charset="0"/>
                    <a:ea typeface="SamsungOne-400" panose="020B0503030303020204" charset="0"/>
                  </a:rPr>
                  <a:t> </a:t>
                </a:r>
                <a:r>
                  <a:rPr lang="en-US" altLang="ko-KR" sz="1400" dirty="0" err="1">
                    <a:solidFill>
                      <a:schemeClr val="tx1"/>
                    </a:solidFill>
                    <a:latin typeface="SamsungOne-400" panose="020B0503030303020204" charset="0"/>
                    <a:ea typeface="SamsungOne-400" panose="020B0503030303020204" charset="0"/>
                  </a:rPr>
                  <a:t>lý</a:t>
                </a:r>
                <a:endParaRPr lang="en-US" altLang="ko-KR" sz="1400" dirty="0">
                  <a:solidFill>
                    <a:schemeClr val="tx1"/>
                  </a:solidFill>
                  <a:latin typeface="SamsungOne-400" panose="020B0503030303020204" charset="0"/>
                  <a:ea typeface="SamsungOne-400" panose="020B0503030303020204" charset="0"/>
                </a:endParaRPr>
              </a:p>
            </p:txBody>
          </p:sp>
          <p:sp>
            <p:nvSpPr>
              <p:cNvPr id="39" name="TextBox 38">
                <a:extLst>
                  <a:ext uri="{FF2B5EF4-FFF2-40B4-BE49-F238E27FC236}">
                    <a16:creationId xmlns:a16="http://schemas.microsoft.com/office/drawing/2014/main" id="{DFD24CC1-9654-44A6-A86F-65F58FF2EA72}"/>
                  </a:ext>
                </a:extLst>
              </p:cNvPr>
              <p:cNvSpPr txBox="1"/>
              <p:nvPr/>
            </p:nvSpPr>
            <p:spPr>
              <a:xfrm>
                <a:off x="2291799" y="5216191"/>
                <a:ext cx="1423753" cy="270754"/>
              </a:xfrm>
              <a:prstGeom prst="rect">
                <a:avLst/>
              </a:prstGeom>
              <a:noFill/>
            </p:spPr>
            <p:txBody>
              <a:bodyPr wrap="square" rtlCol="0">
                <a:spAutoFit/>
              </a:bodyPr>
              <a:lstStyle/>
              <a:p>
                <a:pPr marL="0" defTabSz="914400" eaLnBrk="1" hangingPunct="1">
                  <a:spcAft>
                    <a:spcPts val="0"/>
                  </a:spcAft>
                  <a:defRPr/>
                </a:pPr>
                <a:r>
                  <a:rPr lang="en-US" altLang="ko-KR" sz="1400" dirty="0">
                    <a:latin typeface="SamsungOne-400" panose="020B0503030303020204" pitchFamily="34" charset="0"/>
                    <a:ea typeface="SamsungOne-400" panose="020B0503030303020204" pitchFamily="34" charset="0"/>
                    <a:cs typeface="+mn-cs"/>
                  </a:rPr>
                  <a:t>Bits</a:t>
                </a:r>
                <a:endParaRPr lang="ko-KR" altLang="en-US" sz="1400" dirty="0">
                  <a:latin typeface="SamsungOne-400" panose="020B0503030303020204" pitchFamily="34" charset="0"/>
                  <a:cs typeface="+mn-cs"/>
                </a:endParaRPr>
              </a:p>
            </p:txBody>
          </p:sp>
        </p:grpSp>
      </p:grpSp>
      <p:sp>
        <p:nvSpPr>
          <p:cNvPr id="55" name="직사각형 54">
            <a:extLst>
              <a:ext uri="{FF2B5EF4-FFF2-40B4-BE49-F238E27FC236}">
                <a16:creationId xmlns:a16="http://schemas.microsoft.com/office/drawing/2014/main" id="{B29E4873-A10D-4231-A19B-A0CF37A2B05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tầng</a:t>
            </a:r>
            <a:r>
              <a:rPr lang="en-US" altLang="ko-KR" sz="1400" dirty="0">
                <a:solidFill>
                  <a:schemeClr val="tx1"/>
                </a:solidFill>
                <a:latin typeface="SamsungOne-400" panose="020B0503030303020204" pitchFamily="34" charset="0"/>
                <a:ea typeface="SamsungOne-400" panose="020B0503030303020204" pitchFamily="34" charset="0"/>
              </a:rPr>
              <a:t> trong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TCP/IP</a:t>
            </a:r>
          </a:p>
        </p:txBody>
      </p:sp>
    </p:spTree>
    <p:extLst>
      <p:ext uri="{BB962C8B-B14F-4D97-AF65-F5344CB8AC3E}">
        <p14:creationId xmlns:p14="http://schemas.microsoft.com/office/powerpoint/2010/main" val="4217213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58" name="직사각형 57">
            <a:extLst>
              <a:ext uri="{FF2B5EF4-FFF2-40B4-BE49-F238E27FC236}">
                <a16:creationId xmlns:a16="http://schemas.microsoft.com/office/drawing/2014/main" id="{16F346A3-D2A6-42D0-8321-1D128711ADC1}"/>
              </a:ext>
            </a:extLst>
          </p:cNvPr>
          <p:cNvSpPr/>
          <p:nvPr/>
        </p:nvSpPr>
        <p:spPr>
          <a:xfrm>
            <a:off x="712182" y="1751850"/>
            <a:ext cx="8487381" cy="1099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Địa chỉ của nút được xác định trong mạng WAN hoặc mạng LAN</a:t>
            </a:r>
          </a:p>
          <a:p>
            <a:pPr marL="182563" indent="-182563">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6 byte (48 bit)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Card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(NIC) Ethernet</a:t>
            </a:r>
          </a:p>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Unicast, multicast, broadcast</a:t>
            </a:r>
          </a:p>
        </p:txBody>
      </p:sp>
      <p:sp>
        <p:nvSpPr>
          <p:cNvPr id="59" name="Rectangle 4">
            <a:extLst>
              <a:ext uri="{FF2B5EF4-FFF2-40B4-BE49-F238E27FC236}">
                <a16:creationId xmlns:a16="http://schemas.microsoft.com/office/drawing/2014/main" id="{F12F7593-65CC-48A2-8878-2CC733EDD737}"/>
              </a:ext>
            </a:extLst>
          </p:cNvPr>
          <p:cNvSpPr>
            <a:spLocks noChangeArrowheads="1"/>
          </p:cNvSpPr>
          <p:nvPr/>
        </p:nvSpPr>
        <p:spPr bwMode="auto">
          <a:xfrm>
            <a:off x="704850" y="2940083"/>
            <a:ext cx="8494713" cy="977833"/>
          </a:xfrm>
          <a:prstGeom prst="rect">
            <a:avLst/>
          </a:prstGeom>
          <a:solidFill>
            <a:schemeClr val="bg1">
              <a:lumMod val="8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r>
              <a:rPr lang="en-US" altLang="ko-KR" sz="2000" dirty="0">
                <a:solidFill>
                  <a:srgbClr val="FF0000"/>
                </a:solidFill>
                <a:latin typeface="SamsungOne-400" panose="020B0503030303020204" charset="0"/>
                <a:ea typeface="SamsungOne-400" panose="020B0503030303020204" charset="0"/>
                <a:cs typeface="+mn-cs"/>
              </a:rPr>
              <a:t>07:01:02:01:2C:4B</a:t>
            </a:r>
          </a:p>
          <a:p>
            <a:pPr algn="ct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địa</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 </a:t>
            </a: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chỉ</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 </a:t>
            </a: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vật</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 </a:t>
            </a: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lý</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 </a:t>
            </a: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gồm</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 6 byte (12 </a:t>
            </a: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chữ</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 </a:t>
            </a: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số</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 </a:t>
            </a: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thập</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 </a:t>
            </a: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lục</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 </a:t>
            </a:r>
            <a:r>
              <a:rPr lang="en-US" altLang="ko-KR" sz="2000" dirty="0" err="1">
                <a:solidFill>
                  <a:prstClr val="black">
                    <a:lumMod val="75000"/>
                    <a:lumOff val="25000"/>
                  </a:prstClr>
                </a:solidFill>
                <a:latin typeface="SamsungOne-400" panose="020B0503030303020204" charset="0"/>
                <a:ea typeface="SamsungOne-400" panose="020B0503030303020204" charset="0"/>
                <a:cs typeface="+mn-cs"/>
              </a:rPr>
              <a:t>phân</a:t>
            </a:r>
            <a:r>
              <a:rPr lang="en-US" altLang="ko-KR" sz="2000" dirty="0">
                <a:solidFill>
                  <a:prstClr val="black">
                    <a:lumMod val="75000"/>
                    <a:lumOff val="25000"/>
                  </a:prstClr>
                </a:solidFill>
                <a:latin typeface="SamsungOne-400" panose="020B0503030303020204" charset="0"/>
                <a:ea typeface="SamsungOne-400" panose="020B0503030303020204" charset="0"/>
                <a:cs typeface="+mn-cs"/>
              </a:rPr>
              <a:t>)</a:t>
            </a:r>
          </a:p>
        </p:txBody>
      </p:sp>
      <p:sp>
        <p:nvSpPr>
          <p:cNvPr id="9" name="직사각형 8">
            <a:extLst>
              <a:ext uri="{FF2B5EF4-FFF2-40B4-BE49-F238E27FC236}">
                <a16:creationId xmlns:a16="http://schemas.microsoft.com/office/drawing/2014/main" id="{DE92F20E-0A58-4474-8B72-2E5F342486CF}"/>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78327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90317370-8E9B-4135-AA9F-02D06A44C9F1}"/>
              </a:ext>
            </a:extLst>
          </p:cNvPr>
          <p:cNvSpPr/>
          <p:nvPr/>
        </p:nvSpPr>
        <p:spPr>
          <a:xfrm>
            <a:off x="580388" y="28853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cổng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Giao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thức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truyền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TCP/IP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58" name="직사각형 57">
            <a:extLst>
              <a:ext uri="{FF2B5EF4-FFF2-40B4-BE49-F238E27FC236}">
                <a16:creationId xmlns:a16="http://schemas.microsoft.com/office/drawing/2014/main" id="{16F346A3-D2A6-42D0-8321-1D128711ADC1}"/>
              </a:ext>
            </a:extLst>
          </p:cNvPr>
          <p:cNvSpPr/>
          <p:nvPr/>
        </p:nvSpPr>
        <p:spPr>
          <a:xfrm>
            <a:off x="712182" y="1751850"/>
            <a:ext cx="848738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Xác định các máy chủ đang kết nối mạng Internet: Hệ thống địa chỉ 32 bit</a:t>
            </a: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Unicast (một người dùng), Multicast (nhiều người nhận), broadcast (tất cả hệ thống trong mạng)</a:t>
            </a: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 được chuyển thành một địa chỉ IPv6 có độ dài địa chỉ gấp bốn lần </a:t>
            </a:r>
          </a:p>
        </p:txBody>
      </p:sp>
      <p:sp>
        <p:nvSpPr>
          <p:cNvPr id="12" name="직사각형 11">
            <a:extLst>
              <a:ext uri="{FF2B5EF4-FFF2-40B4-BE49-F238E27FC236}">
                <a16:creationId xmlns:a16="http://schemas.microsoft.com/office/drawing/2014/main" id="{0BAC5E75-3AF1-400A-A790-F368D4D1D675}"/>
              </a:ext>
            </a:extLst>
          </p:cNvPr>
          <p:cNvSpPr/>
          <p:nvPr/>
        </p:nvSpPr>
        <p:spPr>
          <a:xfrm>
            <a:off x="712182" y="3123450"/>
            <a:ext cx="848738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Cần phân biệt các quy trình gửi và nhận dữ liệu trong giao tiếp máy tính - máy tính</a:t>
            </a: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Địa chỉ được gán với mỗi quá trình</a:t>
            </a: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Dài 16 bit (từ 0 đến 65535)</a:t>
            </a:r>
          </a:p>
        </p:txBody>
      </p:sp>
      <p:sp>
        <p:nvSpPr>
          <p:cNvPr id="13" name="직사각형 12">
            <a:extLst>
              <a:ext uri="{FF2B5EF4-FFF2-40B4-BE49-F238E27FC236}">
                <a16:creationId xmlns:a16="http://schemas.microsoft.com/office/drawing/2014/main" id="{6BA07334-D3D5-4EC6-8DB4-5087BE358CDD}"/>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logic (</a:t>
            </a:r>
            <a:r>
              <a:rPr lang="en-US" altLang="ko-KR" sz="1400" dirty="0" err="1">
                <a:solidFill>
                  <a:schemeClr val="tx1"/>
                </a:solidFill>
                <a:latin typeface="SamsungOne-400" panose="020B0503030303020204" pitchFamily="34" charset="0"/>
                <a:ea typeface="SamsungOne-400" panose="020B0503030303020204" pitchFamily="34" charset="0"/>
              </a:rPr>
              <a:t>hoặc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IP)</a:t>
            </a:r>
          </a:p>
        </p:txBody>
      </p:sp>
    </p:spTree>
    <p:extLst>
      <p:ext uri="{BB962C8B-B14F-4D97-AF65-F5344CB8AC3E}">
        <p14:creationId xmlns:p14="http://schemas.microsoft.com/office/powerpoint/2010/main" val="3468200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Giao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thức</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truyền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thông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4" name="직사각형 33">
            <a:extLst>
              <a:ext uri="{FF2B5EF4-FFF2-40B4-BE49-F238E27FC236}">
                <a16:creationId xmlns:a16="http://schemas.microsoft.com/office/drawing/2014/main" id="{30EF334D-0283-408B-A001-ECD3F25BE42F}"/>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2.1.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là gì</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Mô</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hình</a:t>
            </a:r>
            <a:r>
              <a:rPr lang="en-US" altLang="ko-KR" dirty="0">
                <a:solidFill>
                  <a:srgbClr val="A6A6A6"/>
                </a:solidFill>
                <a:latin typeface="SamsungOne-400" panose="020B0503030303020204" pitchFamily="34" charset="0"/>
                <a:ea typeface="SamsungOne-400" panose="020B0503030303020204" pitchFamily="34" charset="0"/>
              </a:rPr>
              <a:t> OSI</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2.3.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thông</a:t>
            </a:r>
            <a:r>
              <a:rPr lang="en-US" altLang="ko-KR" dirty="0">
                <a:solidFill>
                  <a:srgbClr val="A6A6A6"/>
                </a:solidFill>
                <a:latin typeface="SamsungOne-400" panose="020B0503030303020204" pitchFamily="34" charset="0"/>
                <a:ea typeface="SamsungOne-400" panose="020B0503030303020204" pitchFamily="34" charset="0"/>
              </a:rPr>
              <a:t> TCP/IP </a:t>
            </a:r>
          </a:p>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2.4. HTTP</a:t>
            </a:r>
          </a:p>
        </p:txBody>
      </p:sp>
      <p:sp>
        <p:nvSpPr>
          <p:cNvPr id="35" name="직사각형 34">
            <a:extLst>
              <a:ext uri="{FF2B5EF4-FFF2-40B4-BE49-F238E27FC236}">
                <a16:creationId xmlns:a16="http://schemas.microsoft.com/office/drawing/2014/main" id="{0A958C6F-D7F9-4AA0-9DD5-EA20802092CB}"/>
              </a:ext>
            </a:extLst>
          </p:cNvPr>
          <p:cNvSpPr/>
          <p:nvPr/>
        </p:nvSpPr>
        <p:spPr>
          <a:xfrm>
            <a:off x="5107801"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MQTT</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CoAP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WebSocket</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31733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HTTP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D8407B06-9ADD-41E3-89CD-BEA45C80B87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niệm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HTTP</a:t>
            </a:r>
          </a:p>
        </p:txBody>
      </p:sp>
      <p:grpSp>
        <p:nvGrpSpPr>
          <p:cNvPr id="2" name="그룹 1"/>
          <p:cNvGrpSpPr/>
          <p:nvPr/>
        </p:nvGrpSpPr>
        <p:grpSpPr>
          <a:xfrm>
            <a:off x="449998" y="3040726"/>
            <a:ext cx="9004986" cy="2593019"/>
            <a:chOff x="449998" y="3292974"/>
            <a:chExt cx="9004986" cy="2593019"/>
          </a:xfrm>
        </p:grpSpPr>
        <p:sp>
          <p:nvSpPr>
            <p:cNvPr id="28" name="직사각형 27">
              <a:extLst>
                <a:ext uri="{FF2B5EF4-FFF2-40B4-BE49-F238E27FC236}">
                  <a16:creationId xmlns:a16="http://schemas.microsoft.com/office/drawing/2014/main" id="{03207E1A-DB1C-475E-AC08-AC5D280306FE}"/>
                </a:ext>
              </a:extLst>
            </p:cNvPr>
            <p:cNvSpPr/>
            <p:nvPr/>
          </p:nvSpPr>
          <p:spPr>
            <a:xfrm>
              <a:off x="580388" y="5272284"/>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giải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vấn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thể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khách</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9DE7B16F-1785-42F7-A4B7-126A9338DCF9}"/>
                </a:ext>
              </a:extLst>
            </p:cNvPr>
            <p:cNvSpPr/>
            <p:nvPr/>
          </p:nvSpPr>
          <p:spPr>
            <a:xfrm>
              <a:off x="580388" y="3870838"/>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Sau khi kết nối đến máy chủ trong một giao tiếp không kết nối và nhận được phản hồi cho yêu cầu, kết nối sẽ bị hủy bỏ.</a:t>
              </a:r>
            </a:p>
          </p:txBody>
        </p:sp>
        <p:sp>
          <p:nvSpPr>
            <p:cNvPr id="22" name="직사각형 21">
              <a:extLst>
                <a:ext uri="{FF2B5EF4-FFF2-40B4-BE49-F238E27FC236}">
                  <a16:creationId xmlns:a16="http://schemas.microsoft.com/office/drawing/2014/main" id="{50C9A517-B190-48EB-96F0-714E4429619C}"/>
                </a:ext>
              </a:extLst>
            </p:cNvPr>
            <p:cNvSpPr/>
            <p:nvPr/>
          </p:nvSpPr>
          <p:spPr>
            <a:xfrm>
              <a:off x="449998" y="3292974"/>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năng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lợi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ích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HTTP</a:t>
              </a:r>
            </a:p>
          </p:txBody>
        </p:sp>
        <p:sp>
          <p:nvSpPr>
            <p:cNvPr id="29" name="직사각형 28">
              <a:extLst>
                <a:ext uri="{FF2B5EF4-FFF2-40B4-BE49-F238E27FC236}">
                  <a16:creationId xmlns:a16="http://schemas.microsoft.com/office/drawing/2014/main" id="{5D1E8CC9-E198-4B42-8CC4-CB5AA5838BCA}"/>
                </a:ext>
              </a:extLst>
            </p:cNvPr>
            <p:cNvSpPr/>
            <p:nvPr/>
          </p:nvSpPr>
          <p:spPr>
            <a:xfrm>
              <a:off x="712182" y="4327893"/>
              <a:ext cx="8487381" cy="796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ưu điểm: Dịch vụ hiệu quả và không cần bảo dưỡng nhiều.</a:t>
              </a: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nhược điểm: Không xác định được trạng thái trước đó của máy khách sau khi hủy kết nối nên không thể lưu các thông tin về máy khách đó.</a:t>
              </a:r>
            </a:p>
          </p:txBody>
        </p:sp>
        <p:sp>
          <p:nvSpPr>
            <p:cNvPr id="33" name="직사각형 32">
              <a:extLst>
                <a:ext uri="{FF2B5EF4-FFF2-40B4-BE49-F238E27FC236}">
                  <a16:creationId xmlns:a16="http://schemas.microsoft.com/office/drawing/2014/main" id="{358F2682-905F-43AB-BC39-62550DB9A159}"/>
                </a:ext>
              </a:extLst>
            </p:cNvPr>
            <p:cNvSpPr/>
            <p:nvPr/>
          </p:nvSpPr>
          <p:spPr>
            <a:xfrm>
              <a:off x="712182" y="5540566"/>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Cookie: xử lý vấn đề bằng cách lưu các thông tin trạng thái cho máy khách</a:t>
              </a:r>
            </a:p>
          </p:txBody>
        </p:sp>
      </p:grpSp>
      <p:sp>
        <p:nvSpPr>
          <p:cNvPr id="26" name="직사각형 25">
            <a:extLst>
              <a:ext uri="{FF2B5EF4-FFF2-40B4-BE49-F238E27FC236}">
                <a16:creationId xmlns:a16="http://schemas.microsoft.com/office/drawing/2014/main" id="{596F94BD-31F2-431C-83BF-5476E60BE54E}"/>
              </a:ext>
            </a:extLst>
          </p:cNvPr>
          <p:cNvSpPr/>
          <p:nvPr/>
        </p:nvSpPr>
        <p:spPr>
          <a:xfrm>
            <a:off x="580388" y="1944537"/>
            <a:ext cx="8619175"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Giao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(HTTP) là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khách</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gửi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qua </a:t>
            </a:r>
            <a:r>
              <a:rPr lang="en-US" altLang="ko-KR" sz="1400" dirty="0" err="1">
                <a:solidFill>
                  <a:schemeClr val="tx1"/>
                </a:solidFill>
                <a:latin typeface="SamsungOne-400" panose="020B0503030303020204" pitchFamily="34" charset="0"/>
                <a:ea typeface="SamsungOne-400" panose="020B0503030303020204" pitchFamily="34" charset="0"/>
              </a:rPr>
              <a:t>mạng</a:t>
            </a:r>
            <a:r>
              <a:rPr lang="en-US" altLang="ko-KR" sz="1400" dirty="0">
                <a:solidFill>
                  <a:schemeClr val="tx1"/>
                </a:solidFill>
                <a:latin typeface="SamsungOne-400" panose="020B0503030303020204" pitchFamily="34" charset="0"/>
                <a:ea typeface="SamsungOne-400" panose="020B0503030303020204" pitchFamily="34" charset="0"/>
              </a:rPr>
              <a:t> Internet.</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Giao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yêu </a:t>
            </a:r>
            <a:r>
              <a:rPr lang="en-US" altLang="ko-KR" sz="1400" dirty="0" err="1">
                <a:solidFill>
                  <a:schemeClr val="tx1"/>
                </a:solidFill>
                <a:latin typeface="SamsungOne-400" panose="020B0503030303020204" pitchFamily="34" charset="0"/>
                <a:ea typeface="SamsungOne-400" panose="020B0503030303020204" pitchFamily="34" charset="0"/>
              </a:rPr>
              <a:t>cầu</a:t>
            </a: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phản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hồi</a:t>
            </a:r>
            <a:r>
              <a:rPr lang="en-US" altLang="ko-KR" sz="1400" dirty="0">
                <a:solidFill>
                  <a:schemeClr val="tx1"/>
                </a:solidFill>
                <a:latin typeface="SamsungOne-400" panose="020B0503030303020204" pitchFamily="34" charset="0"/>
                <a:ea typeface="SamsungOne-400" panose="020B0503030303020204" pitchFamily="34" charset="0"/>
              </a:rPr>
              <a:t> là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duyệt</a:t>
            </a:r>
            <a:r>
              <a:rPr lang="en-US" altLang="ko-KR" sz="1400" dirty="0">
                <a:solidFill>
                  <a:schemeClr val="tx1"/>
                </a:solidFill>
                <a:latin typeface="SamsungOne-400" panose="020B0503030303020204" pitchFamily="34" charset="0"/>
                <a:ea typeface="SamsungOne-400" panose="020B0503030303020204" pitchFamily="34" charset="0"/>
              </a:rPr>
              <a:t> web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web</a:t>
            </a:r>
          </a:p>
        </p:txBody>
      </p:sp>
    </p:spTree>
    <p:extLst>
      <p:ext uri="{BB962C8B-B14F-4D97-AF65-F5344CB8AC3E}">
        <p14:creationId xmlns:p14="http://schemas.microsoft.com/office/powerpoint/2010/main" val="1283091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HTTP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D8407B06-9ADD-41E3-89CD-BEA45C80B87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trường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động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HTTP</a:t>
            </a:r>
          </a:p>
        </p:txBody>
      </p:sp>
      <p:sp>
        <p:nvSpPr>
          <p:cNvPr id="26" name="오른쪽 화살표 2">
            <a:extLst>
              <a:ext uri="{FF2B5EF4-FFF2-40B4-BE49-F238E27FC236}">
                <a16:creationId xmlns:a16="http://schemas.microsoft.com/office/drawing/2014/main" id="{9453A2DD-46A4-41BA-A4B4-EA645DAC6ECA}"/>
              </a:ext>
            </a:extLst>
          </p:cNvPr>
          <p:cNvSpPr/>
          <p:nvPr/>
        </p:nvSpPr>
        <p:spPr>
          <a:xfrm>
            <a:off x="3404828" y="3777542"/>
            <a:ext cx="3184479" cy="252721"/>
          </a:xfrm>
          <a:prstGeom prst="rightArrow">
            <a:avLst>
              <a:gd name="adj1" fmla="val 50000"/>
              <a:gd name="adj2" fmla="val 61143"/>
            </a:avLst>
          </a:prstGeom>
          <a:gradFill>
            <a:gsLst>
              <a:gs pos="0">
                <a:schemeClr val="bg1">
                  <a:alpha val="0"/>
                </a:schemeClr>
              </a:gs>
              <a:gs pos="100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b="1">
              <a:latin typeface="SamsungOne-400" panose="020B0503030303020204" pitchFamily="34" charset="0"/>
            </a:endParaRPr>
          </a:p>
        </p:txBody>
      </p:sp>
      <p:sp>
        <p:nvSpPr>
          <p:cNvPr id="27" name="오른쪽 화살표 33">
            <a:extLst>
              <a:ext uri="{FF2B5EF4-FFF2-40B4-BE49-F238E27FC236}">
                <a16:creationId xmlns:a16="http://schemas.microsoft.com/office/drawing/2014/main" id="{64D6604C-37F1-401F-A0FE-F63B75CBE1E1}"/>
              </a:ext>
            </a:extLst>
          </p:cNvPr>
          <p:cNvSpPr/>
          <p:nvPr/>
        </p:nvSpPr>
        <p:spPr>
          <a:xfrm flipH="1">
            <a:off x="3424705" y="4414983"/>
            <a:ext cx="3184479" cy="252721"/>
          </a:xfrm>
          <a:prstGeom prst="rightArrow">
            <a:avLst>
              <a:gd name="adj1" fmla="val 50000"/>
              <a:gd name="adj2" fmla="val 61143"/>
            </a:avLst>
          </a:prstGeom>
          <a:gradFill>
            <a:gsLst>
              <a:gs pos="0">
                <a:schemeClr val="bg1">
                  <a:alpha val="0"/>
                </a:schemeClr>
              </a:gs>
              <a:gs pos="100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b="1">
              <a:latin typeface="SamsungOne-400" panose="020B0503030303020204" pitchFamily="34" charset="0"/>
            </a:endParaRPr>
          </a:p>
        </p:txBody>
      </p:sp>
      <p:grpSp>
        <p:nvGrpSpPr>
          <p:cNvPr id="28" name="그룹 27">
            <a:extLst>
              <a:ext uri="{FF2B5EF4-FFF2-40B4-BE49-F238E27FC236}">
                <a16:creationId xmlns:a16="http://schemas.microsoft.com/office/drawing/2014/main" id="{3AFA2066-D62B-4F3F-85D7-8E9B3CD1494F}"/>
              </a:ext>
            </a:extLst>
          </p:cNvPr>
          <p:cNvGrpSpPr/>
          <p:nvPr/>
        </p:nvGrpSpPr>
        <p:grpSpPr>
          <a:xfrm>
            <a:off x="1639799" y="3439020"/>
            <a:ext cx="6776789" cy="1740194"/>
            <a:chOff x="1657834" y="2690507"/>
            <a:chExt cx="4788532" cy="720080"/>
          </a:xfrm>
        </p:grpSpPr>
        <p:sp>
          <p:nvSpPr>
            <p:cNvPr id="34" name="직사각형 33">
              <a:extLst>
                <a:ext uri="{FF2B5EF4-FFF2-40B4-BE49-F238E27FC236}">
                  <a16:creationId xmlns:a16="http://schemas.microsoft.com/office/drawing/2014/main" id="{5A758ABB-93C9-40D7-A750-797EAF09180D}"/>
                </a:ext>
              </a:extLst>
            </p:cNvPr>
            <p:cNvSpPr/>
            <p:nvPr/>
          </p:nvSpPr>
          <p:spPr>
            <a:xfrm>
              <a:off x="5186226" y="2690507"/>
              <a:ext cx="1260140" cy="720080"/>
            </a:xfrm>
            <a:prstGeom prst="rect">
              <a:avLst/>
            </a:prstGeom>
            <a:ln w="12700"/>
          </p:spPr>
          <p:style>
            <a:lnRef idx="2">
              <a:schemeClr val="accent3"/>
            </a:lnRef>
            <a:fillRef idx="1">
              <a:schemeClr val="lt1"/>
            </a:fillRef>
            <a:effectRef idx="0">
              <a:schemeClr val="accent3"/>
            </a:effectRef>
            <a:fontRef idx="minor">
              <a:schemeClr val="dk1"/>
            </a:fontRef>
          </p:style>
          <p:txBody>
            <a:bodyPr rtlCol="0" anchor="ctr">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Máy</a:t>
              </a:r>
              <a:r>
                <a:rPr kumimoji="0" lang="en-US" altLang="ko-KR" sz="1800" b="1"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800" b="1"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chủ</a:t>
              </a:r>
              <a:endParaRPr kumimoji="0" lang="ko-KR" altLang="en-US" sz="1800" b="1" i="0" u="none" strike="noStrike" kern="1200" cap="none" spc="0" normalizeH="0" baseline="0" noProof="0" dirty="0">
                <a:ln>
                  <a:noFill/>
                </a:ln>
                <a:solidFill>
                  <a:srgbClr val="000000"/>
                </a:solidFill>
                <a:effectLst/>
                <a:uLnTx/>
                <a:uFillTx/>
                <a:latin typeface="SamsungOne-400" panose="020B0503030303020204" pitchFamily="34" charset="0"/>
                <a:ea typeface="KoPub돋움체 Bold" panose="02020603020101020101" pitchFamily="18" charset="-127"/>
              </a:endParaRPr>
            </a:p>
          </p:txBody>
        </p:sp>
        <p:sp>
          <p:nvSpPr>
            <p:cNvPr id="35" name="직사각형 34">
              <a:extLst>
                <a:ext uri="{FF2B5EF4-FFF2-40B4-BE49-F238E27FC236}">
                  <a16:creationId xmlns:a16="http://schemas.microsoft.com/office/drawing/2014/main" id="{7C22D39A-07FC-4797-8A90-AB2F52E55B49}"/>
                </a:ext>
              </a:extLst>
            </p:cNvPr>
            <p:cNvSpPr/>
            <p:nvPr/>
          </p:nvSpPr>
          <p:spPr>
            <a:xfrm>
              <a:off x="1657834" y="2690507"/>
              <a:ext cx="1224136" cy="720080"/>
            </a:xfrm>
            <a:prstGeom prst="rect">
              <a:avLst/>
            </a:prstGeom>
            <a:noFill/>
            <a:ln w="12700" cap="flat" cmpd="sng" algn="ctr">
              <a:solidFill>
                <a:srgbClr val="193EB0"/>
              </a:solidFill>
              <a:prstDash val="solid"/>
              <a:tailEnd type="triangle"/>
            </a:ln>
            <a:effectLst/>
          </p:spPr>
          <p:txBody>
            <a:bodyPr rtlCol="0" anchor="ctr">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Máy</a:t>
              </a:r>
              <a:r>
                <a:rPr kumimoji="0" lang="en-US" altLang="ko-KR" sz="1800" b="1"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800" b="1"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khách</a:t>
              </a:r>
              <a:endParaRPr kumimoji="0" lang="ko-KR" altLang="en-US" sz="1800" b="1" i="0" u="none" strike="noStrike" kern="1200" cap="none" spc="0" normalizeH="0" baseline="0" noProof="0" dirty="0">
                <a:ln>
                  <a:noFill/>
                </a:ln>
                <a:solidFill>
                  <a:srgbClr val="000000"/>
                </a:solidFill>
                <a:effectLst/>
                <a:uLnTx/>
                <a:uFillTx/>
                <a:latin typeface="SamsungOne-400" panose="020B0503030303020204" pitchFamily="34" charset="0"/>
                <a:ea typeface="KoPub돋움체 Bold" panose="02020603020101020101" pitchFamily="18" charset="-127"/>
              </a:endParaRPr>
            </a:p>
          </p:txBody>
        </p:sp>
        <p:sp>
          <p:nvSpPr>
            <p:cNvPr id="36" name="TextBox 35">
              <a:extLst>
                <a:ext uri="{FF2B5EF4-FFF2-40B4-BE49-F238E27FC236}">
                  <a16:creationId xmlns:a16="http://schemas.microsoft.com/office/drawing/2014/main" id="{CD692074-02E6-4D79-A711-4361A2744FC2}"/>
                </a:ext>
              </a:extLst>
            </p:cNvPr>
            <p:cNvSpPr txBox="1"/>
            <p:nvPr/>
          </p:nvSpPr>
          <p:spPr>
            <a:xfrm>
              <a:off x="3396934" y="2710184"/>
              <a:ext cx="1152128" cy="127356"/>
            </a:xfrm>
            <a:prstGeom prst="rect">
              <a:avLst/>
            </a:prstGeom>
            <a:noFill/>
          </p:spPr>
          <p:txBody>
            <a:bodyPr wrap="square" rtlCol="0">
              <a:spAutoFit/>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chemeClr val="tx1">
                      <a:lumMod val="75000"/>
                      <a:lumOff val="25000"/>
                    </a:schemeClr>
                  </a:solidFill>
                  <a:effectLst/>
                  <a:uLnTx/>
                  <a:uFillTx/>
                  <a:latin typeface="SamsungOne-400" panose="020B0503030303020204" pitchFamily="34" charset="0"/>
                  <a:ea typeface="SamsungOne-400" panose="020B0503030303020204" pitchFamily="34" charset="0"/>
                </a:rPr>
                <a:t>Yêu </a:t>
              </a:r>
              <a:r>
                <a:rPr kumimoji="0" lang="en-US" altLang="ko-KR" sz="1400" b="1" i="0" u="none" strike="noStrike" kern="1200" cap="none" spc="0" normalizeH="0" baseline="0" noProof="0" dirty="0" err="1">
                  <a:ln>
                    <a:noFill/>
                  </a:ln>
                  <a:solidFill>
                    <a:schemeClr val="tx1">
                      <a:lumMod val="75000"/>
                      <a:lumOff val="25000"/>
                    </a:schemeClr>
                  </a:solidFill>
                  <a:effectLst/>
                  <a:uLnTx/>
                  <a:uFillTx/>
                  <a:latin typeface="SamsungOne-400" panose="020B0503030303020204" pitchFamily="34" charset="0"/>
                  <a:ea typeface="SamsungOne-400" panose="020B0503030303020204" pitchFamily="34" charset="0"/>
                </a:rPr>
                <a:t>cầu</a:t>
              </a:r>
              <a:endParaRPr kumimoji="0" lang="ko-KR" altLang="en-US" sz="1400" b="1" i="0" u="none" strike="noStrike" kern="1200" cap="none" spc="0" normalizeH="0" baseline="0" noProof="0" dirty="0">
                <a:ln>
                  <a:noFill/>
                </a:ln>
                <a:solidFill>
                  <a:schemeClr val="tx1">
                    <a:lumMod val="75000"/>
                    <a:lumOff val="25000"/>
                  </a:schemeClr>
                </a:solidFill>
                <a:effectLst/>
                <a:uLnTx/>
                <a:uFillTx/>
                <a:latin typeface="SamsungOne-400" panose="020B0503030303020204" pitchFamily="34" charset="0"/>
                <a:ea typeface="KoPub돋움체 Bold" panose="02020603020101020101" pitchFamily="18" charset="-127"/>
              </a:endParaRPr>
            </a:p>
          </p:txBody>
        </p:sp>
        <p:sp>
          <p:nvSpPr>
            <p:cNvPr id="37" name="TextBox 36">
              <a:extLst>
                <a:ext uri="{FF2B5EF4-FFF2-40B4-BE49-F238E27FC236}">
                  <a16:creationId xmlns:a16="http://schemas.microsoft.com/office/drawing/2014/main" id="{6B819F73-30BF-480B-B967-742635465A6D}"/>
                </a:ext>
              </a:extLst>
            </p:cNvPr>
            <p:cNvSpPr txBox="1"/>
            <p:nvPr/>
          </p:nvSpPr>
          <p:spPr>
            <a:xfrm>
              <a:off x="3396934" y="3193654"/>
              <a:ext cx="1152128" cy="127356"/>
            </a:xfrm>
            <a:prstGeom prst="rect">
              <a:avLst/>
            </a:prstGeom>
            <a:noFill/>
          </p:spPr>
          <p:txBody>
            <a:bodyPr wrap="square" rtlCol="0">
              <a:spAutoFit/>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schemeClr val="tx1">
                      <a:lumMod val="75000"/>
                      <a:lumOff val="25000"/>
                    </a:schemeClr>
                  </a:solidFill>
                  <a:effectLst/>
                  <a:uLnTx/>
                  <a:uFillTx/>
                  <a:latin typeface="SamsungOne-400" panose="020B0503030303020204" pitchFamily="34" charset="0"/>
                  <a:ea typeface="SamsungOne-400" panose="020B0503030303020204" pitchFamily="34" charset="0"/>
                </a:rPr>
                <a:t>Phản</a:t>
              </a:r>
              <a:r>
                <a:rPr kumimoji="0" lang="en-US" altLang="ko-KR" sz="1400" b="1" i="0" u="none" strike="noStrike" kern="1200" cap="none" spc="0" normalizeH="0" baseline="0" noProof="0" dirty="0">
                  <a:ln>
                    <a:noFill/>
                  </a:ln>
                  <a:solidFill>
                    <a:schemeClr val="tx1">
                      <a:lumMod val="75000"/>
                      <a:lumOff val="25000"/>
                    </a:schemeClr>
                  </a:solidFill>
                  <a:effectLst/>
                  <a:uLnTx/>
                  <a:uFillTx/>
                  <a:latin typeface="SamsungOne-400" panose="020B0503030303020204" pitchFamily="34" charset="0"/>
                  <a:ea typeface="SamsungOne-400" panose="020B0503030303020204" pitchFamily="34" charset="0"/>
                </a:rPr>
                <a:t> </a:t>
              </a:r>
              <a:r>
                <a:rPr kumimoji="0" lang="en-US" altLang="ko-KR" sz="1400" b="1" i="0" u="none" strike="noStrike" kern="1200" cap="none" spc="0" normalizeH="0" baseline="0" noProof="0" dirty="0" err="1">
                  <a:ln>
                    <a:noFill/>
                  </a:ln>
                  <a:solidFill>
                    <a:schemeClr val="tx1">
                      <a:lumMod val="75000"/>
                      <a:lumOff val="25000"/>
                    </a:schemeClr>
                  </a:solidFill>
                  <a:effectLst/>
                  <a:uLnTx/>
                  <a:uFillTx/>
                  <a:latin typeface="SamsungOne-400" panose="020B0503030303020204" pitchFamily="34" charset="0"/>
                  <a:ea typeface="SamsungOne-400" panose="020B0503030303020204" pitchFamily="34" charset="0"/>
                </a:rPr>
                <a:t>hồi</a:t>
              </a:r>
              <a:endParaRPr kumimoji="0" lang="ko-KR" altLang="en-US" sz="1400" b="1" i="0" u="none" strike="noStrike" kern="1200" cap="none" spc="0" normalizeH="0" baseline="0" noProof="0" dirty="0">
                <a:ln>
                  <a:noFill/>
                </a:ln>
                <a:solidFill>
                  <a:schemeClr val="tx1">
                    <a:lumMod val="75000"/>
                    <a:lumOff val="25000"/>
                  </a:schemeClr>
                </a:solidFill>
                <a:effectLst/>
                <a:uLnTx/>
                <a:uFillTx/>
                <a:latin typeface="SamsungOne-400" panose="020B0503030303020204" pitchFamily="34" charset="0"/>
                <a:ea typeface="KoPub돋움체 Bold" panose="02020603020101020101" pitchFamily="18" charset="-127"/>
              </a:endParaRPr>
            </a:p>
          </p:txBody>
        </p:sp>
      </p:grpSp>
      <p:sp>
        <p:nvSpPr>
          <p:cNvPr id="22" name="직사각형 21">
            <a:extLst>
              <a:ext uri="{FF2B5EF4-FFF2-40B4-BE49-F238E27FC236}">
                <a16:creationId xmlns:a16="http://schemas.microsoft.com/office/drawing/2014/main" id="{D62FC51A-2782-414C-B482-4607F7B2F4D3}"/>
              </a:ext>
            </a:extLst>
          </p:cNvPr>
          <p:cNvSpPr/>
          <p:nvPr/>
        </p:nvSpPr>
        <p:spPr>
          <a:xfrm>
            <a:off x="580388" y="1944537"/>
            <a:ext cx="8619175"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Máy khách: Một máy tính có phần mềm khách được cài đặt trên máy chủ và kết nối đến máy chủ bằng một </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đường dẫn URL và dữ liệu yêu cầu (chrome, firefox, ie, v.v.).</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có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mềm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yêu </a:t>
            </a:r>
            <a:r>
              <a:rPr lang="en-US" altLang="ko-KR" sz="1400" dirty="0" err="1">
                <a:solidFill>
                  <a:schemeClr val="tx1"/>
                </a:solidFill>
                <a:latin typeface="SamsungOne-400" panose="020B0503030303020204" pitchFamily="34" charset="0"/>
                <a:ea typeface="SamsungOne-400" panose="020B0503030303020204" pitchFamily="34" charset="0"/>
              </a:rPr>
              <a:t>cầu</a:t>
            </a:r>
            <a:r>
              <a:rPr lang="en-US" altLang="ko-KR" sz="1400" dirty="0">
                <a:solidFill>
                  <a:schemeClr val="tx1"/>
                </a:solidFill>
                <a:latin typeface="SamsungOne-400" panose="020B0503030303020204" pitchFamily="34" charset="0"/>
                <a:ea typeface="SamsungOne-400" panose="020B0503030303020204" pitchFamily="34" charset="0"/>
              </a:rPr>
              <a:t> từ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diễn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hồi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yêu </a:t>
            </a:r>
            <a:r>
              <a:rPr lang="en-US" altLang="ko-KR" sz="1400" dirty="0" err="1">
                <a:solidFill>
                  <a:schemeClr val="tx1"/>
                </a:solidFill>
                <a:latin typeface="SamsungOne-400" panose="020B0503030303020204" pitchFamily="34" charset="0"/>
                <a:ea typeface="SamsungOne-400" panose="020B0503030303020204" pitchFamily="34" charset="0"/>
              </a:rPr>
              <a:t>cầu</a:t>
            </a:r>
            <a:r>
              <a:rPr lang="en-US" altLang="ko-KR" sz="1400" dirty="0">
                <a:solidFill>
                  <a:schemeClr val="tx1"/>
                </a:solidFill>
                <a:latin typeface="SamsungOne-400" panose="020B0503030303020204" pitchFamily="34" charset="0"/>
                <a:ea typeface="SamsungOne-400" panose="020B0503030303020204" pitchFamily="34" charset="0"/>
              </a:rPr>
              <a:t> đó (Apache, </a:t>
            </a:r>
            <a:r>
              <a:rPr lang="en-US" altLang="ko-KR" sz="1400" dirty="0" err="1">
                <a:solidFill>
                  <a:schemeClr val="tx1"/>
                </a:solidFill>
                <a:latin typeface="SamsungOne-400" panose="020B0503030303020204" pitchFamily="34" charset="0"/>
                <a:ea typeface="SamsungOne-400" panose="020B0503030303020204" pitchFamily="34" charset="0"/>
              </a:rPr>
              <a:t>nginx</a:t>
            </a:r>
            <a:r>
              <a:rPr lang="en-US" altLang="ko-KR" sz="1400" dirty="0">
                <a:solidFill>
                  <a:schemeClr val="tx1"/>
                </a:solidFill>
                <a:latin typeface="SamsungOne-400" panose="020B0503030303020204" pitchFamily="34" charset="0"/>
                <a:ea typeface="SamsungOne-400" panose="020B0503030303020204" pitchFamily="34" charset="0"/>
              </a:rPr>
              <a:t>, IIS, </a:t>
            </a:r>
            <a:r>
              <a:rPr lang="en-US" altLang="ko-KR" sz="1400" dirty="0" err="1">
                <a:solidFill>
                  <a:schemeClr val="tx1"/>
                </a:solidFill>
                <a:latin typeface="SamsungOne-400" panose="020B0503030303020204" pitchFamily="34" charset="0"/>
                <a:ea typeface="SamsungOne-400" panose="020B0503030303020204" pitchFamily="34" charset="0"/>
              </a:rPr>
              <a:t>lighttpd</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638914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HTTP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D8407B06-9ADD-41E3-89CD-BEA45C80B87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Phương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pháp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HTTP</a:t>
            </a:r>
          </a:p>
        </p:txBody>
      </p:sp>
      <p:sp>
        <p:nvSpPr>
          <p:cNvPr id="27" name="직사각형 26">
            <a:extLst>
              <a:ext uri="{FF2B5EF4-FFF2-40B4-BE49-F238E27FC236}">
                <a16:creationId xmlns:a16="http://schemas.microsoft.com/office/drawing/2014/main" id="{EDEF671C-E3D6-4D63-B5B9-606F02E64020}"/>
              </a:ext>
            </a:extLst>
          </p:cNvPr>
          <p:cNvSpPr/>
          <p:nvPr/>
        </p:nvSpPr>
        <p:spPr>
          <a:xfrm>
            <a:off x="580388" y="1944537"/>
            <a:ext cx="8619175" cy="2277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GET: Yêu </a:t>
            </a:r>
            <a:r>
              <a:rPr lang="en-US" altLang="ko-KR" sz="1400" dirty="0" err="1">
                <a:solidFill>
                  <a:schemeClr val="tx1"/>
                </a:solidFill>
                <a:latin typeface="SamsungOne-400" panose="020B0503030303020204" pitchFamily="34" charset="0"/>
                <a:ea typeface="SamsungOne-400" panose="020B0503030303020204" pitchFamily="34" charset="0"/>
              </a:rPr>
              <a:t>cầu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POST: </a:t>
            </a:r>
            <a:r>
              <a:rPr lang="en-US" altLang="ko-KR" sz="1400" dirty="0" err="1">
                <a:solidFill>
                  <a:schemeClr val="tx1"/>
                </a:solidFill>
                <a:latin typeface="SamsungOne-400" panose="020B0503030303020204" pitchFamily="34" charset="0"/>
                <a:ea typeface="SamsungOne-400" panose="020B0503030303020204" pitchFamily="34" charset="0"/>
              </a:rPr>
              <a:t>chèn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a:t>
            </a:r>
            <a:r>
              <a:rPr lang="en-US" altLang="ko-KR" sz="1400" dirty="0">
                <a:solidFill>
                  <a:schemeClr val="tx1"/>
                </a:solidFill>
                <a:latin typeface="SamsungOne-400" panose="020B0503030303020204" pitchFamily="34" charset="0"/>
                <a:ea typeface="SamsungOne-400" panose="020B0503030303020204" pitchFamily="34" charset="0"/>
              </a:rPr>
              <a:t> tin</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PUT: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DELETE: </a:t>
            </a: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HEAD: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yêu </a:t>
            </a:r>
            <a:r>
              <a:rPr lang="en-US" altLang="ko-KR" sz="1400" dirty="0" err="1">
                <a:solidFill>
                  <a:schemeClr val="tx1"/>
                </a:solidFill>
                <a:latin typeface="SamsungOne-400" panose="020B0503030303020204" pitchFamily="34" charset="0"/>
                <a:ea typeface="SamsungOne-400" panose="020B0503030303020204" pitchFamily="34" charset="0"/>
              </a:rPr>
              <a:t>cầu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OPTIONS: </a:t>
            </a:r>
            <a:r>
              <a:rPr lang="vi-VN" altLang="ko-KR" sz="1400" dirty="0">
                <a:solidFill>
                  <a:schemeClr val="tx1"/>
                </a:solidFill>
                <a:latin typeface="SamsungOne-400" panose="020B0503030303020204" pitchFamily="34" charset="0"/>
                <a:ea typeface="SamsungOne-400" panose="020B0503030303020204" pitchFamily="34" charset="0"/>
              </a:rPr>
              <a:t>Yêu cầu phương thức mà máy chủ web hỗ trợ</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TRACE: </a:t>
            </a:r>
            <a:r>
              <a:rPr lang="en-US" altLang="ko-KR" sz="1400" dirty="0" err="1">
                <a:solidFill>
                  <a:schemeClr val="tx1"/>
                </a:solidFill>
                <a:latin typeface="SamsungOne-400" panose="020B0503030303020204" pitchFamily="34" charset="0"/>
                <a:ea typeface="SamsungOne-400" panose="020B0503030303020204" pitchFamily="34" charset="0"/>
              </a:rPr>
              <a:t>Trả</a:t>
            </a:r>
            <a:r>
              <a:rPr lang="en-US" altLang="ko-KR" sz="1400" dirty="0">
                <a:solidFill>
                  <a:schemeClr val="tx1"/>
                </a:solidFill>
                <a:latin typeface="SamsungOne-400" panose="020B0503030303020204" pitchFamily="34" charset="0"/>
                <a:ea typeface="SamsungOne-400" panose="020B0503030303020204" pitchFamily="34" charset="0"/>
              </a:rPr>
              <a:t> về yêu </a:t>
            </a:r>
            <a:r>
              <a:rPr lang="en-US" altLang="ko-KR" sz="1400" dirty="0" err="1">
                <a:solidFill>
                  <a:schemeClr val="tx1"/>
                </a:solidFill>
                <a:latin typeface="SamsungOne-400" panose="020B0503030303020204" pitchFamily="34" charset="0"/>
                <a:ea typeface="SamsungOne-400" panose="020B0503030303020204" pitchFamily="34" charset="0"/>
              </a:rPr>
              <a:t>cầu</a:t>
            </a:r>
            <a:r>
              <a:rPr lang="en-US" altLang="ko-KR" sz="1400" dirty="0">
                <a:solidFill>
                  <a:schemeClr val="tx1"/>
                </a:solidFill>
                <a:latin typeface="SamsungOne-400" panose="020B0503030303020204" pitchFamily="34" charset="0"/>
                <a:ea typeface="SamsungOne-400" panose="020B0503030303020204" pitchFamily="34" charset="0"/>
              </a:rPr>
              <a:t> từ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170508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HTTP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D8407B06-9ADD-41E3-89CD-BEA45C80B87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Mã</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phản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hồi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HTTP</a:t>
            </a:r>
          </a:p>
        </p:txBody>
      </p:sp>
      <p:sp>
        <p:nvSpPr>
          <p:cNvPr id="56" name="직사각형 55">
            <a:extLst>
              <a:ext uri="{FF2B5EF4-FFF2-40B4-BE49-F238E27FC236}">
                <a16:creationId xmlns:a16="http://schemas.microsoft.com/office/drawing/2014/main" id="{E5348D98-FA77-4B09-BDCD-02BFF69347BE}"/>
              </a:ext>
            </a:extLst>
          </p:cNvPr>
          <p:cNvSpPr/>
          <p:nvPr/>
        </p:nvSpPr>
        <p:spPr>
          <a:xfrm>
            <a:off x="580388" y="1944537"/>
            <a:ext cx="8619175" cy="36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1XX </a:t>
            </a:r>
            <a:r>
              <a:rPr lang="en-US" altLang="ko-KR" sz="1400" dirty="0" err="1">
                <a:solidFill>
                  <a:schemeClr val="tx1"/>
                </a:solidFill>
                <a:latin typeface="SamsungOne-400" panose="020B0503030303020204" pitchFamily="34" charset="0"/>
                <a:ea typeface="SamsungOne-400" panose="020B0503030303020204" pitchFamily="34" charset="0"/>
              </a:rPr>
              <a:t>phản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hồi</a:t>
            </a:r>
            <a:r>
              <a:rPr lang="en-US" altLang="ko-KR" sz="1400" dirty="0">
                <a:solidFill>
                  <a:schemeClr val="tx1"/>
                </a:solidFill>
                <a:latin typeface="SamsungOne-400" panose="020B0503030303020204" pitchFamily="34" charset="0"/>
                <a:ea typeface="SamsungOne-400" panose="020B0503030303020204" pitchFamily="34" charset="0"/>
              </a:rPr>
              <a:t> có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2XX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công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200: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201: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202: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204: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có </a:t>
            </a:r>
            <a:r>
              <a:rPr lang="en-US" altLang="ko-KR" sz="1400" dirty="0" err="1">
                <a:solidFill>
                  <a:schemeClr val="tx1"/>
                </a:solidFill>
                <a:latin typeface="SamsungOne-400" panose="020B0503030303020204" pitchFamily="34" charset="0"/>
                <a:ea typeface="SamsungOne-400" panose="020B0503030303020204" pitchFamily="34" charset="0"/>
              </a:rPr>
              <a:t>nội</a:t>
            </a:r>
            <a:r>
              <a:rPr lang="en-US" altLang="ko-KR" sz="1400" dirty="0">
                <a:solidFill>
                  <a:schemeClr val="tx1"/>
                </a:solidFill>
                <a:latin typeface="SamsungOne-400" panose="020B0503030303020204" pitchFamily="34" charset="0"/>
                <a:ea typeface="SamsungOne-400" panose="020B0503030303020204" pitchFamily="34" charset="0"/>
              </a:rPr>
              <a:t> dung</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205: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lại </a:t>
            </a:r>
            <a:r>
              <a:rPr lang="en-US" altLang="ko-KR" sz="1400" dirty="0" err="1">
                <a:solidFill>
                  <a:schemeClr val="tx1"/>
                </a:solidFill>
                <a:latin typeface="SamsungOne-400" panose="020B0503030303020204" pitchFamily="34" charset="0"/>
                <a:ea typeface="SamsungOne-400" panose="020B0503030303020204" pitchFamily="34" charset="0"/>
              </a:rPr>
              <a:t>nội</a:t>
            </a:r>
            <a:r>
              <a:rPr lang="en-US" altLang="ko-KR" sz="1400" dirty="0">
                <a:solidFill>
                  <a:schemeClr val="tx1"/>
                </a:solidFill>
                <a:latin typeface="SamsungOne-400" panose="020B0503030303020204" pitchFamily="34" charset="0"/>
                <a:ea typeface="SamsungOne-400" panose="020B0503030303020204" pitchFamily="34" charset="0"/>
              </a:rPr>
              <a:t> dung, 206: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207: </a:t>
            </a:r>
            <a:r>
              <a:rPr lang="en-US" altLang="ko-KR" sz="1400" dirty="0" err="1">
                <a:solidFill>
                  <a:schemeClr val="tx1"/>
                </a:solidFill>
                <a:latin typeface="SamsungOne-400" panose="020B0503030303020204" pitchFamily="34" charset="0"/>
                <a:ea typeface="SamsungOne-400" panose="020B0503030303020204" pitchFamily="34" charset="0"/>
              </a:rPr>
              <a:t>đa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thái</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3XX </a:t>
            </a:r>
            <a:r>
              <a:rPr lang="vi-VN" altLang="ko-KR" sz="1400" dirty="0">
                <a:solidFill>
                  <a:schemeClr val="tx1"/>
                </a:solidFill>
                <a:latin typeface="SamsungOne-400" panose="020B0503030303020204" pitchFamily="34" charset="0"/>
                <a:ea typeface="SamsungOne-400" panose="020B0503030303020204" pitchFamily="34" charset="0"/>
              </a:rPr>
              <a:t>điều hướng lại</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300: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301: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302: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thời</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303: tầm nhìn ở các vị trí khác, 304: không được chỉnh sửa, 305: sử dụng proxy</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4XX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yêu </a:t>
            </a:r>
            <a:r>
              <a:rPr lang="en-US" altLang="ko-KR" sz="1400" dirty="0" err="1">
                <a:solidFill>
                  <a:schemeClr val="tx1"/>
                </a:solidFill>
                <a:latin typeface="SamsungOne-400" panose="020B0503030303020204" pitchFamily="34" charset="0"/>
                <a:ea typeface="SamsungOne-400" panose="020B0503030303020204" pitchFamily="34" charset="0"/>
              </a:rPr>
              <a:t>cầu</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400: Yêu </a:t>
            </a:r>
            <a:r>
              <a:rPr lang="en-US" altLang="ko-KR" sz="1400" dirty="0" err="1">
                <a:solidFill>
                  <a:schemeClr val="tx1"/>
                </a:solidFill>
                <a:latin typeface="SamsungOne-400" panose="020B0503030303020204" pitchFamily="34" charset="0"/>
                <a:ea typeface="SamsungOne-400" panose="020B0503030303020204" pitchFamily="34" charset="0"/>
              </a:rPr>
              <a:t>cầu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sai</a:t>
            </a:r>
            <a:r>
              <a:rPr lang="en-US" altLang="ko-KR" sz="1400" dirty="0">
                <a:solidFill>
                  <a:schemeClr val="tx1"/>
                </a:solidFill>
                <a:latin typeface="SamsungOne-400" panose="020B0503030303020204" pitchFamily="34" charset="0"/>
                <a:ea typeface="SamsungOne-400" panose="020B0503030303020204" pitchFamily="34" charset="0"/>
              </a:rPr>
              <a:t>, 401: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ủy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quyền</a:t>
            </a:r>
            <a:r>
              <a:rPr lang="en-US" altLang="ko-KR" sz="1400" dirty="0">
                <a:solidFill>
                  <a:schemeClr val="tx1"/>
                </a:solidFill>
                <a:latin typeface="SamsungOne-400" panose="020B0503030303020204" pitchFamily="34" charset="0"/>
                <a:ea typeface="SamsungOne-400" panose="020B0503030303020204" pitchFamily="34" charset="0"/>
              </a:rPr>
              <a:t>, 403: Bị </a:t>
            </a:r>
            <a:r>
              <a:rPr lang="en-US" altLang="ko-KR" sz="1400" dirty="0" err="1">
                <a:solidFill>
                  <a:schemeClr val="tx1"/>
                </a:solidFill>
                <a:latin typeface="SamsungOne-400" panose="020B0503030303020204" pitchFamily="34" charset="0"/>
                <a:ea typeface="SamsungOne-400" panose="020B0503030303020204" pitchFamily="34" charset="0"/>
              </a:rPr>
              <a:t>cấm</a:t>
            </a:r>
            <a:r>
              <a:rPr lang="en-US" altLang="ko-KR" sz="1400" dirty="0">
                <a:solidFill>
                  <a:schemeClr val="tx1"/>
                </a:solidFill>
                <a:latin typeface="SamsungOne-400" panose="020B0503030303020204" pitchFamily="34" charset="0"/>
                <a:ea typeface="SamsungOne-400" panose="020B0503030303020204" pitchFamily="34" charset="0"/>
              </a:rPr>
              <a:t> 404: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tìm thấy</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405: Phương thức không được phép 406: Không được phép, 408: Hết thời gian yêu cầu</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410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tồn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tại</a:t>
            </a:r>
            <a:r>
              <a:rPr lang="en-US" altLang="ko-KR" sz="1400" dirty="0">
                <a:solidFill>
                  <a:schemeClr val="tx1"/>
                </a:solidFill>
                <a:latin typeface="SamsungOne-400" panose="020B0503030303020204" pitchFamily="34" charset="0"/>
                <a:ea typeface="SamsungOne-400" panose="020B0503030303020204" pitchFamily="34" charset="0"/>
              </a:rPr>
              <a:t>, 411: yêu </a:t>
            </a:r>
            <a:r>
              <a:rPr lang="en-US" altLang="ko-KR" sz="1400" dirty="0" err="1">
                <a:solidFill>
                  <a:schemeClr val="tx1"/>
                </a:solidFill>
                <a:latin typeface="SamsungOne-400" panose="020B0503030303020204" pitchFamily="34" charset="0"/>
                <a:ea typeface="SamsungOne-400" panose="020B0503030303020204" pitchFamily="34" charset="0"/>
              </a:rPr>
              <a:t>cầu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dài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60497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HTTP</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D8407B06-9ADD-41E3-89CD-BEA45C80B87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dạng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yêu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cầu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phản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hồi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HTTP</a:t>
            </a:r>
          </a:p>
        </p:txBody>
      </p:sp>
      <p:grpSp>
        <p:nvGrpSpPr>
          <p:cNvPr id="2" name="그룹 1">
            <a:extLst>
              <a:ext uri="{FF2B5EF4-FFF2-40B4-BE49-F238E27FC236}">
                <a16:creationId xmlns:a16="http://schemas.microsoft.com/office/drawing/2014/main" id="{CDBE02AD-6457-4ACE-9794-B0EDF2BE32E0}"/>
              </a:ext>
            </a:extLst>
          </p:cNvPr>
          <p:cNvGrpSpPr/>
          <p:nvPr/>
        </p:nvGrpSpPr>
        <p:grpSpPr>
          <a:xfrm>
            <a:off x="1253948" y="2176961"/>
            <a:ext cx="7400335" cy="3895853"/>
            <a:chOff x="1254457" y="2232141"/>
            <a:chExt cx="7400335" cy="3895853"/>
          </a:xfrm>
        </p:grpSpPr>
        <p:sp>
          <p:nvSpPr>
            <p:cNvPr id="56" name="모서리가 둥근 직사각형 57">
              <a:extLst>
                <a:ext uri="{FF2B5EF4-FFF2-40B4-BE49-F238E27FC236}">
                  <a16:creationId xmlns:a16="http://schemas.microsoft.com/office/drawing/2014/main" id="{4170B903-FBEA-4FB9-82CB-3270326FB942}"/>
                </a:ext>
              </a:extLst>
            </p:cNvPr>
            <p:cNvSpPr/>
            <p:nvPr/>
          </p:nvSpPr>
          <p:spPr>
            <a:xfrm>
              <a:off x="1803776" y="2601954"/>
              <a:ext cx="2315993" cy="369813"/>
            </a:xfrm>
            <a:prstGeom prst="rect">
              <a:avLst/>
            </a:prstGeom>
            <a:solidFill>
              <a:sysClr val="window" lastClr="FFFFFF"/>
            </a:solidFill>
            <a:ln w="25400" cap="flat" cmpd="sng" algn="ctr">
              <a:solidFill>
                <a:srgbClr val="00AF51"/>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Dòng</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yêu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cầu</a:t>
              </a:r>
              <a:endPar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57" name="모서리가 둥근 직사각형 58">
              <a:extLst>
                <a:ext uri="{FF2B5EF4-FFF2-40B4-BE49-F238E27FC236}">
                  <a16:creationId xmlns:a16="http://schemas.microsoft.com/office/drawing/2014/main" id="{89C3D033-E23F-40CC-9AAE-12A213DBC71B}"/>
                </a:ext>
              </a:extLst>
            </p:cNvPr>
            <p:cNvSpPr/>
            <p:nvPr/>
          </p:nvSpPr>
          <p:spPr>
            <a:xfrm>
              <a:off x="1803776" y="2985166"/>
              <a:ext cx="2315993" cy="369813"/>
            </a:xfrm>
            <a:prstGeom prst="rect">
              <a:avLst/>
            </a:prstGeom>
            <a:solidFill>
              <a:sysClr val="window" lastClr="FFFFFF"/>
            </a:solidFill>
            <a:ln w="25400" cap="flat" cmpd="sng" algn="ctr">
              <a:solidFill>
                <a:srgbClr val="3333FF"/>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Tiêu</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đề</a:t>
              </a:r>
              <a:endPar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58" name="모서리가 둥근 직사각형 53">
              <a:extLst>
                <a:ext uri="{FF2B5EF4-FFF2-40B4-BE49-F238E27FC236}">
                  <a16:creationId xmlns:a16="http://schemas.microsoft.com/office/drawing/2014/main" id="{D6D890AC-A8E6-423A-BE69-3ADB602425A1}"/>
                </a:ext>
              </a:extLst>
            </p:cNvPr>
            <p:cNvSpPr/>
            <p:nvPr/>
          </p:nvSpPr>
          <p:spPr>
            <a:xfrm>
              <a:off x="5786231" y="2601954"/>
              <a:ext cx="2315993" cy="369813"/>
            </a:xfrm>
            <a:prstGeom prst="rect">
              <a:avLst/>
            </a:prstGeom>
            <a:solidFill>
              <a:sysClr val="window" lastClr="FFFFFF"/>
            </a:solidFill>
            <a:ln w="25400" cap="flat" cmpd="sng" algn="ctr">
              <a:solidFill>
                <a:srgbClr val="00AF51"/>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Dòng</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trạng</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thái</a:t>
              </a:r>
              <a:endPar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59" name="모서리가 둥근 직사각형 54">
              <a:extLst>
                <a:ext uri="{FF2B5EF4-FFF2-40B4-BE49-F238E27FC236}">
                  <a16:creationId xmlns:a16="http://schemas.microsoft.com/office/drawing/2014/main" id="{1724E396-B57E-4B53-86E4-55A35C97C854}"/>
                </a:ext>
              </a:extLst>
            </p:cNvPr>
            <p:cNvSpPr/>
            <p:nvPr/>
          </p:nvSpPr>
          <p:spPr>
            <a:xfrm>
              <a:off x="5786231" y="2985166"/>
              <a:ext cx="2315993" cy="369813"/>
            </a:xfrm>
            <a:prstGeom prst="rect">
              <a:avLst/>
            </a:prstGeom>
            <a:solidFill>
              <a:sysClr val="window" lastClr="FFFFFF"/>
            </a:solidFill>
            <a:ln w="25400" cap="flat" cmpd="sng" algn="ctr">
              <a:solidFill>
                <a:srgbClr val="3333FF"/>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Tiêu</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đề</a:t>
              </a:r>
              <a:endPar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60" name="TextBox 59">
              <a:extLst>
                <a:ext uri="{FF2B5EF4-FFF2-40B4-BE49-F238E27FC236}">
                  <a16:creationId xmlns:a16="http://schemas.microsoft.com/office/drawing/2014/main" id="{9682D17D-225A-4BB6-AFF7-07E24EB0DA8F}"/>
                </a:ext>
              </a:extLst>
            </p:cNvPr>
            <p:cNvSpPr txBox="1"/>
            <p:nvPr/>
          </p:nvSpPr>
          <p:spPr>
            <a:xfrm>
              <a:off x="1806950" y="2232141"/>
              <a:ext cx="2309644" cy="307777"/>
            </a:xfrm>
            <a:prstGeom prst="rect">
              <a:avLst/>
            </a:prstGeom>
            <a:noFill/>
          </p:spPr>
          <p:txBody>
            <a:bodyPr wrap="squar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Tin </a:t>
              </a:r>
              <a:r>
                <a:rPr kumimoji="1" lang="en-US" altLang="ko-KR" sz="1400" b="0"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nhắn</a:t>
              </a:r>
              <a:r>
                <a:rPr kumimoji="1" lang="en-US" altLang="ko-KR" sz="14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yêu </a:t>
              </a:r>
              <a:r>
                <a:rPr kumimoji="1" lang="en-US" altLang="ko-KR" sz="1400" b="0"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cầu</a:t>
              </a:r>
              <a:endParaRPr kumimoji="1" lang="en-US" altLang="ko-KR" sz="14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61" name="TextBox 60">
              <a:extLst>
                <a:ext uri="{FF2B5EF4-FFF2-40B4-BE49-F238E27FC236}">
                  <a16:creationId xmlns:a16="http://schemas.microsoft.com/office/drawing/2014/main" id="{4D97AC5F-A8B2-437F-9C39-C6A99FC49D05}"/>
                </a:ext>
              </a:extLst>
            </p:cNvPr>
            <p:cNvSpPr txBox="1"/>
            <p:nvPr/>
          </p:nvSpPr>
          <p:spPr>
            <a:xfrm>
              <a:off x="6168315" y="2296415"/>
              <a:ext cx="1656352" cy="307777"/>
            </a:xfrm>
            <a:prstGeom prst="rect">
              <a:avLst/>
            </a:prstGeom>
            <a:noFill/>
          </p:spPr>
          <p:txBody>
            <a:bodyPr wrap="square" rtlCol="0">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Tin </a:t>
              </a:r>
              <a:r>
                <a:rPr kumimoji="1" lang="en-US" altLang="ko-KR" sz="1400" b="0"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nhắn</a:t>
              </a:r>
              <a:r>
                <a:rPr kumimoji="1" lang="en-US" altLang="ko-KR" sz="14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0"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phản</a:t>
              </a:r>
              <a:r>
                <a:rPr kumimoji="1" lang="en-US" altLang="ko-KR" sz="14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0"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hồi</a:t>
              </a:r>
              <a:endParaRPr kumimoji="1" lang="en-US" altLang="ko-KR" sz="14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62" name="TextBox 61">
              <a:extLst>
                <a:ext uri="{FF2B5EF4-FFF2-40B4-BE49-F238E27FC236}">
                  <a16:creationId xmlns:a16="http://schemas.microsoft.com/office/drawing/2014/main" id="{981F8F2E-B10E-49A1-92F2-B8E6E5EEC468}"/>
                </a:ext>
              </a:extLst>
            </p:cNvPr>
            <p:cNvSpPr txBox="1"/>
            <p:nvPr/>
          </p:nvSpPr>
          <p:spPr>
            <a:xfrm>
              <a:off x="1262143" y="5120313"/>
              <a:ext cx="1551824" cy="307777"/>
            </a:xfrm>
            <a:prstGeom prst="rect">
              <a:avLst/>
            </a:prstGeom>
            <a:noFill/>
          </p:spPr>
          <p:txBody>
            <a:bodyPr wrap="square" rtlCol="0">
              <a:spAutoFit/>
              <a:scene3d>
                <a:camera prst="orthographicFront"/>
                <a:lightRig rig="threePt" dir="t"/>
              </a:scene3d>
              <a:sp3d>
                <a:bevelT w="0" h="6350"/>
              </a:sp3d>
            </a:bodyPr>
            <a:lstStyle/>
            <a:p>
              <a:pPr marL="0" marR="0" lvl="0" indent="0" algn="l"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Dòng</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yêu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cầu</a:t>
              </a:r>
              <a:endPar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63" name="직사각형 62">
              <a:extLst>
                <a:ext uri="{FF2B5EF4-FFF2-40B4-BE49-F238E27FC236}">
                  <a16:creationId xmlns:a16="http://schemas.microsoft.com/office/drawing/2014/main" id="{3F8F9D19-87BA-4D03-AC29-D7618FF1DE43}"/>
                </a:ext>
              </a:extLst>
            </p:cNvPr>
            <p:cNvSpPr/>
            <p:nvPr/>
          </p:nvSpPr>
          <p:spPr>
            <a:xfrm>
              <a:off x="1254457" y="5448519"/>
              <a:ext cx="3414631" cy="336632"/>
            </a:xfrm>
            <a:prstGeom prst="rect">
              <a:avLst/>
            </a:prstGeom>
            <a:solidFill>
              <a:sysClr val="window" lastClr="FFFFFF"/>
            </a:solidFill>
            <a:ln w="25400" cap="flat" cmpd="sng" algn="ctr">
              <a:solidFill>
                <a:srgbClr val="9BBB59"/>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vi-VN"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[Phương thức]  [URL]  [Phiên bản][CR][LF]</a:t>
              </a:r>
            </a:p>
          </p:txBody>
        </p:sp>
        <p:sp>
          <p:nvSpPr>
            <p:cNvPr id="64" name="TextBox 63">
              <a:extLst>
                <a:ext uri="{FF2B5EF4-FFF2-40B4-BE49-F238E27FC236}">
                  <a16:creationId xmlns:a16="http://schemas.microsoft.com/office/drawing/2014/main" id="{3BBD8D18-A095-45EB-8682-40FC490C9B03}"/>
                </a:ext>
              </a:extLst>
            </p:cNvPr>
            <p:cNvSpPr txBox="1"/>
            <p:nvPr/>
          </p:nvSpPr>
          <p:spPr>
            <a:xfrm>
              <a:off x="5244598" y="5120313"/>
              <a:ext cx="3406945" cy="307777"/>
            </a:xfrm>
            <a:prstGeom prst="rect">
              <a:avLst/>
            </a:prstGeom>
            <a:noFill/>
          </p:spPr>
          <p:txBody>
            <a:bodyPr wrap="square" rtlCol="0">
              <a:spAutoFit/>
              <a:scene3d>
                <a:camera prst="orthographicFront"/>
                <a:lightRig rig="threePt" dir="t"/>
              </a:scene3d>
              <a:sp3d>
                <a:bevelT w="0" h="6350"/>
              </a:sp3d>
            </a:bodyPr>
            <a:lstStyle/>
            <a:p>
              <a:pPr marL="0" marR="0" lvl="0" indent="0" algn="l"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Dòng</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trạng</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thái</a:t>
              </a:r>
              <a:endPar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65" name="직사각형 64">
              <a:extLst>
                <a:ext uri="{FF2B5EF4-FFF2-40B4-BE49-F238E27FC236}">
                  <a16:creationId xmlns:a16="http://schemas.microsoft.com/office/drawing/2014/main" id="{E101FA84-50F1-4978-9A1A-E6CFA5DD410D}"/>
                </a:ext>
              </a:extLst>
            </p:cNvPr>
            <p:cNvSpPr/>
            <p:nvPr/>
          </p:nvSpPr>
          <p:spPr>
            <a:xfrm>
              <a:off x="5236912" y="5448519"/>
              <a:ext cx="3414631" cy="336632"/>
            </a:xfrm>
            <a:prstGeom prst="rect">
              <a:avLst/>
            </a:prstGeom>
            <a:solidFill>
              <a:sysClr val="window" lastClr="FFFFFF"/>
            </a:solidFill>
            <a:ln w="25400" cap="flat" cmpd="sng" algn="ctr">
              <a:solidFill>
                <a:srgbClr val="9BBB59"/>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Phiên</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bản</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[SC]  [SP][CR][LF]</a:t>
              </a:r>
            </a:p>
          </p:txBody>
        </p:sp>
        <p:sp>
          <p:nvSpPr>
            <p:cNvPr id="66" name="직사각형 65">
              <a:extLst>
                <a:ext uri="{FF2B5EF4-FFF2-40B4-BE49-F238E27FC236}">
                  <a16:creationId xmlns:a16="http://schemas.microsoft.com/office/drawing/2014/main" id="{67BFB1E9-5217-4D4D-9ACD-B2DC18295D2D}"/>
                </a:ext>
              </a:extLst>
            </p:cNvPr>
            <p:cNvSpPr/>
            <p:nvPr/>
          </p:nvSpPr>
          <p:spPr>
            <a:xfrm>
              <a:off x="5233663" y="5820217"/>
              <a:ext cx="3421129" cy="307777"/>
            </a:xfrm>
            <a:prstGeom prst="rect">
              <a:avLst/>
            </a:prstGeom>
          </p:spPr>
          <p:txBody>
            <a:bodyPr wrap="none">
              <a:spAutoFit/>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i="0" u="none" strike="noStrike" kern="0" cap="none" spc="0" normalizeH="0" baseline="0" noProof="0" dirty="0">
                  <a:ln>
                    <a:noFill/>
                  </a:ln>
                  <a:solidFill>
                    <a:srgbClr val="193EB0"/>
                  </a:solidFill>
                  <a:effectLst/>
                  <a:uLnTx/>
                  <a:uFillTx/>
                  <a:latin typeface="SamsungOne-400" panose="020B0503030303020204" charset="0"/>
                  <a:ea typeface="SamsungOne-400" panose="020B0503030303020204" charset="0"/>
                </a:rPr>
                <a:t>(SC: </a:t>
              </a:r>
              <a:r>
                <a:rPr kumimoji="1" lang="en-US" altLang="ko-KR" sz="1400" i="0" u="none" strike="noStrike" kern="0" cap="none" spc="0" normalizeH="0" baseline="0" noProof="0" dirty="0" err="1">
                  <a:ln>
                    <a:noFill/>
                  </a:ln>
                  <a:solidFill>
                    <a:srgbClr val="193EB0"/>
                  </a:solidFill>
                  <a:effectLst/>
                  <a:uLnTx/>
                  <a:uFillTx/>
                  <a:latin typeface="SamsungOne-400" panose="020B0503030303020204" charset="0"/>
                  <a:ea typeface="SamsungOne-400" panose="020B0503030303020204" charset="0"/>
                </a:rPr>
                <a:t>Mã</a:t>
              </a:r>
              <a:r>
                <a:rPr kumimoji="1" lang="en-US" altLang="ko-KR" sz="1400" i="0" u="none" strike="noStrike" kern="0" cap="none" spc="0" normalizeH="0" baseline="0" noProof="0" dirty="0">
                  <a:ln>
                    <a:noFill/>
                  </a:ln>
                  <a:solidFill>
                    <a:srgbClr val="193EB0"/>
                  </a:solidFill>
                  <a:effectLst/>
                  <a:uLnTx/>
                  <a:uFillTx/>
                  <a:latin typeface="SamsungOne-400" panose="020B0503030303020204" charset="0"/>
                  <a:ea typeface="SamsungOne-400" panose="020B0503030303020204" charset="0"/>
                </a:rPr>
                <a:t> </a:t>
              </a:r>
              <a:r>
                <a:rPr kumimoji="1" lang="en-US" altLang="ko-KR" sz="1400" i="0" u="none" strike="noStrike" kern="0" cap="none" spc="0" normalizeH="0" baseline="0" noProof="0" dirty="0" err="1">
                  <a:ln>
                    <a:noFill/>
                  </a:ln>
                  <a:solidFill>
                    <a:srgbClr val="193EB0"/>
                  </a:solidFill>
                  <a:effectLst/>
                  <a:uLnTx/>
                  <a:uFillTx/>
                  <a:latin typeface="SamsungOne-400" panose="020B0503030303020204" charset="0"/>
                  <a:ea typeface="SamsungOne-400" panose="020B0503030303020204" charset="0"/>
                </a:rPr>
                <a:t>trạng</a:t>
              </a:r>
              <a:r>
                <a:rPr kumimoji="1" lang="en-US" altLang="ko-KR" sz="1400" i="0" u="none" strike="noStrike" kern="0" cap="none" spc="0" normalizeH="0" baseline="0" noProof="0" dirty="0">
                  <a:ln>
                    <a:noFill/>
                  </a:ln>
                  <a:solidFill>
                    <a:srgbClr val="193EB0"/>
                  </a:solidFill>
                  <a:effectLst/>
                  <a:uLnTx/>
                  <a:uFillTx/>
                  <a:latin typeface="SamsungOne-400" panose="020B0503030303020204" charset="0"/>
                  <a:ea typeface="SamsungOne-400" panose="020B0503030303020204" charset="0"/>
                </a:rPr>
                <a:t> </a:t>
              </a:r>
              <a:r>
                <a:rPr kumimoji="1" lang="en-US" altLang="ko-KR" sz="1400" i="0" u="none" strike="noStrike" kern="0" cap="none" spc="0" normalizeH="0" baseline="0" noProof="0" dirty="0" err="1">
                  <a:ln>
                    <a:noFill/>
                  </a:ln>
                  <a:solidFill>
                    <a:srgbClr val="193EB0"/>
                  </a:solidFill>
                  <a:effectLst/>
                  <a:uLnTx/>
                  <a:uFillTx/>
                  <a:latin typeface="SamsungOne-400" panose="020B0503030303020204" charset="0"/>
                  <a:ea typeface="SamsungOne-400" panose="020B0503030303020204" charset="0"/>
                </a:rPr>
                <a:t>thái</a:t>
              </a:r>
              <a:r>
                <a:rPr kumimoji="1" lang="en-US" altLang="ko-KR" sz="1400" i="0" u="none" strike="noStrike" kern="0" cap="none" spc="0" normalizeH="0" baseline="0" noProof="0" dirty="0">
                  <a:ln>
                    <a:noFill/>
                  </a:ln>
                  <a:solidFill>
                    <a:srgbClr val="193EB0"/>
                  </a:solidFill>
                  <a:effectLst/>
                  <a:uLnTx/>
                  <a:uFillTx/>
                  <a:latin typeface="SamsungOne-400" panose="020B0503030303020204" charset="0"/>
                  <a:ea typeface="SamsungOne-400" panose="020B0503030303020204" charset="0"/>
                </a:rPr>
                <a:t>), SP: </a:t>
              </a:r>
              <a:r>
                <a:rPr kumimoji="1" lang="en-US" altLang="ko-KR" sz="1400" i="0" u="none" strike="noStrike" kern="0" cap="none" spc="0" normalizeH="0" baseline="0" noProof="0" dirty="0" err="1">
                  <a:ln>
                    <a:noFill/>
                  </a:ln>
                  <a:solidFill>
                    <a:srgbClr val="193EB0"/>
                  </a:solidFill>
                  <a:effectLst/>
                  <a:uLnTx/>
                  <a:uFillTx/>
                  <a:latin typeface="SamsungOne-400" panose="020B0503030303020204" charset="0"/>
                  <a:ea typeface="SamsungOne-400" panose="020B0503030303020204" charset="0"/>
                </a:rPr>
                <a:t>Cụm</a:t>
              </a:r>
              <a:r>
                <a:rPr kumimoji="1" lang="en-US" altLang="ko-KR" sz="1400" i="0" u="none" strike="noStrike" kern="0" cap="none" spc="0" normalizeH="0" baseline="0" noProof="0" dirty="0">
                  <a:ln>
                    <a:noFill/>
                  </a:ln>
                  <a:solidFill>
                    <a:srgbClr val="193EB0"/>
                  </a:solidFill>
                  <a:effectLst/>
                  <a:uLnTx/>
                  <a:uFillTx/>
                  <a:latin typeface="SamsungOne-400" panose="020B0503030303020204" charset="0"/>
                  <a:ea typeface="SamsungOne-400" panose="020B0503030303020204" charset="0"/>
                </a:rPr>
                <a:t> từ </a:t>
              </a:r>
              <a:r>
                <a:rPr kumimoji="1" lang="en-US" altLang="ko-KR" sz="1400" i="0" u="none" strike="noStrike" kern="0" cap="none" spc="0" normalizeH="0" baseline="0" noProof="0" dirty="0" err="1">
                  <a:ln>
                    <a:noFill/>
                  </a:ln>
                  <a:solidFill>
                    <a:srgbClr val="193EB0"/>
                  </a:solidFill>
                  <a:effectLst/>
                  <a:uLnTx/>
                  <a:uFillTx/>
                  <a:latin typeface="SamsungOne-400" panose="020B0503030303020204" charset="0"/>
                  <a:ea typeface="SamsungOne-400" panose="020B0503030303020204" charset="0"/>
                </a:rPr>
                <a:t>trạng</a:t>
              </a:r>
              <a:r>
                <a:rPr kumimoji="1" lang="en-US" altLang="ko-KR" sz="1400" i="0" u="none" strike="noStrike" kern="0" cap="none" spc="0" normalizeH="0" baseline="0" noProof="0" dirty="0">
                  <a:ln>
                    <a:noFill/>
                  </a:ln>
                  <a:solidFill>
                    <a:srgbClr val="193EB0"/>
                  </a:solidFill>
                  <a:effectLst/>
                  <a:uLnTx/>
                  <a:uFillTx/>
                  <a:latin typeface="SamsungOne-400" panose="020B0503030303020204" charset="0"/>
                  <a:ea typeface="SamsungOne-400" panose="020B0503030303020204" charset="0"/>
                </a:rPr>
                <a:t> </a:t>
              </a:r>
              <a:r>
                <a:rPr kumimoji="1" lang="en-US" altLang="ko-KR" sz="1400" i="0" u="none" strike="noStrike" kern="0" cap="none" spc="0" normalizeH="0" baseline="0" noProof="0" dirty="0" err="1">
                  <a:ln>
                    <a:noFill/>
                  </a:ln>
                  <a:solidFill>
                    <a:srgbClr val="193EB0"/>
                  </a:solidFill>
                  <a:effectLst/>
                  <a:uLnTx/>
                  <a:uFillTx/>
                  <a:latin typeface="SamsungOne-400" panose="020B0503030303020204" charset="0"/>
                  <a:ea typeface="SamsungOne-400" panose="020B0503030303020204" charset="0"/>
                </a:rPr>
                <a:t>thái</a:t>
              </a:r>
              <a:endParaRPr kumimoji="1" lang="en-US" altLang="ko-KR" sz="1400" i="0" u="none" strike="noStrike" kern="0" cap="none" spc="0" normalizeH="0" baseline="0" noProof="0" dirty="0">
                <a:ln>
                  <a:noFill/>
                </a:ln>
                <a:solidFill>
                  <a:srgbClr val="193EB0"/>
                </a:solidFill>
                <a:effectLst/>
                <a:uLnTx/>
                <a:uFillTx/>
                <a:latin typeface="SamsungOne-400" panose="020B0503030303020204" charset="0"/>
                <a:ea typeface="SamsungOne-400" panose="020B0503030303020204" charset="0"/>
              </a:endParaRPr>
            </a:p>
          </p:txBody>
        </p:sp>
        <p:sp>
          <p:nvSpPr>
            <p:cNvPr id="67" name="모서리가 둥근 직사각형 59">
              <a:extLst>
                <a:ext uri="{FF2B5EF4-FFF2-40B4-BE49-F238E27FC236}">
                  <a16:creationId xmlns:a16="http://schemas.microsoft.com/office/drawing/2014/main" id="{0381533A-B389-460B-9876-49DA4FC6D715}"/>
                </a:ext>
              </a:extLst>
            </p:cNvPr>
            <p:cNvSpPr/>
            <p:nvPr/>
          </p:nvSpPr>
          <p:spPr>
            <a:xfrm>
              <a:off x="1803776" y="3368378"/>
              <a:ext cx="2315993" cy="369813"/>
            </a:xfrm>
            <a:prstGeom prst="rect">
              <a:avLst/>
            </a:prstGeom>
            <a:solidFill>
              <a:sysClr val="window" lastClr="FFFFFF"/>
            </a:solidFill>
            <a:ln w="25400" cap="flat" cmpd="sng" algn="ctr">
              <a:solidFill>
                <a:srgbClr val="4BACC6"/>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Dòng</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trống</a:t>
              </a:r>
              <a:endPar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68" name="모서리가 둥근 직사각형 55">
              <a:extLst>
                <a:ext uri="{FF2B5EF4-FFF2-40B4-BE49-F238E27FC236}">
                  <a16:creationId xmlns:a16="http://schemas.microsoft.com/office/drawing/2014/main" id="{E1900D69-6F96-41AF-B961-18FF09A27080}"/>
                </a:ext>
              </a:extLst>
            </p:cNvPr>
            <p:cNvSpPr/>
            <p:nvPr/>
          </p:nvSpPr>
          <p:spPr>
            <a:xfrm>
              <a:off x="5786231" y="3368378"/>
              <a:ext cx="2315993" cy="369813"/>
            </a:xfrm>
            <a:prstGeom prst="rect">
              <a:avLst/>
            </a:prstGeom>
            <a:solidFill>
              <a:sysClr val="window" lastClr="FFFFFF"/>
            </a:solidFill>
            <a:ln w="25400" cap="flat" cmpd="sng" algn="ctr">
              <a:solidFill>
                <a:srgbClr val="4BACC6"/>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Dòng</a:t>
              </a:r>
              <a:r>
                <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trống</a:t>
              </a:r>
              <a:endParaRPr kumimoji="1" lang="en-US" altLang="ko-KR"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endParaRPr>
            </a:p>
          </p:txBody>
        </p:sp>
        <p:sp>
          <p:nvSpPr>
            <p:cNvPr id="69" name="모서리가 둥근 직사각형 60">
              <a:extLst>
                <a:ext uri="{FF2B5EF4-FFF2-40B4-BE49-F238E27FC236}">
                  <a16:creationId xmlns:a16="http://schemas.microsoft.com/office/drawing/2014/main" id="{BD708CA5-A00A-4194-925D-89637D4D7C9B}"/>
                </a:ext>
              </a:extLst>
            </p:cNvPr>
            <p:cNvSpPr/>
            <p:nvPr/>
          </p:nvSpPr>
          <p:spPr>
            <a:xfrm>
              <a:off x="1803776" y="3751589"/>
              <a:ext cx="2315993" cy="1283004"/>
            </a:xfrm>
            <a:prstGeom prst="rect">
              <a:avLst/>
            </a:prstGeom>
            <a:solidFill>
              <a:sysClr val="window" lastClr="FFFFFF"/>
            </a:solidFill>
            <a:ln w="25400" cap="flat" cmpd="sng" algn="ctr">
              <a:solidFill>
                <a:srgbClr val="FF0000"/>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Thân</a:t>
              </a:r>
              <a:endParaRPr kumimoji="1" lang="ko-KR" altLang="en-US"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KoPub돋움체 Bold" panose="02020603020101020101" pitchFamily="18" charset="-127"/>
              </a:endParaRPr>
            </a:p>
          </p:txBody>
        </p:sp>
        <p:sp>
          <p:nvSpPr>
            <p:cNvPr id="70" name="모서리가 둥근 직사각형 56">
              <a:extLst>
                <a:ext uri="{FF2B5EF4-FFF2-40B4-BE49-F238E27FC236}">
                  <a16:creationId xmlns:a16="http://schemas.microsoft.com/office/drawing/2014/main" id="{A1385DE6-B287-49A6-97E2-024633B5C6F3}"/>
                </a:ext>
              </a:extLst>
            </p:cNvPr>
            <p:cNvSpPr/>
            <p:nvPr/>
          </p:nvSpPr>
          <p:spPr>
            <a:xfrm>
              <a:off x="5786231" y="3751589"/>
              <a:ext cx="2315993" cy="1283004"/>
            </a:xfrm>
            <a:prstGeom prst="rect">
              <a:avLst/>
            </a:prstGeom>
            <a:solidFill>
              <a:sysClr val="window" lastClr="FFFFFF"/>
            </a:solidFill>
            <a:ln w="25400" cap="flat" cmpd="sng" algn="ctr">
              <a:solidFill>
                <a:srgbClr val="FF0000"/>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schemeClr val="tx1">
                      <a:lumMod val="75000"/>
                      <a:lumOff val="25000"/>
                    </a:schemeClr>
                  </a:solidFill>
                  <a:effectLst/>
                  <a:uLnTx/>
                  <a:uFillTx/>
                  <a:latin typeface="SamsungOne-400" pitchFamily="34" charset="0"/>
                  <a:ea typeface="SamsungOne-400" pitchFamily="34" charset="0"/>
                </a:rPr>
                <a:t>Thân</a:t>
              </a:r>
              <a:endParaRPr kumimoji="1" lang="ko-KR" altLang="en-US" sz="1400" b="1" i="0" u="none" strike="noStrike" kern="0" cap="none" spc="0" normalizeH="0" baseline="0" noProof="0" dirty="0">
                <a:ln>
                  <a:noFill/>
                </a:ln>
                <a:solidFill>
                  <a:schemeClr val="tx1">
                    <a:lumMod val="75000"/>
                    <a:lumOff val="25000"/>
                  </a:schemeClr>
                </a:solidFill>
                <a:effectLst/>
                <a:uLnTx/>
                <a:uFillTx/>
                <a:latin typeface="SamsungOne-400" pitchFamily="34" charset="0"/>
                <a:ea typeface="KoPub돋움체 Bold" panose="02020603020101020101" pitchFamily="18" charset="-127"/>
              </a:endParaRPr>
            </a:p>
          </p:txBody>
        </p:sp>
      </p:grpSp>
    </p:spTree>
    <p:extLst>
      <p:ext uri="{BB962C8B-B14F-4D97-AF65-F5344CB8AC3E}">
        <p14:creationId xmlns:p14="http://schemas.microsoft.com/office/powerpoint/2010/main" val="3048919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Giao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thức</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truyền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thông</a:t>
            </a:r>
            <a:endParaRPr lang="en-US"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4" name="직사각형 33">
            <a:extLst>
              <a:ext uri="{FF2B5EF4-FFF2-40B4-BE49-F238E27FC236}">
                <a16:creationId xmlns:a16="http://schemas.microsoft.com/office/drawing/2014/main" id="{30EF334D-0283-408B-A001-ECD3F25BE42F}"/>
              </a:ext>
            </a:extLst>
          </p:cNvPr>
          <p:cNvSpPr/>
          <p:nvPr/>
        </p:nvSpPr>
        <p:spPr>
          <a:xfrm>
            <a:off x="1054112" y="4003778"/>
            <a:ext cx="374091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2.1.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là gì</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Mô</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hình</a:t>
            </a:r>
            <a:r>
              <a:rPr lang="en-US" altLang="ko-KR" dirty="0">
                <a:solidFill>
                  <a:srgbClr val="A6A6A6"/>
                </a:solidFill>
                <a:latin typeface="SamsungOne-400" panose="020B0503030303020204" pitchFamily="34" charset="0"/>
                <a:ea typeface="SamsungOne-400" panose="020B0503030303020204" pitchFamily="34" charset="0"/>
              </a:rPr>
              <a:t> OSI</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2.3. Giao </a:t>
            </a:r>
            <a:r>
              <a:rPr lang="en-US" altLang="ko-KR" dirty="0" err="1">
                <a:solidFill>
                  <a:srgbClr val="A6A6A6"/>
                </a:solidFill>
                <a:latin typeface="SamsungOne-400" panose="020B0503030303020204" pitchFamily="34" charset="0"/>
                <a:ea typeface="SamsungOne-400" panose="020B0503030303020204" pitchFamily="34" charset="0"/>
              </a:rPr>
              <a:t>thức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truyền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thông</a:t>
            </a:r>
            <a:r>
              <a:rPr lang="en-US" altLang="ko-KR" dirty="0">
                <a:solidFill>
                  <a:srgbClr val="A6A6A6"/>
                </a:solidFill>
                <a:latin typeface="SamsungOne-400" panose="020B0503030303020204" pitchFamily="34" charset="0"/>
                <a:ea typeface="SamsungOne-400" panose="020B0503030303020204" pitchFamily="34" charset="0"/>
              </a:rPr>
              <a:t> TCP/IP</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2.4. HTTP </a:t>
            </a:r>
          </a:p>
        </p:txBody>
      </p:sp>
      <p:sp>
        <p:nvSpPr>
          <p:cNvPr id="35" name="직사각형 34">
            <a:extLst>
              <a:ext uri="{FF2B5EF4-FFF2-40B4-BE49-F238E27FC236}">
                <a16:creationId xmlns:a16="http://schemas.microsoft.com/office/drawing/2014/main" id="{0A958C6F-D7F9-4AA0-9DD5-EA20802092CB}"/>
              </a:ext>
            </a:extLst>
          </p:cNvPr>
          <p:cNvSpPr/>
          <p:nvPr/>
        </p:nvSpPr>
        <p:spPr>
          <a:xfrm>
            <a:off x="5107801" y="4003778"/>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2.5. MQTT</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2.6. </a:t>
            </a:r>
            <a:r>
              <a:rPr lang="en-US" altLang="ko-KR" dirty="0" err="1">
                <a:solidFill>
                  <a:schemeClr val="bg1">
                    <a:lumMod val="65000"/>
                  </a:schemeClr>
                </a:solidFill>
                <a:latin typeface="SamsungOne-400" panose="020B0503030303020204" pitchFamily="34" charset="0"/>
                <a:ea typeface="SamsungOne-400" panose="020B0503030303020204" pitchFamily="34" charset="0"/>
              </a:rPr>
              <a:t>CoAP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2.7. </a:t>
            </a:r>
            <a:r>
              <a:rPr lang="en-US" altLang="ko-KR" dirty="0" err="1">
                <a:solidFill>
                  <a:schemeClr val="bg1">
                    <a:lumMod val="65000"/>
                  </a:schemeClr>
                </a:solidFill>
                <a:latin typeface="SamsungOne-400" panose="020B0503030303020204" pitchFamily="34" charset="0"/>
                <a:ea typeface="SamsungOne-400" panose="020B0503030303020204" pitchFamily="34" charset="0"/>
              </a:rPr>
              <a:t>WebSocket</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579059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Phương tiện Truyền dẫn</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116477AB-E0D2-45DE-8B63-59D9AEAA2EB5}"/>
              </a:ext>
            </a:extLst>
          </p:cNvPr>
          <p:cNvSpPr/>
          <p:nvPr/>
        </p:nvSpPr>
        <p:spPr>
          <a:xfrm>
            <a:off x="712182" y="2393948"/>
            <a:ext cx="6742925" cy="3366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Băng</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thông</a:t>
            </a:r>
            <a:endPar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Khoảng cách giữa tần số tối đa và tần số tối thiểu của tín hiệu đi qua phương truyền dữ liệu</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Băng thông rộng hơn giúp truyền nhiều dữ liệu hơn trên một đơn vị thời gian</a:t>
            </a:r>
          </a:p>
          <a:p>
            <a:pPr marL="182563" indent="-182563">
              <a:spcAft>
                <a:spcPts val="800"/>
              </a:spcAft>
              <a:buClr>
                <a:srgbClr val="193EB0"/>
              </a:buClr>
              <a:buFont typeface="SamsungOne 400" panose="020B0503030303020204" pitchFamily="34" charset="0"/>
              <a:buChar char="‣"/>
            </a:pP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Cáp</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xoắn</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đôi</a:t>
            </a:r>
            <a:endPar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tiện truyền dẫn được cấu tạo bởi hai sợi đồng xoắn đôi và được bọc nhựa bên ngoài</a:t>
            </a:r>
          </a:p>
          <a:p>
            <a:pPr marL="182563" indent="-182563">
              <a:spcAft>
                <a:spcPts val="800"/>
              </a:spcAft>
              <a:buClr>
                <a:srgbClr val="193EB0"/>
              </a:buClr>
              <a:buFont typeface="SamsungOne 400" panose="020B0503030303020204" pitchFamily="34" charset="0"/>
              <a:buChar char="‣"/>
            </a:pP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Cáp</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trục</a:t>
            </a:r>
            <a:endPar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dây dẫn ở giữa được bọc một lớp cách điện và một dây dẫn khác phía ngoài lớp cách điện đó</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Băng thông rộng hơn và việc tốc độ truyền dữ liệu nhanh hơn nhờ tần số cao hơn cáp xoắn đôi, nhưng đắt hơn</a:t>
            </a:r>
          </a:p>
        </p:txBody>
      </p:sp>
      <p:grpSp>
        <p:nvGrpSpPr>
          <p:cNvPr id="2" name="그룹 1">
            <a:extLst>
              <a:ext uri="{FF2B5EF4-FFF2-40B4-BE49-F238E27FC236}">
                <a16:creationId xmlns:a16="http://schemas.microsoft.com/office/drawing/2014/main" id="{B2867BD0-23FD-44B5-A318-FDB48A99838B}"/>
              </a:ext>
            </a:extLst>
          </p:cNvPr>
          <p:cNvGrpSpPr/>
          <p:nvPr/>
        </p:nvGrpSpPr>
        <p:grpSpPr>
          <a:xfrm>
            <a:off x="7455107" y="2636978"/>
            <a:ext cx="1735536" cy="3694986"/>
            <a:chOff x="7237014" y="2600325"/>
            <a:chExt cx="1735536" cy="3694986"/>
          </a:xfrm>
        </p:grpSpPr>
        <p:pic>
          <p:nvPicPr>
            <p:cNvPr id="9" name="Picture 2">
              <a:extLst>
                <a:ext uri="{FF2B5EF4-FFF2-40B4-BE49-F238E27FC236}">
                  <a16:creationId xmlns:a16="http://schemas.microsoft.com/office/drawing/2014/main" id="{2BBB2534-C05F-40A5-8BFB-4653541DA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44" r="2580" b="13098"/>
            <a:stretch/>
          </p:blipFill>
          <p:spPr bwMode="auto">
            <a:xfrm>
              <a:off x="7237014" y="2600325"/>
              <a:ext cx="1734520" cy="1947588"/>
            </a:xfrm>
            <a:prstGeom prst="rect">
              <a:avLst/>
            </a:prstGeom>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0" name="Picture 2">
              <a:extLst>
                <a:ext uri="{FF2B5EF4-FFF2-40B4-BE49-F238E27FC236}">
                  <a16:creationId xmlns:a16="http://schemas.microsoft.com/office/drawing/2014/main" id="{AB785319-1B9A-49FE-8A7A-41517B0F2A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4" t="3886" r="50777" b="18408"/>
            <a:stretch/>
          </p:blipFill>
          <p:spPr bwMode="auto">
            <a:xfrm>
              <a:off x="7238030" y="4857051"/>
              <a:ext cx="1734520" cy="1145872"/>
            </a:xfrm>
            <a:prstGeom prst="rect">
              <a:avLst/>
            </a:prstGeom>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1" name="직사각형 10">
              <a:extLst>
                <a:ext uri="{FF2B5EF4-FFF2-40B4-BE49-F238E27FC236}">
                  <a16:creationId xmlns:a16="http://schemas.microsoft.com/office/drawing/2014/main" id="{B01FE719-ADF1-4FFC-BA8D-143445747B9F}"/>
                </a:ext>
              </a:extLst>
            </p:cNvPr>
            <p:cNvSpPr/>
            <p:nvPr/>
          </p:nvSpPr>
          <p:spPr>
            <a:xfrm>
              <a:off x="7546272" y="4549274"/>
              <a:ext cx="1116011" cy="292388"/>
            </a:xfrm>
            <a:prstGeom prst="rect">
              <a:avLst/>
            </a:prstGeom>
          </p:spPr>
          <p:txBody>
            <a:bodyPr wrap="none">
              <a:spAutoFit/>
            </a:bodyPr>
            <a:lstStyle/>
            <a:p>
              <a:pPr algn="ctr"/>
              <a:r>
                <a:rPr lang="en-US" altLang="ko-KR" sz="1300" dirty="0" err="1">
                  <a:latin typeface="SamsungOne-400" panose="020B0503030303020204" charset="0"/>
                  <a:ea typeface="SamsungOne-400" panose="020B0503030303020204" charset="0"/>
                </a:rPr>
                <a:t>Cáp</a:t>
              </a:r>
              <a:r>
                <a:rPr lang="en-US" altLang="ko-KR" sz="1300" dirty="0">
                  <a:latin typeface="SamsungOne-400" panose="020B0503030303020204" charset="0"/>
                  <a:ea typeface="SamsungOne-400" panose="020B0503030303020204" charset="0"/>
                </a:rPr>
                <a:t> </a:t>
              </a:r>
              <a:r>
                <a:rPr lang="en-US" altLang="ko-KR" sz="1300" dirty="0" err="1">
                  <a:latin typeface="SamsungOne-400" panose="020B0503030303020204" charset="0"/>
                  <a:ea typeface="SamsungOne-400" panose="020B0503030303020204" charset="0"/>
                </a:rPr>
                <a:t>xoắn</a:t>
              </a:r>
              <a:r>
                <a:rPr lang="en-US" altLang="ko-KR" sz="1300" dirty="0">
                  <a:latin typeface="SamsungOne-400" panose="020B0503030303020204" charset="0"/>
                  <a:ea typeface="SamsungOne-400" panose="020B0503030303020204" charset="0"/>
                </a:rPr>
                <a:t> </a:t>
              </a:r>
              <a:r>
                <a:rPr lang="en-US" altLang="ko-KR" sz="1300" dirty="0" err="1">
                  <a:latin typeface="SamsungOne-400" panose="020B0503030303020204" charset="0"/>
                  <a:ea typeface="SamsungOne-400" panose="020B0503030303020204" charset="0"/>
                </a:rPr>
                <a:t>đôi</a:t>
              </a:r>
              <a:endParaRPr lang="ko-KR" altLang="en-US" sz="1300" dirty="0">
                <a:latin typeface="SamsungOne-400" panose="020B0503030303020204" charset="0"/>
              </a:endParaRPr>
            </a:p>
          </p:txBody>
        </p:sp>
        <p:sp>
          <p:nvSpPr>
            <p:cNvPr id="12" name="직사각형 11">
              <a:extLst>
                <a:ext uri="{FF2B5EF4-FFF2-40B4-BE49-F238E27FC236}">
                  <a16:creationId xmlns:a16="http://schemas.microsoft.com/office/drawing/2014/main" id="{4CBBA9A2-8F49-4E1A-8906-A5DA5610DAE2}"/>
                </a:ext>
              </a:extLst>
            </p:cNvPr>
            <p:cNvSpPr/>
            <p:nvPr/>
          </p:nvSpPr>
          <p:spPr>
            <a:xfrm>
              <a:off x="7500583" y="6002923"/>
              <a:ext cx="1207383" cy="292388"/>
            </a:xfrm>
            <a:prstGeom prst="rect">
              <a:avLst/>
            </a:prstGeom>
          </p:spPr>
          <p:txBody>
            <a:bodyPr wrap="none">
              <a:spAutoFit/>
            </a:bodyPr>
            <a:lstStyle/>
            <a:p>
              <a:pPr algn="ctr"/>
              <a:r>
                <a:rPr lang="en-US" altLang="ko-KR" sz="1300" dirty="0" err="1">
                  <a:latin typeface="SamsungOne-400" panose="020B0503030303020204" charset="0"/>
                  <a:ea typeface="SamsungOne-400" panose="020B0503030303020204" charset="0"/>
                </a:rPr>
                <a:t>Cáp</a:t>
              </a:r>
              <a:r>
                <a:rPr lang="en-US" altLang="ko-KR" sz="1300" dirty="0">
                  <a:latin typeface="SamsungOne-400" panose="020B0503030303020204" charset="0"/>
                  <a:ea typeface="SamsungOne-400" panose="020B0503030303020204" charset="0"/>
                </a:rPr>
                <a:t> </a:t>
              </a:r>
              <a:r>
                <a:rPr lang="en-US" altLang="ko-KR" sz="1300" dirty="0" err="1">
                  <a:latin typeface="SamsungOne-400" panose="020B0503030303020204" charset="0"/>
                  <a:ea typeface="SamsungOne-400" panose="020B0503030303020204" charset="0"/>
                </a:rPr>
                <a:t>đồng</a:t>
              </a:r>
              <a:r>
                <a:rPr lang="en-US" altLang="ko-KR" sz="1300" dirty="0">
                  <a:latin typeface="SamsungOne-400" panose="020B0503030303020204" charset="0"/>
                  <a:ea typeface="SamsungOne-400" panose="020B0503030303020204" charset="0"/>
                </a:rPr>
                <a:t> </a:t>
              </a:r>
              <a:r>
                <a:rPr lang="en-US" altLang="ko-KR" sz="1300" dirty="0" err="1">
                  <a:latin typeface="SamsungOne-400" panose="020B0503030303020204" charset="0"/>
                  <a:ea typeface="SamsungOne-400" panose="020B0503030303020204" charset="0"/>
                </a:rPr>
                <a:t>trục</a:t>
              </a:r>
              <a:endParaRPr lang="ko-KR" altLang="en-US" sz="1300" dirty="0">
                <a:latin typeface="SamsungOne-400" panose="020B0503030303020204" charset="0"/>
              </a:endParaRPr>
            </a:p>
          </p:txBody>
        </p:sp>
      </p:grpSp>
      <p:sp>
        <p:nvSpPr>
          <p:cNvPr id="14" name="직사각형 13">
            <a:extLst>
              <a:ext uri="{FF2B5EF4-FFF2-40B4-BE49-F238E27FC236}">
                <a16:creationId xmlns:a16="http://schemas.microsoft.com/office/drawing/2014/main" id="{9C15014B-B3D9-400D-80AF-393267D10E5C}"/>
              </a:ext>
            </a:extLst>
          </p:cNvPr>
          <p:cNvSpPr/>
          <p:nvPr/>
        </p:nvSpPr>
        <p:spPr>
          <a:xfrm>
            <a:off x="570452" y="1826163"/>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Mạng nào cũng cần một phương tiện truyền dẫn để kết nối nơi gửi và nơi nhận. </a:t>
            </a:r>
          </a:p>
          <a:p>
            <a:pPr marL="115888" indent="-115888">
              <a:spcAft>
                <a:spcPts val="1000"/>
              </a:spcAft>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Mỗi phương tiện truyền dẫn đều có một tính chất đặc trưng như băng thông, độ trễ khi truyền dẫn, v.v.</a:t>
            </a:r>
          </a:p>
        </p:txBody>
      </p:sp>
    </p:spTree>
    <p:extLst>
      <p:ext uri="{BB962C8B-B14F-4D97-AF65-F5344CB8AC3E}">
        <p14:creationId xmlns:p14="http://schemas.microsoft.com/office/powerpoint/2010/main" val="23160886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D8407B06-9ADD-41E3-89CD-BEA45C80B87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niệm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MQTT</a:t>
            </a:r>
          </a:p>
        </p:txBody>
      </p:sp>
      <p:sp>
        <p:nvSpPr>
          <p:cNvPr id="12" name="직사각형 11">
            <a:extLst>
              <a:ext uri="{FF2B5EF4-FFF2-40B4-BE49-F238E27FC236}">
                <a16:creationId xmlns:a16="http://schemas.microsoft.com/office/drawing/2014/main" id="{3B764FFE-BA52-4EAF-A371-6C0C46BD868F}"/>
              </a:ext>
            </a:extLst>
          </p:cNvPr>
          <p:cNvSpPr/>
          <p:nvPr/>
        </p:nvSpPr>
        <p:spPr>
          <a:xfrm>
            <a:off x="580388" y="1944537"/>
            <a:ext cx="8619175"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Message Queue Telemetry Transport (MQTT) là một giao thức gửi thông điệp được phát triển bởi IBM vào</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năm 1999 để gửi thông điệp tin cậy (giám sát từ xa) cho các thiết bị nhỏ như dụng cụ đo và cảm biến trong</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các môi trường mạng có độ trễ cao và thường bị mất tín hiệu.</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MQTT là giao thức dạng Publish / Subscribe cấp thấp. Được sử dụng trong môi trường máy - máy và môi trường IoT</a:t>
            </a:r>
          </a:p>
        </p:txBody>
      </p:sp>
    </p:spTree>
    <p:extLst>
      <p:ext uri="{BB962C8B-B14F-4D97-AF65-F5344CB8AC3E}">
        <p14:creationId xmlns:p14="http://schemas.microsoft.com/office/powerpoint/2010/main" val="3026744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D8407B06-9ADD-41E3-89CD-BEA45C80B87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Ưu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nhược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điểm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MQTT</a:t>
            </a:r>
          </a:p>
        </p:txBody>
      </p:sp>
      <p:sp>
        <p:nvSpPr>
          <p:cNvPr id="18" name="직사각형 17">
            <a:extLst>
              <a:ext uri="{FF2B5EF4-FFF2-40B4-BE49-F238E27FC236}">
                <a16:creationId xmlns:a16="http://schemas.microsoft.com/office/drawing/2014/main" id="{B230FDBC-5B92-4B7A-B6A5-50ECB7EB2BBC}"/>
              </a:ext>
            </a:extLst>
          </p:cNvPr>
          <p:cNvSpPr/>
          <p:nvPr/>
        </p:nvSpPr>
        <p:spPr>
          <a:xfrm>
            <a:off x="580388" y="1944537"/>
            <a:ext cx="8619175" cy="1333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Định dạng thông điệp đơn giản, băng thông mạng hẹp và mức tiêu thụ pin thấp.</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Được thiết kế cho các môi trường mạng hoạt động ở mức năng lượng thấp và có độ trễ hoặc mất dữ liệu cao khi truyền tải, tạo lợi thế kiểm soát các thiết bị nhỏ và thu thập thông tin cảm biến.</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Giao thức này phù hợp để sử dụng trên các thiết bị nhỏ nhưng lại không hỗ trợ cụm thiết bị, do đó rất khó để có thể xây dựng một hệ thống thông điệp lớn.</a:t>
            </a:r>
          </a:p>
        </p:txBody>
      </p:sp>
    </p:spTree>
    <p:extLst>
      <p:ext uri="{BB962C8B-B14F-4D97-AF65-F5344CB8AC3E}">
        <p14:creationId xmlns:p14="http://schemas.microsoft.com/office/powerpoint/2010/main" val="2382867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FB16226-9DC0-445C-94D3-EA033156461C}"/>
              </a:ext>
            </a:extLst>
          </p:cNvPr>
          <p:cNvSpPr/>
          <p:nvPr/>
        </p:nvSpPr>
        <p:spPr>
          <a:xfrm>
            <a:off x="580388" y="3629276"/>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Môi trường hoạt động theo kiểu xuất bản/đăng ký theo dõi</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D8407B06-9ADD-41E3-89CD-BEA45C80B87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năng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MQTT</a:t>
            </a:r>
          </a:p>
        </p:txBody>
      </p:sp>
      <p:sp>
        <p:nvSpPr>
          <p:cNvPr id="18" name="직사각형 17">
            <a:extLst>
              <a:ext uri="{FF2B5EF4-FFF2-40B4-BE49-F238E27FC236}">
                <a16:creationId xmlns:a16="http://schemas.microsoft.com/office/drawing/2014/main" id="{16EE4F43-64C2-4A23-B85C-9B2EDBFF94B3}"/>
              </a:ext>
            </a:extLst>
          </p:cNvPr>
          <p:cNvSpPr/>
          <p:nvPr/>
        </p:nvSpPr>
        <p:spPr>
          <a:xfrm>
            <a:off x="703262" y="2047822"/>
            <a:ext cx="8487381" cy="1556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Về nguyên lý, giao thức MQTT xuất bản một thông điệp và đăng ký theo dõi một chủ đề.</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Cả Publisher (Bên xuất bản) và Subscriber (Bên đăng ký theo dõi) đều là khách hàng của Broker (Máy chủ). </a:t>
            </a:r>
            <a:endParaRPr lang="en-US" sz="1300" dirty="0">
              <a:solidFill>
                <a:schemeClr val="tx1">
                  <a:lumMod val="85000"/>
                  <a:lumOff val="15000"/>
                </a:schemeClr>
              </a:solidFill>
              <a:latin typeface="Arial" panose="020B0503030303020204" pitchFamily="34" charset="0"/>
              <a:ea typeface="SamsungOne-400" panose="020B0503030303020204" pitchFamily="34" charset="0"/>
            </a:endParaRPr>
          </a:p>
          <a:p>
            <a:pPr>
              <a:spcAft>
                <a:spcPts val="800"/>
              </a:spcAft>
              <a:buClr>
                <a:srgbClr val="193EB0"/>
              </a:buClr>
            </a:pPr>
            <a:r>
              <a:rPr lang="en-US" sz="1300" dirty="0">
                <a:solidFill>
                  <a:schemeClr val="tx1">
                    <a:lumMod val="85000"/>
                    <a:lumOff val="15000"/>
                  </a:schemeClr>
                </a:solidFill>
                <a:latin typeface="Arial" panose="020B0503030303020204" pitchFamily="34" charset="0"/>
                <a:ea typeface="SamsungOne-400" panose="020B0503030303020204" pitchFamily="34" charset="0"/>
              </a:rPr>
              <a:t>    </a:t>
            </a:r>
            <a:r>
              <a:rPr lang="vi-VN" sz="1300" dirty="0">
                <a:solidFill>
                  <a:schemeClr val="tx1">
                    <a:lumMod val="85000"/>
                    <a:lumOff val="15000"/>
                  </a:schemeClr>
                </a:solidFill>
                <a:latin typeface="Arial" panose="020B0503030303020204" pitchFamily="34" charset="0"/>
                <a:ea typeface="SamsungOne-400" panose="020B0503030303020204" pitchFamily="34" charset="0"/>
              </a:rPr>
              <a:t>Publisher  kết nối đến Broker để xuất bản chủ đề, và kết nối đến Subscriber  để đăng ký theo dõi chủ đề đó.</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Nhiều Publisher và Subscriber có thể kết nối đến một Broker  để xuất bản hoặc đăng ký theo dõi các chủ đề. </a:t>
            </a:r>
            <a:endParaRPr lang="en-US" sz="1300" dirty="0">
              <a:solidFill>
                <a:schemeClr val="tx1">
                  <a:lumMod val="85000"/>
                  <a:lumOff val="15000"/>
                </a:schemeClr>
              </a:solidFill>
              <a:latin typeface="Arial" panose="020B0503030303020204" pitchFamily="34" charset="0"/>
              <a:ea typeface="SamsungOne-400" panose="020B0503030303020204" pitchFamily="34" charset="0"/>
            </a:endParaRPr>
          </a:p>
          <a:p>
            <a:pPr>
              <a:spcAft>
                <a:spcPts val="800"/>
              </a:spcAft>
              <a:buClr>
                <a:srgbClr val="193EB0"/>
              </a:buClr>
            </a:pPr>
            <a:r>
              <a:rPr lang="en-US" sz="1300" dirty="0">
                <a:solidFill>
                  <a:schemeClr val="tx1">
                    <a:lumMod val="85000"/>
                    <a:lumOff val="15000"/>
                  </a:schemeClr>
                </a:solidFill>
                <a:latin typeface="Arial" panose="020B0503030303020204" pitchFamily="34" charset="0"/>
                <a:ea typeface="SamsungOne-400" panose="020B0503030303020204" pitchFamily="34" charset="0"/>
              </a:rPr>
              <a:t>   </a:t>
            </a:r>
            <a:r>
              <a:rPr lang="vi-VN" sz="1300" dirty="0">
                <a:solidFill>
                  <a:schemeClr val="tx1">
                    <a:lumMod val="85000"/>
                    <a:lumOff val="15000"/>
                  </a:schemeClr>
                </a:solidFill>
                <a:latin typeface="Arial" panose="020B0503030303020204" pitchFamily="34" charset="0"/>
                <a:ea typeface="SamsungOne-400" panose="020B0503030303020204" pitchFamily="34" charset="0"/>
              </a:rPr>
              <a:t>Nhiều máy khách có thể đăng ký theo dõi cùng một chủ đề.</a:t>
            </a:r>
          </a:p>
        </p:txBody>
      </p:sp>
      <p:sp>
        <p:nvSpPr>
          <p:cNvPr id="31" name="직사각형 30">
            <a:extLst>
              <a:ext uri="{FF2B5EF4-FFF2-40B4-BE49-F238E27FC236}">
                <a16:creationId xmlns:a16="http://schemas.microsoft.com/office/drawing/2014/main" id="{6EFC3C69-010E-4B2B-A851-CFA58ED6F93D}"/>
              </a:ext>
            </a:extLst>
          </p:cNvPr>
          <p:cNvSpPr/>
          <p:nvPr/>
        </p:nvSpPr>
        <p:spPr>
          <a:xfrm>
            <a:off x="580388" y="1851931"/>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Publish/Subscribe</a:t>
            </a:r>
          </a:p>
        </p:txBody>
      </p:sp>
      <p:grpSp>
        <p:nvGrpSpPr>
          <p:cNvPr id="4" name="그룹 3">
            <a:extLst>
              <a:ext uri="{FF2B5EF4-FFF2-40B4-BE49-F238E27FC236}">
                <a16:creationId xmlns:a16="http://schemas.microsoft.com/office/drawing/2014/main" id="{F1050704-BDB5-48A0-B3C8-FA46ADFAB52E}"/>
              </a:ext>
            </a:extLst>
          </p:cNvPr>
          <p:cNvGrpSpPr/>
          <p:nvPr/>
        </p:nvGrpSpPr>
        <p:grpSpPr>
          <a:xfrm>
            <a:off x="2694719" y="3863770"/>
            <a:ext cx="4513385" cy="1959657"/>
            <a:chOff x="4627511" y="3895089"/>
            <a:chExt cx="4513385" cy="1959657"/>
          </a:xfrm>
        </p:grpSpPr>
        <p:pic>
          <p:nvPicPr>
            <p:cNvPr id="21" name="Picture 2">
              <a:extLst>
                <a:ext uri="{FF2B5EF4-FFF2-40B4-BE49-F238E27FC236}">
                  <a16:creationId xmlns:a16="http://schemas.microsoft.com/office/drawing/2014/main" id="{B788A458-0851-4FAF-B24B-9272CE7D3F0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511" y="3895089"/>
              <a:ext cx="4513385" cy="195965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798AB2E2-0826-44CE-94FC-63DFA8CE4532}"/>
                </a:ext>
              </a:extLst>
            </p:cNvPr>
            <p:cNvSpPr/>
            <p:nvPr/>
          </p:nvSpPr>
          <p:spPr>
            <a:xfrm>
              <a:off x="4754568" y="4038600"/>
              <a:ext cx="1093781" cy="457200"/>
            </a:xfrm>
            <a:prstGeom prst="rect">
              <a:avLst/>
            </a:prstGeom>
            <a:solidFill>
              <a:srgbClr val="34339A"/>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200" b="1" dirty="0">
                  <a:solidFill>
                    <a:schemeClr val="bg1"/>
                  </a:solidFill>
                  <a:latin typeface="SamsungOne-400" panose="020B0503030303020204" pitchFamily="34" charset="0"/>
                  <a:ea typeface="SamsungOne-400" panose="020B0503030303020204" pitchFamily="34" charset="0"/>
                </a:rPr>
                <a:t>Publisher</a:t>
              </a:r>
            </a:p>
            <a:p>
              <a:pPr algn="ctr">
                <a:lnSpc>
                  <a:spcPts val="1300"/>
                </a:lnSpc>
              </a:pPr>
              <a:r>
                <a:rPr lang="en-US" altLang="ko-KR" sz="1200" b="1" dirty="0">
                  <a:solidFill>
                    <a:schemeClr val="bg1"/>
                  </a:solidFill>
                  <a:latin typeface="SamsungOne-400" panose="020B0503030303020204" pitchFamily="34" charset="0"/>
                  <a:ea typeface="SamsungOne-400" panose="020B0503030303020204" pitchFamily="34" charset="0"/>
                </a:rPr>
                <a:t>(</a:t>
              </a:r>
              <a:r>
                <a:rPr lang="en-US" altLang="ko-KR" sz="1200" b="1" dirty="0" err="1">
                  <a:solidFill>
                    <a:schemeClr val="bg1"/>
                  </a:solidFill>
                  <a:latin typeface="SamsungOne-400" panose="020B0503030303020204" pitchFamily="34" charset="0"/>
                  <a:ea typeface="SamsungOne-400" panose="020B0503030303020204" pitchFamily="34" charset="0"/>
                </a:rPr>
                <a:t>nguồn</a:t>
              </a:r>
              <a:r>
                <a:rPr lang="en-US" altLang="ko-KR" sz="1200" b="1" dirty="0">
                  <a:solidFill>
                    <a:schemeClr val="bg1"/>
                  </a:solidFill>
                  <a:latin typeface="SamsungOne-400" panose="020B0503030303020204" pitchFamily="34" charset="0"/>
                  <a:ea typeface="SamsungOne-400" panose="020B0503030303020204" pitchFamily="34" charset="0"/>
                </a:rPr>
                <a:t>)</a:t>
              </a:r>
              <a:endParaRPr lang="ko-KR" altLang="en-US" sz="1200" b="1" dirty="0">
                <a:solidFill>
                  <a:schemeClr val="bg1"/>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2DE08BD9-1FDF-4654-ADAA-4F55E360BD6B}"/>
                </a:ext>
              </a:extLst>
            </p:cNvPr>
            <p:cNvSpPr/>
            <p:nvPr/>
          </p:nvSpPr>
          <p:spPr>
            <a:xfrm>
              <a:off x="6365887" y="4038601"/>
              <a:ext cx="1093781" cy="4572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200" b="1" dirty="0">
                  <a:solidFill>
                    <a:schemeClr val="bg1"/>
                  </a:solidFill>
                  <a:latin typeface="SamsungOne-400" panose="020B0503030303020204" pitchFamily="34" charset="0"/>
                  <a:ea typeface="SamsungOne-400" panose="020B0503030303020204" pitchFamily="34" charset="0"/>
                </a:rPr>
                <a:t>Broker</a:t>
              </a:r>
              <a:endParaRPr lang="ko-KR" altLang="en-US" sz="1200" b="1" dirty="0">
                <a:solidFill>
                  <a:schemeClr val="bg1"/>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B89A1579-1839-411E-895E-3ABD241E70AD}"/>
                </a:ext>
              </a:extLst>
            </p:cNvPr>
            <p:cNvSpPr/>
            <p:nvPr/>
          </p:nvSpPr>
          <p:spPr>
            <a:xfrm>
              <a:off x="7958399" y="4041006"/>
              <a:ext cx="1093781" cy="457200"/>
            </a:xfrm>
            <a:prstGeom prst="rect">
              <a:avLst/>
            </a:prstGeom>
            <a:solidFill>
              <a:srgbClr val="34339A"/>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200" b="1" dirty="0">
                  <a:solidFill>
                    <a:schemeClr val="bg1"/>
                  </a:solidFill>
                  <a:latin typeface="SamsungOne-400" panose="020B0503030303020204" pitchFamily="34" charset="0"/>
                  <a:ea typeface="SamsungOne-400" panose="020B0503030303020204" pitchFamily="34" charset="0"/>
                </a:rPr>
                <a:t>Subscriber</a:t>
              </a:r>
            </a:p>
            <a:p>
              <a:pPr algn="ctr">
                <a:lnSpc>
                  <a:spcPts val="1300"/>
                </a:lnSpc>
              </a:pPr>
              <a:r>
                <a:rPr lang="en-US" altLang="ko-KR" sz="1200" b="1" dirty="0">
                  <a:solidFill>
                    <a:schemeClr val="bg1"/>
                  </a:solidFill>
                  <a:latin typeface="SamsungOne-400" panose="020B0503030303020204" pitchFamily="34" charset="0"/>
                  <a:ea typeface="SamsungOne-400" panose="020B0503030303020204" pitchFamily="34" charset="0"/>
                </a:rPr>
                <a:t>(</a:t>
              </a:r>
              <a:r>
                <a:rPr lang="en-US" altLang="ko-KR" sz="1200" b="1" dirty="0" err="1">
                  <a:solidFill>
                    <a:schemeClr val="bg1"/>
                  </a:solidFill>
                  <a:latin typeface="SamsungOne-400" panose="020B0503030303020204" pitchFamily="34" charset="0"/>
                  <a:ea typeface="SamsungOne-400" panose="020B0503030303020204" pitchFamily="34" charset="0"/>
                </a:rPr>
                <a:t>chìm</a:t>
              </a:r>
              <a:r>
                <a:rPr lang="en-US" altLang="ko-KR" sz="1200" b="1" dirty="0">
                  <a:solidFill>
                    <a:schemeClr val="bg1"/>
                  </a:solidFill>
                  <a:latin typeface="SamsungOne-400" panose="020B0503030303020204" pitchFamily="34" charset="0"/>
                  <a:ea typeface="SamsungOne-400" panose="020B0503030303020204" pitchFamily="34" charset="0"/>
                </a:rPr>
                <a:t>)</a:t>
              </a:r>
              <a:endParaRPr lang="ko-KR" altLang="en-US" sz="1200" b="1" dirty="0">
                <a:solidFill>
                  <a:schemeClr val="bg1"/>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4D9DE75D-46D6-42F2-AC2B-1E63069F7D56}"/>
                </a:ext>
              </a:extLst>
            </p:cNvPr>
            <p:cNvSpPr/>
            <p:nvPr/>
          </p:nvSpPr>
          <p:spPr>
            <a:xfrm>
              <a:off x="5362575" y="4826046"/>
              <a:ext cx="1121097" cy="203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200" dirty="0">
                  <a:solidFill>
                    <a:schemeClr val="tx1"/>
                  </a:solidFill>
                  <a:latin typeface="SamsungOne-400" panose="020B0503030303020204" pitchFamily="34" charset="0"/>
                  <a:ea typeface="SamsungOne-400" panose="020B0503030303020204" pitchFamily="34" charset="0"/>
                </a:rPr>
                <a:t>pub(</a:t>
              </a:r>
              <a:r>
                <a:rPr lang="en-US" altLang="ko-KR" sz="1200" dirty="0" err="1">
                  <a:solidFill>
                    <a:srgbClr val="FF0000"/>
                  </a:solidFill>
                  <a:latin typeface="SamsungOne-400" panose="020B0503030303020204" pitchFamily="34" charset="0"/>
                  <a:ea typeface="SamsungOne-400" panose="020B0503030303020204" pitchFamily="34" charset="0"/>
                </a:rPr>
                <a:t>chủ</a:t>
              </a:r>
              <a:r>
                <a:rPr lang="en-US" altLang="ko-KR" sz="1200" dirty="0">
                  <a:solidFill>
                    <a:srgbClr val="FF0000"/>
                  </a:solidFill>
                  <a:latin typeface="SamsungOne-400" panose="020B0503030303020204" pitchFamily="34" charset="0"/>
                  <a:ea typeface="SamsungOne-400" panose="020B0503030303020204" pitchFamily="34" charset="0"/>
                </a:rPr>
                <a:t> </a:t>
              </a:r>
              <a:r>
                <a:rPr lang="en-US" altLang="ko-KR" sz="1200" dirty="0" err="1">
                  <a:solidFill>
                    <a:srgbClr val="FF0000"/>
                  </a:solidFill>
                  <a:latin typeface="SamsungOne-400" panose="020B0503030303020204" pitchFamily="34" charset="0"/>
                  <a:ea typeface="SamsungOne-400" panose="020B0503030303020204" pitchFamily="34" charset="0"/>
                </a:rPr>
                <a:t>đề</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dữ</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liệu</a:t>
              </a:r>
              <a:r>
                <a:rPr lang="en-US" altLang="ko-KR" sz="1200" dirty="0">
                  <a:solidFill>
                    <a:schemeClr val="tx1"/>
                  </a:solidFill>
                  <a:latin typeface="SamsungOne-400" panose="020B0503030303020204" pitchFamily="34" charset="0"/>
                  <a:ea typeface="SamsungOne-400" panose="020B0503030303020204" pitchFamily="34" charset="0"/>
                </a:rPr>
                <a:t>)</a:t>
              </a:r>
              <a:endParaRPr lang="ko-KR" altLang="en-US" sz="1200" dirty="0">
                <a:solidFill>
                  <a:schemeClr val="tx1"/>
                </a:solidFill>
                <a:latin typeface="SamsungOne-400" panose="020B0503030303020204" pitchFamily="34" charset="0"/>
              </a:endParaRPr>
            </a:p>
          </p:txBody>
        </p:sp>
        <p:sp>
          <p:nvSpPr>
            <p:cNvPr id="28" name="직사각형 27">
              <a:extLst>
                <a:ext uri="{FF2B5EF4-FFF2-40B4-BE49-F238E27FC236}">
                  <a16:creationId xmlns:a16="http://schemas.microsoft.com/office/drawing/2014/main" id="{823ACA48-E77C-4924-AEDD-3F793E3A995F}"/>
                </a:ext>
              </a:extLst>
            </p:cNvPr>
            <p:cNvSpPr/>
            <p:nvPr/>
          </p:nvSpPr>
          <p:spPr>
            <a:xfrm>
              <a:off x="6964743" y="5156376"/>
              <a:ext cx="1121097" cy="203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200" dirty="0">
                  <a:solidFill>
                    <a:schemeClr val="tx1"/>
                  </a:solidFill>
                  <a:latin typeface="SamsungOne-400" panose="020B0503030303020204" pitchFamily="34" charset="0"/>
                  <a:ea typeface="SamsungOne-400" panose="020B0503030303020204" pitchFamily="34" charset="0"/>
                </a:rPr>
                <a:t>pub(</a:t>
              </a:r>
              <a:r>
                <a:rPr lang="en-US" altLang="ko-KR" sz="1200" dirty="0" err="1">
                  <a:solidFill>
                    <a:srgbClr val="FF0000"/>
                  </a:solidFill>
                  <a:latin typeface="SamsungOne-400" panose="020B0503030303020204" pitchFamily="34" charset="0"/>
                  <a:ea typeface="SamsungOne-400" panose="020B0503030303020204" pitchFamily="34" charset="0"/>
                </a:rPr>
                <a:t>chủ</a:t>
              </a:r>
              <a:r>
                <a:rPr lang="en-US" altLang="ko-KR" sz="1200" dirty="0">
                  <a:solidFill>
                    <a:srgbClr val="FF0000"/>
                  </a:solidFill>
                  <a:latin typeface="SamsungOne-400" panose="020B0503030303020204" pitchFamily="34" charset="0"/>
                  <a:ea typeface="SamsungOne-400" panose="020B0503030303020204" pitchFamily="34" charset="0"/>
                </a:rPr>
                <a:t> </a:t>
              </a:r>
              <a:r>
                <a:rPr lang="en-US" altLang="ko-KR" sz="1200" dirty="0" err="1">
                  <a:solidFill>
                    <a:srgbClr val="FF0000"/>
                  </a:solidFill>
                  <a:latin typeface="SamsungOne-400" panose="020B0503030303020204" pitchFamily="34" charset="0"/>
                  <a:ea typeface="SamsungOne-400" panose="020B0503030303020204" pitchFamily="34" charset="0"/>
                </a:rPr>
                <a:t>đề</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dữ</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liệu</a:t>
              </a:r>
              <a:r>
                <a:rPr lang="en-US" altLang="ko-KR" sz="1200" dirty="0">
                  <a:solidFill>
                    <a:schemeClr val="tx1"/>
                  </a:solidFill>
                  <a:latin typeface="SamsungOne-400" panose="020B0503030303020204" pitchFamily="34" charset="0"/>
                  <a:ea typeface="SamsungOne-400" panose="020B0503030303020204" pitchFamily="34" charset="0"/>
                </a:rPr>
                <a:t>)</a:t>
              </a:r>
              <a:endParaRPr lang="ko-KR" altLang="en-US" sz="1200" dirty="0">
                <a:solidFill>
                  <a:schemeClr val="tx1"/>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70720BDB-87B8-43E5-81AC-90A0FC2A51DB}"/>
                </a:ext>
              </a:extLst>
            </p:cNvPr>
            <p:cNvSpPr/>
            <p:nvPr/>
          </p:nvSpPr>
          <p:spPr>
            <a:xfrm>
              <a:off x="7705725" y="4610100"/>
              <a:ext cx="751590" cy="152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200" dirty="0">
                  <a:solidFill>
                    <a:schemeClr val="tx1"/>
                  </a:solidFill>
                  <a:latin typeface="SamsungOne-400" panose="020B0503030303020204" pitchFamily="34" charset="0"/>
                  <a:ea typeface="SamsungOne-400" panose="020B0503030303020204" pitchFamily="34" charset="0"/>
                </a:rPr>
                <a:t>sub(</a:t>
              </a:r>
              <a:r>
                <a:rPr lang="en-US" altLang="ko-KR" sz="1200" dirty="0" err="1">
                  <a:solidFill>
                    <a:srgbClr val="FF0000"/>
                  </a:solidFill>
                  <a:latin typeface="SamsungOne-400" panose="020B0503030303020204" pitchFamily="34" charset="0"/>
                  <a:ea typeface="SamsungOne-400" panose="020B0503030303020204" pitchFamily="34" charset="0"/>
                </a:rPr>
                <a:t>chủ</a:t>
              </a:r>
              <a:r>
                <a:rPr lang="en-US" altLang="ko-KR" sz="1200" dirty="0">
                  <a:solidFill>
                    <a:srgbClr val="FF0000"/>
                  </a:solidFill>
                  <a:latin typeface="SamsungOne-400" panose="020B0503030303020204" pitchFamily="34" charset="0"/>
                  <a:ea typeface="SamsungOne-400" panose="020B0503030303020204" pitchFamily="34" charset="0"/>
                </a:rPr>
                <a:t> </a:t>
              </a:r>
              <a:r>
                <a:rPr lang="en-US" altLang="ko-KR" sz="1200" dirty="0" err="1">
                  <a:solidFill>
                    <a:srgbClr val="FF0000"/>
                  </a:solidFill>
                  <a:latin typeface="SamsungOne-400" panose="020B0503030303020204" pitchFamily="34" charset="0"/>
                  <a:ea typeface="SamsungOne-400" panose="020B0503030303020204" pitchFamily="34" charset="0"/>
                </a:rPr>
                <a:t>đề</a:t>
              </a:r>
              <a:r>
                <a:rPr lang="en-US" altLang="ko-KR" sz="1200" dirty="0">
                  <a:solidFill>
                    <a:schemeClr val="tx1"/>
                  </a:solidFill>
                  <a:latin typeface="SamsungOne-400" panose="020B0503030303020204" pitchFamily="34" charset="0"/>
                  <a:ea typeface="SamsungOne-400" panose="020B0503030303020204" pitchFamily="34" charset="0"/>
                </a:rPr>
                <a:t>)</a:t>
              </a:r>
              <a:endParaRPr lang="ko-KR" altLang="en-US" sz="1200" dirty="0">
                <a:solidFill>
                  <a:schemeClr val="tx1"/>
                </a:solidFill>
                <a:latin typeface="SamsungOne-400" panose="020B0503030303020204" pitchFamily="34" charset="0"/>
              </a:endParaRPr>
            </a:p>
          </p:txBody>
        </p:sp>
      </p:grpSp>
      <p:sp>
        <p:nvSpPr>
          <p:cNvPr id="33" name="직사각형 32">
            <a:extLst>
              <a:ext uri="{FF2B5EF4-FFF2-40B4-BE49-F238E27FC236}">
                <a16:creationId xmlns:a16="http://schemas.microsoft.com/office/drawing/2014/main" id="{05F6893B-4436-4443-BF7C-B9E3E63C7433}"/>
              </a:ext>
            </a:extLst>
          </p:cNvPr>
          <p:cNvSpPr/>
          <p:nvPr/>
        </p:nvSpPr>
        <p:spPr>
          <a:xfrm>
            <a:off x="712182" y="5742546"/>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lvl="1" indent="-182563">
              <a:lnSpc>
                <a:spcPct val="100000"/>
              </a:lnSpc>
              <a:spcBef>
                <a:spcPts val="0"/>
              </a:spcBef>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Các nhà môi giới đóng vai trò trung gian giữa Publisher</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và Subscriber. Vì nhiều Subscriber</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có thể đăng ký một chủ đề nên nó cũng rất hữu ích để xây dựng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phương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thức</a:t>
            </a:r>
            <a:r>
              <a:rPr lang="vi-VN" altLang="ko-KR" sz="1300" dirty="0">
                <a:solidFill>
                  <a:schemeClr val="tx1">
                    <a:lumMod val="85000"/>
                    <a:lumOff val="15000"/>
                  </a:schemeClr>
                </a:solidFill>
                <a:latin typeface="SamsungOne-400" panose="020B0503030303020204" pitchFamily="34" charset="0"/>
              </a:rPr>
              <a:t> giao tiếp 1:N.</a:t>
            </a:r>
            <a:endParaRPr lang="ko-KR" altLang="en-US"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3356861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DA3BE8DF-5CE3-493D-A733-33F0B6D251BD}"/>
              </a:ext>
            </a:extLst>
          </p:cNvPr>
          <p:cNvSpPr/>
          <p:nvPr/>
        </p:nvSpPr>
        <p:spPr>
          <a:xfrm>
            <a:off x="580388" y="1358569"/>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8" name="직사각형 17">
            <a:extLst>
              <a:ext uri="{FF2B5EF4-FFF2-40B4-BE49-F238E27FC236}">
                <a16:creationId xmlns:a16="http://schemas.microsoft.com/office/drawing/2014/main" id="{16EE4F43-64C2-4A23-B85C-9B2EDBFF94B3}"/>
              </a:ext>
            </a:extLst>
          </p:cNvPr>
          <p:cNvSpPr/>
          <p:nvPr/>
        </p:nvSpPr>
        <p:spPr>
          <a:xfrm>
            <a:off x="712182" y="1524733"/>
            <a:ext cx="8487381"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Publisher và Subscriber xuất bản/đăng ký theo dõi thông điệp trên từng kênh. Đây được gọi là một “chủ đề” trong MQTT.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chủ đề có cấu trúc phân cấp được tách ra bằng các dấu gạch chéo (/) và hỗ trợ các ký tự đại diện để chỉ rõ nhiều chủ đề khi xuất bản/đăng ký theo dõi các thông điệp.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Trong MQTT, các chủ đề được xây dựng bằng cách sử dụng /. Nếu </a:t>
            </a:r>
            <a:r>
              <a:rPr lang="en-US" altLang="ko-KR" sz="1300" dirty="0">
                <a:solidFill>
                  <a:schemeClr val="tx1">
                    <a:lumMod val="85000"/>
                    <a:lumOff val="15000"/>
                  </a:schemeClr>
                </a:solidFill>
                <a:latin typeface="SamsungOne-400" panose="020B0503030303020204" pitchFamily="34" charset="0"/>
              </a:rPr>
              <a:t>có ý</a:t>
            </a:r>
            <a:r>
              <a:rPr lang="vi-VN" altLang="ko-KR" sz="1300" dirty="0">
                <a:solidFill>
                  <a:schemeClr val="tx1">
                    <a:lumMod val="85000"/>
                    <a:lumOff val="15000"/>
                  </a:schemeClr>
                </a:solidFill>
                <a:latin typeface="SamsungOne-400" panose="020B0503030303020204" pitchFamily="34" charset="0"/>
              </a:rPr>
              <a:t> định cấu hình các lớp như trong hình bên dưới, sẽ rất dễ dàng để quản lý dữ liệu như cảm biến IoT.</a:t>
            </a:r>
            <a:endParaRPr lang="ko-KR" altLang="en-US" sz="1300" dirty="0">
              <a:solidFill>
                <a:schemeClr val="tx1">
                  <a:lumMod val="85000"/>
                  <a:lumOff val="15000"/>
                </a:schemeClr>
              </a:solidFill>
              <a:latin typeface="SamsungOne-400" panose="020B0503030303020204" pitchFamily="34" charset="0"/>
            </a:endParaRPr>
          </a:p>
        </p:txBody>
      </p:sp>
      <p:sp>
        <p:nvSpPr>
          <p:cNvPr id="10" name="직사각형 9">
            <a:extLst>
              <a:ext uri="{FF2B5EF4-FFF2-40B4-BE49-F238E27FC236}">
                <a16:creationId xmlns:a16="http://schemas.microsoft.com/office/drawing/2014/main" id="{FC90DE2A-E2F4-4B5D-9798-49295BAE6800}"/>
              </a:ext>
            </a:extLst>
          </p:cNvPr>
          <p:cNvSpPr/>
          <p:nvPr/>
        </p:nvSpPr>
        <p:spPr>
          <a:xfrm>
            <a:off x="712182" y="4390594"/>
            <a:ext cx="8487381" cy="1540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lgn="just">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diện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3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 (Cấp độ đơn): Xử lý ngẫu nhiên một chủ đề</a:t>
            </a:r>
          </a:p>
          <a:p>
            <a:pPr marL="355600" lvl="1" indent="-179388">
              <a:spcAft>
                <a:spcPts val="3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 (Đa cấp độ): Liên quan đến nhiều chủ đề con, chỉ được đặt ở phía dưới cùng của chuỗi chủ đề</a:t>
            </a:r>
          </a:p>
          <a:p>
            <a:pPr marL="182563" indent="-182563">
              <a:spcAft>
                <a:spcPts val="3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Ví dụ về việc sử dụng Đại diện </a:t>
            </a:r>
          </a:p>
          <a:p>
            <a:pPr marL="355600" lvl="1" indent="-179388">
              <a:spcAft>
                <a:spcPts val="3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sensors / NODE_NAME / + / CPU</a:t>
            </a:r>
          </a:p>
          <a:p>
            <a:pPr marL="355600" lvl="1" indent="-179388">
              <a:spcAft>
                <a:spcPts val="3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Sensors / NODE_NAME / #</a:t>
            </a:r>
          </a:p>
        </p:txBody>
      </p:sp>
      <p:grpSp>
        <p:nvGrpSpPr>
          <p:cNvPr id="63" name="그룹 62">
            <a:extLst>
              <a:ext uri="{FF2B5EF4-FFF2-40B4-BE49-F238E27FC236}">
                <a16:creationId xmlns:a16="http://schemas.microsoft.com/office/drawing/2014/main" id="{F59683FC-78EE-4442-870B-F9390EA4906E}"/>
              </a:ext>
            </a:extLst>
          </p:cNvPr>
          <p:cNvGrpSpPr/>
          <p:nvPr/>
        </p:nvGrpSpPr>
        <p:grpSpPr>
          <a:xfrm>
            <a:off x="3169981" y="3075618"/>
            <a:ext cx="3070464" cy="1639890"/>
            <a:chOff x="3236401" y="3025775"/>
            <a:chExt cx="3070464" cy="1639890"/>
          </a:xfrm>
        </p:grpSpPr>
        <p:sp>
          <p:nvSpPr>
            <p:cNvPr id="11" name="직사각형 10">
              <a:extLst>
                <a:ext uri="{FF2B5EF4-FFF2-40B4-BE49-F238E27FC236}">
                  <a16:creationId xmlns:a16="http://schemas.microsoft.com/office/drawing/2014/main" id="{DB05EE62-3622-466A-9479-337A81E52F87}"/>
                </a:ext>
              </a:extLst>
            </p:cNvPr>
            <p:cNvSpPr/>
            <p:nvPr/>
          </p:nvSpPr>
          <p:spPr>
            <a:xfrm>
              <a:off x="4584700" y="3025775"/>
              <a:ext cx="739775"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100" b="1" dirty="0">
                  <a:solidFill>
                    <a:schemeClr val="tx1"/>
                  </a:solidFill>
                  <a:latin typeface="SamsungOne-400" panose="020B0503030303020204" pitchFamily="34" charset="0"/>
                  <a:ea typeface="SamsungOne-400" panose="020B0503030303020204" pitchFamily="34" charset="0"/>
                </a:rPr>
                <a:t>KHU VỰC_1</a:t>
              </a:r>
              <a:endParaRPr lang="ko-KR" altLang="en-US" sz="1100" b="1" dirty="0">
                <a:solidFill>
                  <a:schemeClr val="tx1"/>
                </a:solidFill>
                <a:latin typeface="SamsungOne-400" panose="020B0503030303020204" pitchFamily="34" charset="0"/>
              </a:endParaRPr>
            </a:p>
          </p:txBody>
        </p:sp>
        <p:sp>
          <p:nvSpPr>
            <p:cNvPr id="13" name="직사각형 12">
              <a:extLst>
                <a:ext uri="{FF2B5EF4-FFF2-40B4-BE49-F238E27FC236}">
                  <a16:creationId xmlns:a16="http://schemas.microsoft.com/office/drawing/2014/main" id="{1E1731A5-4164-4FA9-844B-EBCD606DEA1B}"/>
                </a:ext>
              </a:extLst>
            </p:cNvPr>
            <p:cNvSpPr/>
            <p:nvPr/>
          </p:nvSpPr>
          <p:spPr>
            <a:xfrm>
              <a:off x="3778249" y="3387725"/>
              <a:ext cx="739775"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100" b="1" dirty="0">
                  <a:solidFill>
                    <a:schemeClr val="tx1"/>
                  </a:solidFill>
                  <a:latin typeface="SamsungOne-400" panose="020B0503030303020204" pitchFamily="34" charset="0"/>
                  <a:ea typeface="SamsungOne-400" panose="020B0503030303020204" pitchFamily="34" charset="0"/>
                </a:rPr>
                <a:t>VÙNG_1</a:t>
              </a:r>
              <a:endParaRPr lang="ko-KR" altLang="en-US" sz="1100" b="1" dirty="0">
                <a:solidFill>
                  <a:schemeClr val="tx1"/>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5E7CBA25-0335-414F-909C-F9F5EF273860}"/>
                </a:ext>
              </a:extLst>
            </p:cNvPr>
            <p:cNvSpPr/>
            <p:nvPr/>
          </p:nvSpPr>
          <p:spPr>
            <a:xfrm>
              <a:off x="5384800" y="3418408"/>
              <a:ext cx="739775"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100" b="1" dirty="0">
                  <a:solidFill>
                    <a:schemeClr val="tx1"/>
                  </a:solidFill>
                  <a:latin typeface="SamsungOne-400" panose="020B0503030303020204" pitchFamily="34" charset="0"/>
                  <a:ea typeface="SamsungOne-400" panose="020B0503030303020204" pitchFamily="34" charset="0"/>
                </a:rPr>
                <a:t>VÙNG_2</a:t>
              </a:r>
              <a:endParaRPr lang="ko-KR" altLang="en-US" sz="1100" b="1" dirty="0">
                <a:solidFill>
                  <a:schemeClr val="tx1"/>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32281635-5B2C-4108-A465-C7AEA6F47E6B}"/>
                </a:ext>
              </a:extLst>
            </p:cNvPr>
            <p:cNvSpPr/>
            <p:nvPr/>
          </p:nvSpPr>
          <p:spPr>
            <a:xfrm>
              <a:off x="3536154" y="3756970"/>
              <a:ext cx="546103"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000" b="1" dirty="0">
                  <a:solidFill>
                    <a:schemeClr val="tx1"/>
                  </a:solidFill>
                  <a:latin typeface="SamsungOne-400" panose="020B0503030303020204" pitchFamily="34" charset="0"/>
                  <a:ea typeface="SamsungOne-400" panose="020B0503030303020204" pitchFamily="34" charset="0"/>
                </a:rPr>
                <a:t>Nút_1</a:t>
              </a:r>
              <a:endParaRPr lang="ko-KR" altLang="en-US" sz="1000" b="1" dirty="0">
                <a:solidFill>
                  <a:schemeClr val="tx1"/>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61071449-66AC-422A-8A92-01B93833637B}"/>
                </a:ext>
              </a:extLst>
            </p:cNvPr>
            <p:cNvSpPr/>
            <p:nvPr/>
          </p:nvSpPr>
          <p:spPr>
            <a:xfrm>
              <a:off x="4202909" y="3757618"/>
              <a:ext cx="546103"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000" b="1" dirty="0" err="1">
                  <a:solidFill>
                    <a:schemeClr val="tx1"/>
                  </a:solidFill>
                  <a:latin typeface="SamsungOne-400" panose="020B0503030303020204" pitchFamily="34" charset="0"/>
                  <a:ea typeface="SamsungOne-400" panose="020B0503030303020204" pitchFamily="34" charset="0"/>
                </a:rPr>
                <a:t>Nút</a:t>
              </a:r>
              <a:r>
                <a:rPr lang="en-US" altLang="ko-KR" sz="1000" b="1" dirty="0">
                  <a:solidFill>
                    <a:schemeClr val="tx1"/>
                  </a:solidFill>
                  <a:latin typeface="SamsungOne-400" panose="020B0503030303020204" pitchFamily="34" charset="0"/>
                  <a:ea typeface="SamsungOne-400" panose="020B0503030303020204" pitchFamily="34" charset="0"/>
                </a:rPr>
                <a:t> _2</a:t>
              </a:r>
              <a:endParaRPr lang="ko-KR" altLang="en-US" sz="1000" b="1" dirty="0">
                <a:solidFill>
                  <a:schemeClr val="tx1"/>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42421298-ED6D-475D-8548-DCBBE6F37E0C}"/>
                </a:ext>
              </a:extLst>
            </p:cNvPr>
            <p:cNvSpPr/>
            <p:nvPr/>
          </p:nvSpPr>
          <p:spPr>
            <a:xfrm>
              <a:off x="5481637" y="3756970"/>
              <a:ext cx="546103"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1000" b="1" dirty="0" err="1">
                  <a:solidFill>
                    <a:schemeClr val="tx1"/>
                  </a:solidFill>
                  <a:latin typeface="SamsungOne-400" panose="020B0503030303020204" pitchFamily="34" charset="0"/>
                  <a:ea typeface="SamsungOne-400" panose="020B0503030303020204" pitchFamily="34" charset="0"/>
                </a:rPr>
                <a:t>Nút</a:t>
              </a:r>
              <a:r>
                <a:rPr lang="en-US" altLang="ko-KR" sz="1000" b="1" dirty="0">
                  <a:solidFill>
                    <a:schemeClr val="tx1"/>
                  </a:solidFill>
                  <a:latin typeface="SamsungOne-400" panose="020B0503030303020204" pitchFamily="34" charset="0"/>
                  <a:ea typeface="SamsungOne-400" panose="020B0503030303020204" pitchFamily="34" charset="0"/>
                </a:rPr>
                <a:t> _1</a:t>
              </a:r>
              <a:endParaRPr lang="ko-KR" altLang="en-US" sz="1000" b="1" dirty="0">
                <a:solidFill>
                  <a:schemeClr val="tx1"/>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EEEDFCC1-AADB-4EE8-8F01-9909FCB0BB88}"/>
                </a:ext>
              </a:extLst>
            </p:cNvPr>
            <p:cNvSpPr/>
            <p:nvPr/>
          </p:nvSpPr>
          <p:spPr>
            <a:xfrm>
              <a:off x="3236401" y="4131622"/>
              <a:ext cx="500061"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900" b="1" dirty="0" err="1">
                  <a:solidFill>
                    <a:schemeClr val="tx1"/>
                  </a:solidFill>
                  <a:latin typeface="SamsungOne-400" panose="020B0503030303020204" pitchFamily="34" charset="0"/>
                  <a:ea typeface="SamsungOne-400" panose="020B0503030303020204" pitchFamily="34" charset="0"/>
                </a:rPr>
                <a:t>Chủ</a:t>
              </a:r>
              <a:r>
                <a:rPr lang="en-US" altLang="ko-KR" sz="900" b="1" dirty="0">
                  <a:solidFill>
                    <a:schemeClr val="tx1"/>
                  </a:solidFill>
                  <a:latin typeface="SamsungOne-400" panose="020B0503030303020204" pitchFamily="34" charset="0"/>
                  <a:ea typeface="SamsungOne-400" panose="020B0503030303020204" pitchFamily="34" charset="0"/>
                </a:rPr>
                <a:t> đề_1</a:t>
              </a:r>
              <a:endParaRPr lang="ko-KR" altLang="en-US" sz="900" b="1" dirty="0">
                <a:solidFill>
                  <a:schemeClr val="tx1"/>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DF620188-DD62-4D8E-BCD5-D8F87DAEFEBE}"/>
                </a:ext>
              </a:extLst>
            </p:cNvPr>
            <p:cNvSpPr/>
            <p:nvPr/>
          </p:nvSpPr>
          <p:spPr>
            <a:xfrm>
              <a:off x="3883044" y="4131622"/>
              <a:ext cx="500061"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900" b="1" dirty="0" err="1">
                  <a:solidFill>
                    <a:schemeClr val="tx1"/>
                  </a:solidFill>
                  <a:latin typeface="SamsungOne-400" panose="020B0503030303020204" pitchFamily="34" charset="0"/>
                  <a:ea typeface="SamsungOne-400" panose="020B0503030303020204" pitchFamily="34" charset="0"/>
                </a:rPr>
                <a:t>Chủ</a:t>
              </a:r>
              <a:r>
                <a:rPr lang="en-US" altLang="ko-KR" sz="900" b="1" dirty="0">
                  <a:solidFill>
                    <a:schemeClr val="tx1"/>
                  </a:solidFill>
                  <a:latin typeface="SamsungOne-400" panose="020B0503030303020204" pitchFamily="34" charset="0"/>
                  <a:ea typeface="SamsungOne-400" panose="020B0503030303020204" pitchFamily="34" charset="0"/>
                </a:rPr>
                <a:t> đề_3</a:t>
              </a:r>
              <a:endParaRPr lang="ko-KR" altLang="en-US" sz="900" b="1" dirty="0">
                <a:solidFill>
                  <a:schemeClr val="tx1"/>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6CC51CA0-3906-4BB3-BEF0-A4448E595BFA}"/>
                </a:ext>
              </a:extLst>
            </p:cNvPr>
            <p:cNvSpPr/>
            <p:nvPr/>
          </p:nvSpPr>
          <p:spPr>
            <a:xfrm>
              <a:off x="4498981" y="4131622"/>
              <a:ext cx="500061"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900" b="1" dirty="0" err="1">
                  <a:solidFill>
                    <a:schemeClr val="tx1"/>
                  </a:solidFill>
                  <a:latin typeface="SamsungOne-400" panose="020B0503030303020204" pitchFamily="34" charset="0"/>
                  <a:ea typeface="SamsungOne-400" panose="020B0503030303020204" pitchFamily="34" charset="0"/>
                </a:rPr>
                <a:t>Chủ</a:t>
              </a:r>
              <a:r>
                <a:rPr lang="en-US" altLang="ko-KR" sz="900" b="1" dirty="0">
                  <a:solidFill>
                    <a:schemeClr val="tx1"/>
                  </a:solidFill>
                  <a:latin typeface="SamsungOne-400" panose="020B0503030303020204" pitchFamily="34" charset="0"/>
                  <a:ea typeface="SamsungOne-400" panose="020B0503030303020204" pitchFamily="34" charset="0"/>
                </a:rPr>
                <a:t> đề_1</a:t>
              </a:r>
              <a:endParaRPr lang="ko-KR" altLang="en-US" sz="900" b="1" dirty="0">
                <a:solidFill>
                  <a:schemeClr val="tx1"/>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F210A937-6123-49CE-8049-A4D0246EAB72}"/>
                </a:ext>
              </a:extLst>
            </p:cNvPr>
            <p:cNvSpPr/>
            <p:nvPr/>
          </p:nvSpPr>
          <p:spPr>
            <a:xfrm>
              <a:off x="3559174" y="4475165"/>
              <a:ext cx="500061"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900" b="1" dirty="0" err="1">
                  <a:solidFill>
                    <a:schemeClr val="tx1"/>
                  </a:solidFill>
                  <a:latin typeface="SamsungOne-400" panose="020B0503030303020204" pitchFamily="34" charset="0"/>
                  <a:ea typeface="SamsungOne-400" panose="020B0503030303020204" pitchFamily="34" charset="0"/>
                </a:rPr>
                <a:t>Chủ</a:t>
              </a:r>
              <a:r>
                <a:rPr lang="en-US" altLang="ko-KR" sz="900" b="1" dirty="0">
                  <a:solidFill>
                    <a:schemeClr val="tx1"/>
                  </a:solidFill>
                  <a:latin typeface="SamsungOne-400" panose="020B0503030303020204" pitchFamily="34" charset="0"/>
                  <a:ea typeface="SamsungOne-400" panose="020B0503030303020204" pitchFamily="34" charset="0"/>
                </a:rPr>
                <a:t> đề_2</a:t>
              </a:r>
              <a:endParaRPr lang="ko-KR" altLang="en-US" sz="900" b="1" dirty="0">
                <a:solidFill>
                  <a:schemeClr val="tx1"/>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553B277D-B84C-4835-9E34-881B37F5C9B4}"/>
                </a:ext>
              </a:extLst>
            </p:cNvPr>
            <p:cNvSpPr/>
            <p:nvPr/>
          </p:nvSpPr>
          <p:spPr>
            <a:xfrm>
              <a:off x="5206646" y="4126215"/>
              <a:ext cx="500061"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900" b="1" dirty="0" err="1">
                  <a:solidFill>
                    <a:schemeClr val="tx1"/>
                  </a:solidFill>
                  <a:latin typeface="SamsungOne-400" panose="020B0503030303020204" pitchFamily="34" charset="0"/>
                  <a:ea typeface="SamsungOne-400" panose="020B0503030303020204" pitchFamily="34" charset="0"/>
                </a:rPr>
                <a:t>Chủ</a:t>
              </a:r>
              <a:r>
                <a:rPr lang="en-US" altLang="ko-KR" sz="900" b="1" dirty="0">
                  <a:solidFill>
                    <a:schemeClr val="tx1"/>
                  </a:solidFill>
                  <a:latin typeface="SamsungOne-400" panose="020B0503030303020204" pitchFamily="34" charset="0"/>
                  <a:ea typeface="SamsungOne-400" panose="020B0503030303020204" pitchFamily="34" charset="0"/>
                </a:rPr>
                <a:t> đề_1</a:t>
              </a:r>
              <a:endParaRPr lang="ko-KR" altLang="en-US" sz="900" b="1" dirty="0">
                <a:solidFill>
                  <a:schemeClr val="tx1"/>
                </a:solidFill>
                <a:latin typeface="SamsungOne-400" panose="020B0503030303020204" pitchFamily="34" charset="0"/>
              </a:endParaRPr>
            </a:p>
          </p:txBody>
        </p:sp>
        <p:sp>
          <p:nvSpPr>
            <p:cNvPr id="28" name="직사각형 27">
              <a:extLst>
                <a:ext uri="{FF2B5EF4-FFF2-40B4-BE49-F238E27FC236}">
                  <a16:creationId xmlns:a16="http://schemas.microsoft.com/office/drawing/2014/main" id="{1C304823-A954-4761-9C0F-2952BC19A796}"/>
                </a:ext>
              </a:extLst>
            </p:cNvPr>
            <p:cNvSpPr/>
            <p:nvPr/>
          </p:nvSpPr>
          <p:spPr>
            <a:xfrm>
              <a:off x="5806804" y="4124649"/>
              <a:ext cx="500061" cy="190500"/>
            </a:xfrm>
            <a:prstGeom prst="rect">
              <a:avLst/>
            </a:prstGeom>
            <a:solidFill>
              <a:schemeClr val="bg1"/>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ts val="1300"/>
                </a:lnSpc>
              </a:pPr>
              <a:r>
                <a:rPr lang="en-US" altLang="ko-KR" sz="900" b="1" dirty="0" err="1">
                  <a:solidFill>
                    <a:schemeClr val="tx1"/>
                  </a:solidFill>
                  <a:latin typeface="SamsungOne-400" panose="020B0503030303020204" pitchFamily="34" charset="0"/>
                  <a:ea typeface="SamsungOne-400" panose="020B0503030303020204" pitchFamily="34" charset="0"/>
                </a:rPr>
                <a:t>Chủ</a:t>
              </a:r>
              <a:r>
                <a:rPr lang="en-US" altLang="ko-KR" sz="900" b="1" dirty="0">
                  <a:solidFill>
                    <a:schemeClr val="tx1"/>
                  </a:solidFill>
                  <a:latin typeface="SamsungOne-400" panose="020B0503030303020204" pitchFamily="34" charset="0"/>
                  <a:ea typeface="SamsungOne-400" panose="020B0503030303020204" pitchFamily="34" charset="0"/>
                </a:rPr>
                <a:t> đề_4</a:t>
              </a:r>
              <a:endParaRPr lang="ko-KR" altLang="en-US" sz="900" b="1" dirty="0">
                <a:solidFill>
                  <a:schemeClr val="tx1"/>
                </a:solidFill>
                <a:latin typeface="SamsungOne-400" panose="020B0503030303020204" pitchFamily="34" charset="0"/>
              </a:endParaRPr>
            </a:p>
          </p:txBody>
        </p:sp>
        <p:cxnSp>
          <p:nvCxnSpPr>
            <p:cNvPr id="3" name="직선 연결선 2">
              <a:extLst>
                <a:ext uri="{FF2B5EF4-FFF2-40B4-BE49-F238E27FC236}">
                  <a16:creationId xmlns:a16="http://schemas.microsoft.com/office/drawing/2014/main" id="{05F82901-3090-464C-BCAE-2D07DEFF1853}"/>
                </a:ext>
              </a:extLst>
            </p:cNvPr>
            <p:cNvCxnSpPr>
              <a:stCxn id="11" idx="2"/>
              <a:endCxn id="13" idx="0"/>
            </p:cNvCxnSpPr>
            <p:nvPr/>
          </p:nvCxnSpPr>
          <p:spPr>
            <a:xfrm flipH="1">
              <a:off x="4148137" y="3216275"/>
              <a:ext cx="806451" cy="171450"/>
            </a:xfrm>
            <a:prstGeom prst="line">
              <a:avLst/>
            </a:prstGeom>
            <a:ln/>
          </p:spPr>
          <p:style>
            <a:lnRef idx="1">
              <a:schemeClr val="dk1"/>
            </a:lnRef>
            <a:fillRef idx="0">
              <a:schemeClr val="dk1"/>
            </a:fillRef>
            <a:effectRef idx="0">
              <a:schemeClr val="dk1"/>
            </a:effectRef>
            <a:fontRef idx="minor">
              <a:schemeClr val="tx1"/>
            </a:fontRef>
          </p:style>
        </p:cxnSp>
        <p:cxnSp>
          <p:nvCxnSpPr>
            <p:cNvPr id="5" name="직선 연결선 4">
              <a:extLst>
                <a:ext uri="{FF2B5EF4-FFF2-40B4-BE49-F238E27FC236}">
                  <a16:creationId xmlns:a16="http://schemas.microsoft.com/office/drawing/2014/main" id="{E75C63BA-688A-418C-B1DE-6A1CEC4751DD}"/>
                </a:ext>
              </a:extLst>
            </p:cNvPr>
            <p:cNvCxnSpPr>
              <a:cxnSpLocks/>
              <a:stCxn id="11" idx="2"/>
              <a:endCxn id="15" idx="0"/>
            </p:cNvCxnSpPr>
            <p:nvPr/>
          </p:nvCxnSpPr>
          <p:spPr>
            <a:xfrm>
              <a:off x="4954588" y="3216275"/>
              <a:ext cx="800100" cy="202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0526B2F9-C4A6-43CD-AA87-3CCA0611E3D3}"/>
                </a:ext>
              </a:extLst>
            </p:cNvPr>
            <p:cNvCxnSpPr>
              <a:stCxn id="13" idx="2"/>
              <a:endCxn id="16" idx="0"/>
            </p:cNvCxnSpPr>
            <p:nvPr/>
          </p:nvCxnSpPr>
          <p:spPr>
            <a:xfrm flipH="1">
              <a:off x="3809206" y="3578225"/>
              <a:ext cx="338931" cy="178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7682384B-F720-4DA5-9442-EA5AEDAA6B40}"/>
                </a:ext>
              </a:extLst>
            </p:cNvPr>
            <p:cNvCxnSpPr>
              <a:cxnSpLocks/>
              <a:stCxn id="13" idx="2"/>
              <a:endCxn id="20" idx="0"/>
            </p:cNvCxnSpPr>
            <p:nvPr/>
          </p:nvCxnSpPr>
          <p:spPr>
            <a:xfrm>
              <a:off x="4148137" y="3578225"/>
              <a:ext cx="327824" cy="1793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24B0E65-CFA5-4542-BBFA-B4D1D7DD5DD5}"/>
                </a:ext>
              </a:extLst>
            </p:cNvPr>
            <p:cNvCxnSpPr>
              <a:stCxn id="16" idx="2"/>
              <a:endCxn id="22" idx="0"/>
            </p:cNvCxnSpPr>
            <p:nvPr/>
          </p:nvCxnSpPr>
          <p:spPr>
            <a:xfrm flipH="1">
              <a:off x="3486432" y="3947470"/>
              <a:ext cx="322774" cy="18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9C27DE54-3671-4113-AE91-146EB93263E4}"/>
                </a:ext>
              </a:extLst>
            </p:cNvPr>
            <p:cNvCxnSpPr>
              <a:stCxn id="16" idx="2"/>
              <a:endCxn id="23" idx="0"/>
            </p:cNvCxnSpPr>
            <p:nvPr/>
          </p:nvCxnSpPr>
          <p:spPr>
            <a:xfrm>
              <a:off x="3809206" y="3947470"/>
              <a:ext cx="323869" cy="18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05EE925C-813F-462D-A348-C5C5B8B56D7E}"/>
                </a:ext>
              </a:extLst>
            </p:cNvPr>
            <p:cNvCxnSpPr>
              <a:stCxn id="20" idx="2"/>
              <a:endCxn id="25" idx="0"/>
            </p:cNvCxnSpPr>
            <p:nvPr/>
          </p:nvCxnSpPr>
          <p:spPr>
            <a:xfrm>
              <a:off x="4475961" y="3948118"/>
              <a:ext cx="273051" cy="1835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3A4CD1BC-CB96-4FE9-8BAB-96E47F324712}"/>
                </a:ext>
              </a:extLst>
            </p:cNvPr>
            <p:cNvCxnSpPr>
              <a:endCxn id="26" idx="0"/>
            </p:cNvCxnSpPr>
            <p:nvPr/>
          </p:nvCxnSpPr>
          <p:spPr>
            <a:xfrm>
              <a:off x="3809205" y="3952229"/>
              <a:ext cx="0" cy="522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A31D018-F526-4E64-8ADF-2A849061F76D}"/>
                </a:ext>
              </a:extLst>
            </p:cNvPr>
            <p:cNvCxnSpPr>
              <a:stCxn id="15" idx="2"/>
              <a:endCxn id="21" idx="0"/>
            </p:cNvCxnSpPr>
            <p:nvPr/>
          </p:nvCxnSpPr>
          <p:spPr>
            <a:xfrm>
              <a:off x="5754688" y="3608908"/>
              <a:ext cx="1" cy="148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17EB954A-0F3B-4840-8FB0-36A5CD2647EB}"/>
                </a:ext>
              </a:extLst>
            </p:cNvPr>
            <p:cNvCxnSpPr>
              <a:stCxn id="21" idx="2"/>
              <a:endCxn id="27" idx="0"/>
            </p:cNvCxnSpPr>
            <p:nvPr/>
          </p:nvCxnSpPr>
          <p:spPr>
            <a:xfrm flipH="1">
              <a:off x="5456677" y="3947470"/>
              <a:ext cx="298012" cy="178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1CDD3992-D794-4C82-9D17-63A50CEFEE26}"/>
                </a:ext>
              </a:extLst>
            </p:cNvPr>
            <p:cNvCxnSpPr>
              <a:stCxn id="21" idx="2"/>
              <a:endCxn id="28" idx="0"/>
            </p:cNvCxnSpPr>
            <p:nvPr/>
          </p:nvCxnSpPr>
          <p:spPr>
            <a:xfrm>
              <a:off x="5754689" y="3947470"/>
              <a:ext cx="302146" cy="177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8456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DA3BE8DF-5CE3-493D-A733-33F0B6D251BD}"/>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QoS (</a:t>
            </a:r>
            <a:r>
              <a:rPr lang="en-US" altLang="ko-KR" sz="1400" dirty="0" err="1">
                <a:solidFill>
                  <a:schemeClr val="tx1"/>
                </a:solidFill>
                <a:latin typeface="SamsungOne-400" panose="020B0503030303020204" pitchFamily="34" charset="0"/>
                <a:ea typeface="SamsungOne-400" panose="020B0503030303020204" pitchFamily="34" charset="0"/>
              </a:rPr>
              <a:t>Chất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lượng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dịch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vụ</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8" name="직사각형 17">
            <a:extLst>
              <a:ext uri="{FF2B5EF4-FFF2-40B4-BE49-F238E27FC236}">
                <a16:creationId xmlns:a16="http://schemas.microsoft.com/office/drawing/2014/main" id="{16EE4F43-64C2-4A23-B85C-9B2EDBFF94B3}"/>
              </a:ext>
            </a:extLst>
          </p:cNvPr>
          <p:cNvSpPr/>
          <p:nvPr/>
        </p:nvSpPr>
        <p:spPr>
          <a:xfrm>
            <a:off x="712182" y="1759881"/>
            <a:ext cx="8487381" cy="1014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3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pitchFamily="34" charset="0"/>
                <a:ea typeface="SamsungOne-400" panose="020B0503030303020204" pitchFamily="34" charset="0"/>
              </a:rPr>
              <a:t>MQTT có ba cấp độ chất lượng dịch vụ (QoS)</a:t>
            </a:r>
          </a:p>
          <a:p>
            <a:pPr marL="355600" lvl="1" indent="-179388">
              <a:spcAft>
                <a:spcPts val="3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Cấp độ 0: Chỉ 1 thông điệp gửi, có thể mất</a:t>
            </a:r>
          </a:p>
          <a:p>
            <a:pPr marL="355600" lvl="1" indent="-179388">
              <a:spcAft>
                <a:spcPts val="3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Cấp độ 1: Thông điệp được gửi ít nhất một lần, khả năng thành công cao gấp đôi </a:t>
            </a:r>
          </a:p>
          <a:p>
            <a:pPr marL="355600" lvl="1" indent="-179388">
              <a:spcAft>
                <a:spcPts val="3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pitchFamily="34" charset="0"/>
                <a:ea typeface="SamsungOne-400" panose="020B0503030303020204" pitchFamily="34" charset="0"/>
              </a:rPr>
              <a:t>Cấp độ 2: Thông điệp được gửi đúng một lần, đảm bảo chất lượng nhưng đòi hỏi hệ thống phải có hiệu suất cao</a:t>
            </a:r>
          </a:p>
        </p:txBody>
      </p:sp>
      <p:grpSp>
        <p:nvGrpSpPr>
          <p:cNvPr id="4" name="그룹 3">
            <a:extLst>
              <a:ext uri="{FF2B5EF4-FFF2-40B4-BE49-F238E27FC236}">
                <a16:creationId xmlns:a16="http://schemas.microsoft.com/office/drawing/2014/main" id="{925EAFD1-E8DE-47C0-A2CA-215E91D9C694}"/>
              </a:ext>
            </a:extLst>
          </p:cNvPr>
          <p:cNvGrpSpPr/>
          <p:nvPr/>
        </p:nvGrpSpPr>
        <p:grpSpPr>
          <a:xfrm>
            <a:off x="657225" y="3095625"/>
            <a:ext cx="8533418" cy="1714500"/>
            <a:chOff x="657225" y="3143250"/>
            <a:chExt cx="8533418" cy="1714500"/>
          </a:xfrm>
        </p:grpSpPr>
        <p:sp>
          <p:nvSpPr>
            <p:cNvPr id="32" name="TextBox 31">
              <a:extLst>
                <a:ext uri="{FF2B5EF4-FFF2-40B4-BE49-F238E27FC236}">
                  <a16:creationId xmlns:a16="http://schemas.microsoft.com/office/drawing/2014/main" id="{76EAAB9F-AA0B-4D2C-B5B2-6B9FFAE2EC66}"/>
                </a:ext>
              </a:extLst>
            </p:cNvPr>
            <p:cNvSpPr txBox="1"/>
            <p:nvPr/>
          </p:nvSpPr>
          <p:spPr>
            <a:xfrm>
              <a:off x="712182" y="3429000"/>
              <a:ext cx="8478461" cy="1428750"/>
            </a:xfrm>
            <a:prstGeom prst="rect">
              <a:avLst/>
            </a:prstGeom>
            <a:solidFill>
              <a:schemeClr val="bg1">
                <a:lumMod val="95000"/>
              </a:schemeClr>
            </a:solidFill>
          </p:spPr>
          <p:txBody>
            <a:bodyPr wrap="square" lIns="108000" tIns="72000" rIns="108000" bIns="72000" rtlCol="0" anchor="ctr">
              <a:noAutofit/>
            </a:bodyPr>
            <a:lstStyle/>
            <a:p>
              <a:pPr marL="0" lvl="1">
                <a:spcAft>
                  <a:spcPts val="1000"/>
                </a:spcAft>
                <a:buSzPct val="120000"/>
                <a:defRPr/>
              </a:pPr>
              <a:r>
                <a:rPr lang="en-US" altLang="ko-KR" sz="1300" b="1" dirty="0" err="1">
                  <a:solidFill>
                    <a:srgbClr val="34339A"/>
                  </a:solidFill>
                  <a:latin typeface="SamsungOne-400" panose="020B0503030303020204" pitchFamily="34" charset="0"/>
                  <a:ea typeface="SamsungOne-400" panose="020B0503030303020204" pitchFamily="34" charset="0"/>
                </a:rPr>
                <a:t>Cấp</a:t>
              </a:r>
              <a:r>
                <a:rPr lang="ko-KR" altLang="en-US" sz="1300" b="1" dirty="0">
                  <a:solidFill>
                    <a:srgbClr val="34339A"/>
                  </a:solidFill>
                  <a:latin typeface="SamsungOne-400" panose="020B0503030303020204" pitchFamily="34" charset="0"/>
                </a:rPr>
                <a:t> </a:t>
              </a:r>
              <a:r>
                <a:rPr lang="en-US" altLang="ko-KR" sz="1300" b="1" dirty="0">
                  <a:solidFill>
                    <a:srgbClr val="34339A"/>
                  </a:solidFill>
                  <a:latin typeface="SamsungOne-400" panose="020B0503030303020204" pitchFamily="34" charset="0"/>
                  <a:ea typeface="SamsungOne-400" panose="020B0503030303020204" pitchFamily="34" charset="0"/>
                </a:rPr>
                <a:t>0</a:t>
              </a:r>
              <a:r>
                <a:rPr lang="en-US" altLang="ko-KR" sz="1300" dirty="0">
                  <a:latin typeface="SamsungOne-400" panose="020B0503030303020204" pitchFamily="34" charset="0"/>
                  <a:ea typeface="SamsungOne-400" panose="020B0503030303020204" pitchFamily="34" charset="0"/>
                </a:rPr>
                <a:t>: </a:t>
              </a:r>
              <a:r>
                <a:rPr lang="vi-VN" altLang="ko-KR" sz="1300" dirty="0">
                  <a:latin typeface="SamsungOne-400" panose="020B0503030303020204" pitchFamily="34" charset="0"/>
                </a:rPr>
                <a:t>Một tin nhắn chỉ được gửi một lần. Sau khi giao hàng, quá trình tiếp nhận không được kiểm tra.</a:t>
              </a:r>
              <a:endParaRPr lang="en-US" altLang="ko-KR" sz="1300" dirty="0">
                <a:latin typeface="SamsungOne-400" panose="020B0503030303020204" pitchFamily="34" charset="0"/>
              </a:endParaRPr>
            </a:p>
            <a:p>
              <a:pPr marL="0" lvl="1">
                <a:spcAft>
                  <a:spcPts val="1000"/>
                </a:spcAft>
                <a:buSzPct val="120000"/>
                <a:defRPr/>
              </a:pPr>
              <a:r>
                <a:rPr lang="en-US" altLang="ko-KR" sz="1300" b="1" dirty="0" err="1">
                  <a:solidFill>
                    <a:srgbClr val="34339A"/>
                  </a:solidFill>
                  <a:latin typeface="SamsungOne-400" panose="020B0503030303020204" pitchFamily="34" charset="0"/>
                  <a:ea typeface="SamsungOne-400" panose="020B0503030303020204" pitchFamily="34" charset="0"/>
                </a:rPr>
                <a:t>Cấp</a:t>
              </a:r>
              <a:r>
                <a:rPr lang="ko-KR" altLang="en-US" sz="1300" b="1" dirty="0">
                  <a:solidFill>
                    <a:srgbClr val="34339A"/>
                  </a:solidFill>
                  <a:latin typeface="SamsungOne-400" panose="020B0503030303020204" pitchFamily="34" charset="0"/>
                </a:rPr>
                <a:t> </a:t>
              </a:r>
              <a:r>
                <a:rPr lang="en-US" altLang="ko-KR" sz="1300" b="1" dirty="0">
                  <a:solidFill>
                    <a:srgbClr val="34339A"/>
                  </a:solidFill>
                  <a:latin typeface="SamsungOne-400" panose="020B0503030303020204" pitchFamily="34" charset="0"/>
                  <a:ea typeface="SamsungOne-400" panose="020B0503030303020204" pitchFamily="34" charset="0"/>
                </a:rPr>
                <a:t>1</a:t>
              </a:r>
              <a:r>
                <a:rPr lang="en-US" altLang="ko-KR" sz="1300" dirty="0">
                  <a:latin typeface="SamsungOne-400" panose="020B0503030303020204" pitchFamily="34" charset="0"/>
                  <a:ea typeface="SamsungOne-400" panose="020B0503030303020204" pitchFamily="34" charset="0"/>
                </a:rPr>
                <a:t>: </a:t>
              </a:r>
              <a:r>
                <a:rPr lang="vi-VN" altLang="ko-KR" sz="1300" dirty="0">
                  <a:latin typeface="SamsungOne-400" panose="020B0503030303020204" pitchFamily="34" charset="0"/>
                </a:rPr>
                <a:t>Một tin nhắn được gửi nhiều hơn một lần. Quá trình </a:t>
              </a:r>
              <a:r>
                <a:rPr lang="en-US" altLang="ko-KR" sz="1300" dirty="0">
                  <a:latin typeface="SamsungOne-400" panose="020B0503030303020204" pitchFamily="34" charset="0"/>
                </a:rPr>
                <a:t>handshaking </a:t>
              </a:r>
              <a:r>
                <a:rPr lang="vi-VN" altLang="ko-KR" sz="1300" dirty="0">
                  <a:latin typeface="SamsungOne-400" panose="020B0503030303020204" pitchFamily="34" charset="0"/>
                </a:rPr>
                <a:t>được theo dõi, nhưng có khả năng nhận trùng lặp vì nó không được theo dõi chặt chẽ.</a:t>
              </a:r>
              <a:endParaRPr lang="en-US" altLang="ko-KR" sz="1300" dirty="0">
                <a:latin typeface="SamsungOne-400" panose="020B0503030303020204" pitchFamily="34" charset="0"/>
              </a:endParaRPr>
            </a:p>
            <a:p>
              <a:pPr marL="0" lvl="1">
                <a:spcAft>
                  <a:spcPts val="1000"/>
                </a:spcAft>
                <a:buSzPct val="120000"/>
                <a:defRPr/>
              </a:pPr>
              <a:r>
                <a:rPr lang="en-US" altLang="ko-KR" sz="1300" b="1" dirty="0" err="1">
                  <a:solidFill>
                    <a:srgbClr val="34339A"/>
                  </a:solidFill>
                  <a:latin typeface="SamsungOne-400" panose="020B0503030303020204" pitchFamily="34" charset="0"/>
                  <a:ea typeface="SamsungOne-400" panose="020B0503030303020204" pitchFamily="34" charset="0"/>
                </a:rPr>
                <a:t>Cấp</a:t>
              </a:r>
              <a:r>
                <a:rPr lang="ko-KR" altLang="en-US" sz="1300" b="1" dirty="0">
                  <a:solidFill>
                    <a:srgbClr val="34339A"/>
                  </a:solidFill>
                  <a:latin typeface="SamsungOne-400" panose="020B0503030303020204" pitchFamily="34" charset="0"/>
                </a:rPr>
                <a:t> </a:t>
              </a:r>
              <a:r>
                <a:rPr lang="en-US" altLang="ko-KR" sz="1300" b="1" dirty="0">
                  <a:solidFill>
                    <a:srgbClr val="34339A"/>
                  </a:solidFill>
                  <a:latin typeface="SamsungOne-400" panose="020B0503030303020204" pitchFamily="34" charset="0"/>
                  <a:ea typeface="SamsungOne-400" panose="020B0503030303020204" pitchFamily="34" charset="0"/>
                </a:rPr>
                <a:t>2</a:t>
              </a:r>
              <a:r>
                <a:rPr lang="en-US" altLang="ko-KR" sz="1300" dirty="0">
                  <a:latin typeface="SamsungOne-400" panose="020B0503030303020204" pitchFamily="34" charset="0"/>
                  <a:ea typeface="SamsungOne-400" panose="020B0503030303020204" pitchFamily="34" charset="0"/>
                </a:rPr>
                <a:t>: </a:t>
              </a:r>
              <a:r>
                <a:rPr lang="vi-VN" altLang="ko-KR" sz="1300" dirty="0">
                  <a:latin typeface="SamsungOne-400" panose="020B0503030303020204" pitchFamily="34" charset="0"/>
                </a:rPr>
                <a:t>Một tin nhắn chỉ được gửi một lần và tất cả các quy trình </a:t>
              </a:r>
              <a:r>
                <a:rPr lang="en-US" altLang="ko-KR" sz="1300" dirty="0">
                  <a:latin typeface="SamsungOne-400" panose="020B0503030303020204" pitchFamily="34" charset="0"/>
                </a:rPr>
                <a:t>handshaking </a:t>
              </a:r>
              <a:r>
                <a:rPr lang="vi-VN" altLang="ko-KR" sz="1300" dirty="0">
                  <a:latin typeface="SamsungOne-400" panose="020B0503030303020204" pitchFamily="34" charset="0"/>
                </a:rPr>
                <a:t>đều được kiểm tra.</a:t>
              </a:r>
              <a:endParaRPr lang="en-US" altLang="ko-KR" sz="1300" dirty="0">
                <a:latin typeface="SamsungOne-400" panose="020B0503030303020204" pitchFamily="34" charset="0"/>
                <a:ea typeface="SamsungOne-400" panose="020B0503030303020204" pitchFamily="34" charset="0"/>
              </a:endParaRPr>
            </a:p>
          </p:txBody>
        </p:sp>
        <p:sp>
          <p:nvSpPr>
            <p:cNvPr id="2" name="TextBox 1">
              <a:extLst>
                <a:ext uri="{FF2B5EF4-FFF2-40B4-BE49-F238E27FC236}">
                  <a16:creationId xmlns:a16="http://schemas.microsoft.com/office/drawing/2014/main" id="{1AA0350F-2CCE-4F18-9111-D9E4BAA4D73F}"/>
                </a:ext>
              </a:extLst>
            </p:cNvPr>
            <p:cNvSpPr txBox="1"/>
            <p:nvPr/>
          </p:nvSpPr>
          <p:spPr>
            <a:xfrm>
              <a:off x="657225" y="3143250"/>
              <a:ext cx="1677062" cy="292388"/>
            </a:xfrm>
            <a:prstGeom prst="rect">
              <a:avLst/>
            </a:prstGeom>
            <a:noFill/>
          </p:spPr>
          <p:txBody>
            <a:bodyPr wrap="none" rtlCol="0">
              <a:spAutoFit/>
            </a:bodyPr>
            <a:lstStyle/>
            <a:p>
              <a:r>
                <a:rPr lang="en-US" altLang="ko-KR" sz="1300" dirty="0">
                  <a:latin typeface="SamsungOne-400" panose="020B0503030303020204" pitchFamily="34" charset="0"/>
                </a:rPr>
                <a:t>※ </a:t>
              </a:r>
              <a:r>
                <a:rPr lang="en-US" altLang="ko-KR" sz="1300" dirty="0" err="1">
                  <a:latin typeface="SamsungOne-400" panose="020B0503030303020204" pitchFamily="34" charset="0"/>
                </a:rPr>
                <a:t>Tài</a:t>
              </a:r>
              <a:r>
                <a:rPr lang="en-US" altLang="ko-KR" sz="1300" dirty="0">
                  <a:latin typeface="SamsungOne-400" panose="020B0503030303020204" pitchFamily="34" charset="0"/>
                </a:rPr>
                <a:t> </a:t>
              </a:r>
              <a:r>
                <a:rPr lang="en-US" altLang="ko-KR" sz="1300" dirty="0" err="1">
                  <a:latin typeface="SamsungOne-400" panose="020B0503030303020204" pitchFamily="34" charset="0"/>
                </a:rPr>
                <a:t>liệu</a:t>
              </a:r>
              <a:r>
                <a:rPr lang="en-US" altLang="ko-KR" sz="1300" dirty="0">
                  <a:latin typeface="SamsungOne-400" panose="020B0503030303020204" pitchFamily="34" charset="0"/>
                </a:rPr>
                <a:t> </a:t>
              </a:r>
              <a:r>
                <a:rPr lang="en-US" altLang="ko-KR" sz="1300" dirty="0" err="1">
                  <a:latin typeface="SamsungOne-400" panose="020B0503030303020204" pitchFamily="34" charset="0"/>
                </a:rPr>
                <a:t>tham</a:t>
              </a:r>
              <a:r>
                <a:rPr lang="en-US" altLang="ko-KR" sz="1300" dirty="0">
                  <a:latin typeface="SamsungOne-400" panose="020B0503030303020204" pitchFamily="34" charset="0"/>
                </a:rPr>
                <a:t> </a:t>
              </a:r>
              <a:r>
                <a:rPr lang="en-US" altLang="ko-KR" sz="1300" dirty="0" err="1">
                  <a:latin typeface="SamsungOne-400" panose="020B0503030303020204" pitchFamily="34" charset="0"/>
                </a:rPr>
                <a:t>khảo</a:t>
              </a:r>
              <a:endParaRPr lang="ko-KR" altLang="en-US" sz="1300" dirty="0">
                <a:latin typeface="SamsungOne-400" panose="020B0503030303020204" pitchFamily="34" charset="0"/>
              </a:endParaRPr>
            </a:p>
          </p:txBody>
        </p:sp>
      </p:grpSp>
      <p:sp>
        <p:nvSpPr>
          <p:cNvPr id="10" name="TextBox 9">
            <a:extLst>
              <a:ext uri="{FF2B5EF4-FFF2-40B4-BE49-F238E27FC236}">
                <a16:creationId xmlns:a16="http://schemas.microsoft.com/office/drawing/2014/main" id="{81B1145F-94F5-44F4-A953-6F4DADCA9F85}"/>
              </a:ext>
            </a:extLst>
          </p:cNvPr>
          <p:cNvSpPr txBox="1"/>
          <p:nvPr/>
        </p:nvSpPr>
        <p:spPr>
          <a:xfrm>
            <a:off x="712182" y="4947418"/>
            <a:ext cx="8640762" cy="492443"/>
          </a:xfrm>
          <a:prstGeom prst="rect">
            <a:avLst/>
          </a:prstGeom>
          <a:noFill/>
        </p:spPr>
        <p:txBody>
          <a:bodyPr wrap="square">
            <a:spAutoFit/>
          </a:bodyPr>
          <a:lstStyle/>
          <a:p>
            <a:pPr marL="182563" marR="0" lvl="1" indent="-182563" fontAlgn="auto">
              <a:lnSpc>
                <a:spcPct val="100000"/>
              </a:lnSpc>
              <a:spcBef>
                <a:spcPts val="0"/>
              </a:spcBef>
              <a:spcAft>
                <a:spcPts val="800"/>
              </a:spcAft>
              <a:buClr>
                <a:srgbClr val="193EB0"/>
              </a:buClr>
              <a:buSzTx/>
              <a:buFont typeface="SamsungOne 400" panose="020B0503030303020204" pitchFamily="34" charset="0"/>
              <a:buChar char="‣"/>
              <a:tabLst/>
              <a:defRP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Mức QoS càng cao, chất lượng truyền thông càng tốt, nhưng 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khả năng làm giảm hiệu suất. Do đó, QoS của MQTT được quyết định tùy theo đặc điểm của dự án.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691229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8" name="직사각형 17">
            <a:extLst>
              <a:ext uri="{FF2B5EF4-FFF2-40B4-BE49-F238E27FC236}">
                <a16:creationId xmlns:a16="http://schemas.microsoft.com/office/drawing/2014/main" id="{16EE4F43-64C2-4A23-B85C-9B2EDBFF94B3}"/>
              </a:ext>
            </a:extLst>
          </p:cNvPr>
          <p:cNvSpPr/>
          <p:nvPr/>
        </p:nvSpPr>
        <p:spPr>
          <a:xfrm>
            <a:off x="712182" y="1759881"/>
            <a:ext cx="8487381"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MQTT có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Khi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broker MQTT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gửi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từ publisher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kèm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đó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đọc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có thể di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có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là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để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62BFA7BD-68BF-4B02-B123-D9C73590544A}"/>
              </a:ext>
            </a:extLst>
          </p:cNvPr>
          <p:cNvGrpSpPr/>
          <p:nvPr/>
        </p:nvGrpSpPr>
        <p:grpSpPr>
          <a:xfrm>
            <a:off x="1739192" y="3277951"/>
            <a:ext cx="6424440" cy="2232633"/>
            <a:chOff x="1526807" y="3277951"/>
            <a:chExt cx="6424440" cy="2232633"/>
          </a:xfrm>
        </p:grpSpPr>
        <p:sp>
          <p:nvSpPr>
            <p:cNvPr id="12" name="직사각형 11">
              <a:extLst>
                <a:ext uri="{FF2B5EF4-FFF2-40B4-BE49-F238E27FC236}">
                  <a16:creationId xmlns:a16="http://schemas.microsoft.com/office/drawing/2014/main" id="{1A214AD0-4C81-4D20-B140-4D97FEB66C3D}"/>
                </a:ext>
              </a:extLst>
            </p:cNvPr>
            <p:cNvSpPr/>
            <p:nvPr/>
          </p:nvSpPr>
          <p:spPr>
            <a:xfrm>
              <a:off x="1526807" y="3842011"/>
              <a:ext cx="1744072" cy="1251536"/>
            </a:xfrm>
            <a:prstGeom prst="rect">
              <a:avLst/>
            </a:prstGeom>
            <a:solidFill>
              <a:sysClr val="window" lastClr="FFFFFF"/>
            </a:solidFill>
            <a:ln w="19050" cap="flat" cmpd="sng" algn="ctr">
              <a:solidFill>
                <a:srgbClr val="9BBB59"/>
              </a:solidFill>
              <a:prstDash val="solid"/>
            </a:ln>
            <a:effectLst/>
          </p:spPr>
          <p:txBody>
            <a:bodyPr rtlCol="0" anchor="ctr">
              <a:scene3d>
                <a:camera prst="orthographicFront"/>
                <a:lightRig rig="threePt" dir="t"/>
              </a:scene3d>
              <a:sp3d>
                <a:bevelT w="0" h="635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prstClr val="black"/>
                  </a:solidFill>
                  <a:effectLst/>
                  <a:uLnTx/>
                  <a:uFillTx/>
                  <a:latin typeface="SamsungOne-400" pitchFamily="34" charset="0"/>
                  <a:ea typeface="SamsungOne-400" pitchFamily="34" charset="0"/>
                </a:rPr>
                <a:t>MQTT Broker</a:t>
              </a:r>
              <a:endParaRPr kumimoji="0" lang="ko-KR" altLang="en-US" sz="1400" b="1" i="0" u="none" strike="noStrike" kern="0" cap="none" spc="0" normalizeH="0" baseline="0" noProof="0" dirty="0">
                <a:ln>
                  <a:noFill/>
                </a:ln>
                <a:solidFill>
                  <a:prstClr val="black"/>
                </a:solidFill>
                <a:effectLst/>
                <a:uLnTx/>
                <a:uFillTx/>
                <a:latin typeface="SamsungOne-400" pitchFamily="34" charset="0"/>
                <a:ea typeface="KoPub돋움체 Bold" panose="02020603020101020101" pitchFamily="18" charset="-127"/>
              </a:endParaRPr>
            </a:p>
          </p:txBody>
        </p:sp>
        <p:sp>
          <p:nvSpPr>
            <p:cNvPr id="14" name="왼쪽/오른쪽 화살표 26">
              <a:extLst>
                <a:ext uri="{FF2B5EF4-FFF2-40B4-BE49-F238E27FC236}">
                  <a16:creationId xmlns:a16="http://schemas.microsoft.com/office/drawing/2014/main" id="{AC9250E7-BF09-451F-9C72-9EE6159A5725}"/>
                </a:ext>
              </a:extLst>
            </p:cNvPr>
            <p:cNvSpPr/>
            <p:nvPr/>
          </p:nvSpPr>
          <p:spPr>
            <a:xfrm>
              <a:off x="3341915" y="3931406"/>
              <a:ext cx="4609332" cy="1072745"/>
            </a:xfrm>
            <a:prstGeom prst="leftRightArrow">
              <a:avLst/>
            </a:prstGeom>
            <a:solidFill>
              <a:schemeClr val="bg1">
                <a:lumMod val="65000"/>
              </a:schemeClr>
            </a:solidFill>
            <a:ln w="25400" cap="flat" cmpd="sng" algn="ctr">
              <a:noFill/>
              <a:prstDash val="solid"/>
            </a:ln>
            <a:effectLst/>
          </p:spPr>
          <p:txBody>
            <a:bodyPr rtlCol="0" anchor="ctr">
              <a:scene3d>
                <a:camera prst="orthographicFront"/>
                <a:lightRig rig="threePt" dir="t"/>
              </a:scene3d>
              <a:sp3d>
                <a:bevelT w="0" h="635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400" b="0" i="0" u="none" strike="noStrike" cap="none" normalizeH="0" baseline="0" noProof="0" dirty="0">
                  <a:ln>
                    <a:noFill/>
                  </a:ln>
                  <a:solidFill>
                    <a:prstClr val="white"/>
                  </a:solidFill>
                  <a:uLnTx/>
                  <a:uFillTx/>
                  <a:latin typeface="Arial" pitchFamily="34" charset="0"/>
                  <a:ea typeface="SamsungOne-700" pitchFamily="34" charset="0"/>
                </a:rPr>
                <a:t>Kênh truyền thông điệp</a:t>
              </a:r>
            </a:p>
          </p:txBody>
        </p:sp>
        <p:sp>
          <p:nvSpPr>
            <p:cNvPr id="20" name="직사각형 19">
              <a:extLst>
                <a:ext uri="{FF2B5EF4-FFF2-40B4-BE49-F238E27FC236}">
                  <a16:creationId xmlns:a16="http://schemas.microsoft.com/office/drawing/2014/main" id="{37FCBF3E-8656-443A-B022-6B59E04C1592}"/>
                </a:ext>
              </a:extLst>
            </p:cNvPr>
            <p:cNvSpPr/>
            <p:nvPr/>
          </p:nvSpPr>
          <p:spPr>
            <a:xfrm>
              <a:off x="3902509" y="5063607"/>
              <a:ext cx="1557207" cy="446977"/>
            </a:xfrm>
            <a:prstGeom prst="rect">
              <a:avLst/>
            </a:prstGeom>
            <a:solidFill>
              <a:sysClr val="window" lastClr="FFFFFF"/>
            </a:solidFill>
            <a:ln w="19050" cap="flat" cmpd="sng" algn="ctr">
              <a:solidFill>
                <a:srgbClr val="FF0000"/>
              </a:solidFill>
              <a:prstDash val="solid"/>
            </a:ln>
            <a:effectLst/>
          </p:spPr>
          <p:txBody>
            <a:bodyPr rtlCol="0" anchor="ctr">
              <a:scene3d>
                <a:camera prst="orthographicFront"/>
                <a:lightRig rig="threePt" dir="t"/>
              </a:scene3d>
              <a:sp3d>
                <a:bevelT w="0" h="635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err="1">
                  <a:ln>
                    <a:noFill/>
                  </a:ln>
                  <a:solidFill>
                    <a:prstClr val="black"/>
                  </a:solidFill>
                  <a:effectLst/>
                  <a:uLnTx/>
                  <a:uFillTx/>
                  <a:latin typeface="SamsungOne-400" pitchFamily="34" charset="0"/>
                  <a:ea typeface="SamsungOne-400" pitchFamily="34" charset="0"/>
                </a:rPr>
                <a:t>Ứng</a:t>
              </a:r>
              <a:r>
                <a:rPr kumimoji="0" lang="en-US" altLang="ko-KR" sz="1400" b="1" i="0" u="none" strike="noStrike" kern="0" cap="none" spc="0" normalizeH="0" baseline="0" noProof="0" dirty="0">
                  <a:ln>
                    <a:noFill/>
                  </a:ln>
                  <a:solidFill>
                    <a:prstClr val="black"/>
                  </a:solidFill>
                  <a:effectLst/>
                  <a:uLnTx/>
                  <a:uFillTx/>
                  <a:latin typeface="SamsungOne-400" pitchFamily="34" charset="0"/>
                  <a:ea typeface="SamsungOne-400" pitchFamily="34" charset="0"/>
                </a:rPr>
                <a:t> </a:t>
              </a:r>
              <a:r>
                <a:rPr kumimoji="0" lang="en-US" altLang="ko-KR" sz="1400" b="1" i="0" u="none" strike="noStrike" kern="0" cap="none" spc="0" normalizeH="0" baseline="0" noProof="0" dirty="0" err="1">
                  <a:ln>
                    <a:noFill/>
                  </a:ln>
                  <a:solidFill>
                    <a:prstClr val="black"/>
                  </a:solidFill>
                  <a:effectLst/>
                  <a:uLnTx/>
                  <a:uFillTx/>
                  <a:latin typeface="SamsungOne-400" pitchFamily="34" charset="0"/>
                  <a:ea typeface="SamsungOne-400" pitchFamily="34" charset="0"/>
                </a:rPr>
                <a:t>dụng</a:t>
              </a:r>
              <a:r>
                <a:rPr kumimoji="0" lang="en-US" altLang="ko-KR" sz="1400" b="1" i="0" u="none" strike="noStrike" kern="0" cap="none" spc="0" normalizeH="0" baseline="0" noProof="0" dirty="0">
                  <a:ln>
                    <a:noFill/>
                  </a:ln>
                  <a:solidFill>
                    <a:prstClr val="black"/>
                  </a:solidFill>
                  <a:effectLst/>
                  <a:uLnTx/>
                  <a:uFillTx/>
                  <a:latin typeface="SamsungOne-400" pitchFamily="34" charset="0"/>
                  <a:ea typeface="SamsungOne-400" pitchFamily="34" charset="0"/>
                </a:rPr>
                <a:t> C</a:t>
              </a:r>
              <a:endParaRPr kumimoji="0" lang="ko-KR" altLang="en-US" sz="1400" b="1" i="0" u="none" strike="noStrike" kern="0" cap="none" spc="0" normalizeH="0" baseline="0" noProof="0" dirty="0">
                <a:ln>
                  <a:noFill/>
                </a:ln>
                <a:solidFill>
                  <a:prstClr val="black"/>
                </a:solidFill>
                <a:effectLst/>
                <a:uLnTx/>
                <a:uFillTx/>
                <a:latin typeface="SamsungOne-400" pitchFamily="34" charset="0"/>
                <a:ea typeface="KoPub돋움체 Bold" panose="02020603020101020101" pitchFamily="18" charset="-127"/>
              </a:endParaRPr>
            </a:p>
          </p:txBody>
        </p:sp>
        <p:sp>
          <p:nvSpPr>
            <p:cNvPr id="24" name="직사각형 23">
              <a:extLst>
                <a:ext uri="{FF2B5EF4-FFF2-40B4-BE49-F238E27FC236}">
                  <a16:creationId xmlns:a16="http://schemas.microsoft.com/office/drawing/2014/main" id="{DD1C4AF6-68F8-46D8-B3AB-B1E45170F115}"/>
                </a:ext>
              </a:extLst>
            </p:cNvPr>
            <p:cNvSpPr/>
            <p:nvPr/>
          </p:nvSpPr>
          <p:spPr>
            <a:xfrm>
              <a:off x="5895734" y="5063607"/>
              <a:ext cx="1557207" cy="446977"/>
            </a:xfrm>
            <a:prstGeom prst="rect">
              <a:avLst/>
            </a:prstGeom>
            <a:solidFill>
              <a:sysClr val="window" lastClr="FFFFFF"/>
            </a:solidFill>
            <a:ln w="19050" cap="flat" cmpd="sng" algn="ctr">
              <a:solidFill>
                <a:srgbClr val="193EB0"/>
              </a:solidFill>
              <a:prstDash val="solid"/>
            </a:ln>
            <a:effectLst/>
          </p:spPr>
          <p:txBody>
            <a:bodyPr rtlCol="0" anchor="ctr">
              <a:scene3d>
                <a:camera prst="orthographicFront"/>
                <a:lightRig rig="threePt" dir="t"/>
              </a:scene3d>
              <a:sp3d>
                <a:bevelT w="0" h="635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err="1">
                  <a:ln>
                    <a:noFill/>
                  </a:ln>
                  <a:solidFill>
                    <a:prstClr val="black"/>
                  </a:solidFill>
                  <a:effectLst/>
                  <a:uLnTx/>
                  <a:uFillTx/>
                  <a:latin typeface="SamsungOne-400" pitchFamily="34" charset="0"/>
                  <a:ea typeface="SamsungOne-400" pitchFamily="34" charset="0"/>
                </a:rPr>
                <a:t>Ứng</a:t>
              </a:r>
              <a:r>
                <a:rPr kumimoji="0" lang="en-US" altLang="ko-KR" sz="1400" b="1" i="0" u="none" strike="noStrike" kern="0" cap="none" spc="0" normalizeH="0" baseline="0" noProof="0" dirty="0">
                  <a:ln>
                    <a:noFill/>
                  </a:ln>
                  <a:solidFill>
                    <a:prstClr val="black"/>
                  </a:solidFill>
                  <a:effectLst/>
                  <a:uLnTx/>
                  <a:uFillTx/>
                  <a:latin typeface="SamsungOne-400" pitchFamily="34" charset="0"/>
                  <a:ea typeface="SamsungOne-400" pitchFamily="34" charset="0"/>
                </a:rPr>
                <a:t> </a:t>
              </a:r>
              <a:r>
                <a:rPr kumimoji="0" lang="en-US" altLang="ko-KR" sz="1400" b="1" i="0" u="none" strike="noStrike" kern="0" cap="none" spc="0" normalizeH="0" baseline="0" noProof="0" dirty="0" err="1">
                  <a:ln>
                    <a:noFill/>
                  </a:ln>
                  <a:solidFill>
                    <a:prstClr val="black"/>
                  </a:solidFill>
                  <a:effectLst/>
                  <a:uLnTx/>
                  <a:uFillTx/>
                  <a:latin typeface="SamsungOne-400" pitchFamily="34" charset="0"/>
                  <a:ea typeface="SamsungOne-400" pitchFamily="34" charset="0"/>
                </a:rPr>
                <a:t>dụng</a:t>
              </a:r>
              <a:r>
                <a:rPr kumimoji="0" lang="en-US" altLang="ko-KR" sz="1400" b="1" i="0" u="none" strike="noStrike" kern="0" cap="none" spc="0" normalizeH="0" baseline="0" noProof="0" dirty="0">
                  <a:ln>
                    <a:noFill/>
                  </a:ln>
                  <a:solidFill>
                    <a:prstClr val="black"/>
                  </a:solidFill>
                  <a:effectLst/>
                  <a:uLnTx/>
                  <a:uFillTx/>
                  <a:latin typeface="SamsungOne-400" pitchFamily="34" charset="0"/>
                  <a:ea typeface="SamsungOne-400" pitchFamily="34" charset="0"/>
                </a:rPr>
                <a:t> D</a:t>
              </a:r>
              <a:endParaRPr kumimoji="0" lang="ko-KR" altLang="en-US" sz="1400" b="1" i="0" u="none" strike="noStrike" kern="0" cap="none" spc="0" normalizeH="0" baseline="0" noProof="0" dirty="0">
                <a:ln>
                  <a:noFill/>
                </a:ln>
                <a:solidFill>
                  <a:prstClr val="black"/>
                </a:solidFill>
                <a:effectLst/>
                <a:uLnTx/>
                <a:uFillTx/>
                <a:latin typeface="SamsungOne-400" pitchFamily="34" charset="0"/>
                <a:ea typeface="KoPub돋움체 Bold" panose="02020603020101020101" pitchFamily="18" charset="-127"/>
              </a:endParaRPr>
            </a:p>
          </p:txBody>
        </p:sp>
        <p:grpSp>
          <p:nvGrpSpPr>
            <p:cNvPr id="25" name="그룹 24">
              <a:extLst>
                <a:ext uri="{FF2B5EF4-FFF2-40B4-BE49-F238E27FC236}">
                  <a16:creationId xmlns:a16="http://schemas.microsoft.com/office/drawing/2014/main" id="{092C3D7F-8C6C-45E7-9AF2-F31CAEB5212A}"/>
                </a:ext>
              </a:extLst>
            </p:cNvPr>
            <p:cNvGrpSpPr/>
            <p:nvPr/>
          </p:nvGrpSpPr>
          <p:grpSpPr>
            <a:xfrm>
              <a:off x="4681113" y="3724928"/>
              <a:ext cx="2026214" cy="669279"/>
              <a:chOff x="4758934" y="4269677"/>
              <a:chExt cx="2026214" cy="446977"/>
            </a:xfrm>
          </p:grpSpPr>
          <p:cxnSp>
            <p:nvCxnSpPr>
              <p:cNvPr id="26" name="직선 연결선 25">
                <a:extLst>
                  <a:ext uri="{FF2B5EF4-FFF2-40B4-BE49-F238E27FC236}">
                    <a16:creationId xmlns:a16="http://schemas.microsoft.com/office/drawing/2014/main" id="{93338F64-A352-4F9C-8EE8-E9F5BCDE86B7}"/>
                  </a:ext>
                </a:extLst>
              </p:cNvPr>
              <p:cNvCxnSpPr/>
              <p:nvPr/>
            </p:nvCxnSpPr>
            <p:spPr>
              <a:xfrm>
                <a:off x="4758934" y="4269677"/>
                <a:ext cx="0" cy="446977"/>
              </a:xfrm>
              <a:prstGeom prst="line">
                <a:avLst/>
              </a:prstGeom>
              <a:noFill/>
              <a:ln w="76200" cap="flat" cmpd="sng" algn="ctr">
                <a:solidFill>
                  <a:schemeClr val="bg1">
                    <a:lumMod val="65000"/>
                  </a:schemeClr>
                </a:solidFill>
                <a:prstDash val="solid"/>
              </a:ln>
              <a:effectLst/>
            </p:spPr>
          </p:cxnSp>
          <p:cxnSp>
            <p:nvCxnSpPr>
              <p:cNvPr id="27" name="직선 연결선 26">
                <a:extLst>
                  <a:ext uri="{FF2B5EF4-FFF2-40B4-BE49-F238E27FC236}">
                    <a16:creationId xmlns:a16="http://schemas.microsoft.com/office/drawing/2014/main" id="{8A99BA17-4DB7-4337-BFE2-D11DDF33F310}"/>
                  </a:ext>
                </a:extLst>
              </p:cNvPr>
              <p:cNvCxnSpPr/>
              <p:nvPr/>
            </p:nvCxnSpPr>
            <p:spPr>
              <a:xfrm>
                <a:off x="6785148" y="4269677"/>
                <a:ext cx="0" cy="446977"/>
              </a:xfrm>
              <a:prstGeom prst="line">
                <a:avLst/>
              </a:prstGeom>
              <a:noFill/>
              <a:ln w="76200" cap="flat" cmpd="sng" algn="ctr">
                <a:solidFill>
                  <a:schemeClr val="bg1">
                    <a:lumMod val="65000"/>
                  </a:schemeClr>
                </a:solidFill>
                <a:prstDash val="solid"/>
              </a:ln>
              <a:effectLst/>
            </p:spPr>
          </p:cxnSp>
        </p:grpSp>
        <p:cxnSp>
          <p:nvCxnSpPr>
            <p:cNvPr id="28" name="직선 연결선 27">
              <a:extLst>
                <a:ext uri="{FF2B5EF4-FFF2-40B4-BE49-F238E27FC236}">
                  <a16:creationId xmlns:a16="http://schemas.microsoft.com/office/drawing/2014/main" id="{836B68D6-323B-43D3-8D1A-3E9040DC09DB}"/>
                </a:ext>
              </a:extLst>
            </p:cNvPr>
            <p:cNvCxnSpPr/>
            <p:nvPr/>
          </p:nvCxnSpPr>
          <p:spPr>
            <a:xfrm>
              <a:off x="6707327" y="4616630"/>
              <a:ext cx="0" cy="446977"/>
            </a:xfrm>
            <a:prstGeom prst="line">
              <a:avLst/>
            </a:prstGeom>
            <a:noFill/>
            <a:ln w="76200" cap="flat" cmpd="sng" algn="ctr">
              <a:solidFill>
                <a:schemeClr val="bg1">
                  <a:lumMod val="65000"/>
                </a:schemeClr>
              </a:solidFill>
              <a:prstDash val="solid"/>
            </a:ln>
            <a:effectLst/>
          </p:spPr>
        </p:cxnSp>
        <p:cxnSp>
          <p:nvCxnSpPr>
            <p:cNvPr id="29" name="직선 연결선 28">
              <a:extLst>
                <a:ext uri="{FF2B5EF4-FFF2-40B4-BE49-F238E27FC236}">
                  <a16:creationId xmlns:a16="http://schemas.microsoft.com/office/drawing/2014/main" id="{68C55570-B1C0-4DCC-8DBA-1C75D44285CC}"/>
                </a:ext>
              </a:extLst>
            </p:cNvPr>
            <p:cNvCxnSpPr/>
            <p:nvPr/>
          </p:nvCxnSpPr>
          <p:spPr>
            <a:xfrm>
              <a:off x="4698750" y="4616630"/>
              <a:ext cx="0" cy="446977"/>
            </a:xfrm>
            <a:prstGeom prst="line">
              <a:avLst/>
            </a:prstGeom>
            <a:noFill/>
            <a:ln w="76200" cap="flat" cmpd="sng" algn="ctr">
              <a:solidFill>
                <a:schemeClr val="bg1">
                  <a:lumMod val="65000"/>
                </a:schemeClr>
              </a:solidFill>
              <a:prstDash val="solid"/>
            </a:ln>
            <a:effectLst/>
          </p:spPr>
        </p:cxnSp>
        <p:sp>
          <p:nvSpPr>
            <p:cNvPr id="30" name="직사각형 29">
              <a:extLst>
                <a:ext uri="{FF2B5EF4-FFF2-40B4-BE49-F238E27FC236}">
                  <a16:creationId xmlns:a16="http://schemas.microsoft.com/office/drawing/2014/main" id="{D2BCE079-5FF0-4395-A143-038BE13E2A9E}"/>
                </a:ext>
              </a:extLst>
            </p:cNvPr>
            <p:cNvSpPr/>
            <p:nvPr/>
          </p:nvSpPr>
          <p:spPr>
            <a:xfrm>
              <a:off x="3902509" y="3277951"/>
              <a:ext cx="1557207" cy="446977"/>
            </a:xfrm>
            <a:prstGeom prst="rect">
              <a:avLst/>
            </a:prstGeom>
            <a:solidFill>
              <a:sysClr val="window" lastClr="FFFFFF"/>
            </a:solidFill>
            <a:ln w="19050" cap="flat" cmpd="sng" algn="ctr">
              <a:solidFill>
                <a:srgbClr val="F79646"/>
              </a:solidFill>
              <a:prstDash val="solid"/>
            </a:ln>
            <a:effectLst/>
          </p:spPr>
          <p:txBody>
            <a:bodyPr rtlCol="0" anchor="ctr">
              <a:scene3d>
                <a:camera prst="orthographicFront"/>
                <a:lightRig rig="threePt" dir="t"/>
              </a:scene3d>
              <a:sp3d>
                <a:bevelT w="0" h="635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err="1">
                  <a:ln>
                    <a:noFill/>
                  </a:ln>
                  <a:solidFill>
                    <a:prstClr val="black"/>
                  </a:solidFill>
                  <a:effectLst/>
                  <a:uLnTx/>
                  <a:uFillTx/>
                  <a:latin typeface="SamsungOne-400" pitchFamily="34" charset="0"/>
                  <a:ea typeface="SamsungOne-400" pitchFamily="34" charset="0"/>
                </a:rPr>
                <a:t>Ứng</a:t>
              </a:r>
              <a:r>
                <a:rPr kumimoji="0" lang="en-US" altLang="ko-KR" sz="1400" b="1" i="0" u="none" strike="noStrike" kern="0" cap="none" spc="0" normalizeH="0" baseline="0" noProof="0" dirty="0">
                  <a:ln>
                    <a:noFill/>
                  </a:ln>
                  <a:solidFill>
                    <a:prstClr val="black"/>
                  </a:solidFill>
                  <a:effectLst/>
                  <a:uLnTx/>
                  <a:uFillTx/>
                  <a:latin typeface="SamsungOne-400" pitchFamily="34" charset="0"/>
                  <a:ea typeface="SamsungOne-400" pitchFamily="34" charset="0"/>
                </a:rPr>
                <a:t> </a:t>
              </a:r>
              <a:r>
                <a:rPr kumimoji="0" lang="en-US" altLang="ko-KR" sz="1400" b="1" i="0" u="none" strike="noStrike" kern="0" cap="none" spc="0" normalizeH="0" baseline="0" noProof="0" dirty="0" err="1">
                  <a:ln>
                    <a:noFill/>
                  </a:ln>
                  <a:solidFill>
                    <a:prstClr val="black"/>
                  </a:solidFill>
                  <a:effectLst/>
                  <a:uLnTx/>
                  <a:uFillTx/>
                  <a:latin typeface="SamsungOne-400" pitchFamily="34" charset="0"/>
                  <a:ea typeface="SamsungOne-400" pitchFamily="34" charset="0"/>
                </a:rPr>
                <a:t>dụng</a:t>
              </a:r>
              <a:r>
                <a:rPr kumimoji="0" lang="en-US" altLang="ko-KR" sz="1400" b="1" i="0" u="none" strike="noStrike" kern="0" cap="none" spc="0" normalizeH="0" baseline="0" noProof="0" dirty="0">
                  <a:ln>
                    <a:noFill/>
                  </a:ln>
                  <a:solidFill>
                    <a:prstClr val="black"/>
                  </a:solidFill>
                  <a:effectLst/>
                  <a:uLnTx/>
                  <a:uFillTx/>
                  <a:latin typeface="SamsungOne-400" pitchFamily="34" charset="0"/>
                  <a:ea typeface="SamsungOne-400" pitchFamily="34" charset="0"/>
                </a:rPr>
                <a:t> A</a:t>
              </a:r>
              <a:endParaRPr kumimoji="0" lang="ko-KR" altLang="en-US" sz="1400" b="1" i="0" u="none" strike="noStrike" kern="0" cap="none" spc="0" normalizeH="0" baseline="0" noProof="0" dirty="0">
                <a:ln>
                  <a:noFill/>
                </a:ln>
                <a:solidFill>
                  <a:prstClr val="black"/>
                </a:solidFill>
                <a:effectLst/>
                <a:uLnTx/>
                <a:uFillTx/>
                <a:latin typeface="SamsungOne-400" pitchFamily="34" charset="0"/>
                <a:ea typeface="KoPub돋움체 Bold" panose="02020603020101020101" pitchFamily="18" charset="-127"/>
              </a:endParaRPr>
            </a:p>
          </p:txBody>
        </p:sp>
        <p:sp>
          <p:nvSpPr>
            <p:cNvPr id="31" name="직사각형 30">
              <a:extLst>
                <a:ext uri="{FF2B5EF4-FFF2-40B4-BE49-F238E27FC236}">
                  <a16:creationId xmlns:a16="http://schemas.microsoft.com/office/drawing/2014/main" id="{261D610D-6086-499B-9A7A-A970F2186178}"/>
                </a:ext>
              </a:extLst>
            </p:cNvPr>
            <p:cNvSpPr/>
            <p:nvPr/>
          </p:nvSpPr>
          <p:spPr>
            <a:xfrm>
              <a:off x="5895734" y="3277951"/>
              <a:ext cx="1557207" cy="446977"/>
            </a:xfrm>
            <a:prstGeom prst="rect">
              <a:avLst/>
            </a:prstGeom>
            <a:solidFill>
              <a:sysClr val="window" lastClr="FFFFFF"/>
            </a:solidFill>
            <a:ln w="19050" cap="flat" cmpd="sng" algn="ctr">
              <a:solidFill>
                <a:srgbClr val="4BACC6"/>
              </a:solidFill>
              <a:prstDash val="solid"/>
            </a:ln>
            <a:effectLst/>
          </p:spPr>
          <p:txBody>
            <a:bodyPr rtlCol="0" anchor="ctr">
              <a:scene3d>
                <a:camera prst="orthographicFront"/>
                <a:lightRig rig="threePt" dir="t"/>
              </a:scene3d>
              <a:sp3d>
                <a:bevelT w="0" h="635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err="1">
                  <a:ln>
                    <a:noFill/>
                  </a:ln>
                  <a:solidFill>
                    <a:prstClr val="black"/>
                  </a:solidFill>
                  <a:effectLst/>
                  <a:uLnTx/>
                  <a:uFillTx/>
                  <a:latin typeface="SamsungOne-400" pitchFamily="34" charset="0"/>
                  <a:ea typeface="SamsungOne-400" pitchFamily="34" charset="0"/>
                </a:rPr>
                <a:t>Ứng</a:t>
              </a:r>
              <a:r>
                <a:rPr kumimoji="0" lang="en-US" altLang="ko-KR" sz="1400" b="1" i="0" u="none" strike="noStrike" kern="0" cap="none" spc="0" normalizeH="0" baseline="0" noProof="0" dirty="0">
                  <a:ln>
                    <a:noFill/>
                  </a:ln>
                  <a:solidFill>
                    <a:prstClr val="black"/>
                  </a:solidFill>
                  <a:effectLst/>
                  <a:uLnTx/>
                  <a:uFillTx/>
                  <a:latin typeface="SamsungOne-400" pitchFamily="34" charset="0"/>
                  <a:ea typeface="SamsungOne-400" pitchFamily="34" charset="0"/>
                </a:rPr>
                <a:t> </a:t>
              </a:r>
              <a:r>
                <a:rPr kumimoji="0" lang="en-US" altLang="ko-KR" sz="1400" b="1" i="0" u="none" strike="noStrike" kern="0" cap="none" spc="0" normalizeH="0" baseline="0" noProof="0" dirty="0" err="1">
                  <a:ln>
                    <a:noFill/>
                  </a:ln>
                  <a:solidFill>
                    <a:prstClr val="black"/>
                  </a:solidFill>
                  <a:effectLst/>
                  <a:uLnTx/>
                  <a:uFillTx/>
                  <a:latin typeface="SamsungOne-400" pitchFamily="34" charset="0"/>
                  <a:ea typeface="SamsungOne-400" pitchFamily="34" charset="0"/>
                </a:rPr>
                <a:t>dụng</a:t>
              </a:r>
              <a:r>
                <a:rPr kumimoji="0" lang="en-US" altLang="ko-KR" sz="1400" b="1" i="0" u="none" strike="noStrike" kern="0" cap="none" spc="0" normalizeH="0" baseline="0" noProof="0" dirty="0">
                  <a:ln>
                    <a:noFill/>
                  </a:ln>
                  <a:solidFill>
                    <a:prstClr val="black"/>
                  </a:solidFill>
                  <a:effectLst/>
                  <a:uLnTx/>
                  <a:uFillTx/>
                  <a:latin typeface="SamsungOne-400" pitchFamily="34" charset="0"/>
                  <a:ea typeface="SamsungOne-400" pitchFamily="34" charset="0"/>
                </a:rPr>
                <a:t> B</a:t>
              </a:r>
              <a:endParaRPr kumimoji="0" lang="ko-KR" altLang="en-US" sz="1400" b="1" i="0" u="none" strike="noStrike" kern="0" cap="none" spc="0" normalizeH="0" baseline="0" noProof="0" dirty="0">
                <a:ln>
                  <a:noFill/>
                </a:ln>
                <a:solidFill>
                  <a:prstClr val="black"/>
                </a:solidFill>
                <a:effectLst/>
                <a:uLnTx/>
                <a:uFillTx/>
                <a:latin typeface="SamsungOne-400" pitchFamily="34" charset="0"/>
                <a:ea typeface="KoPub돋움체 Bold" panose="02020603020101020101" pitchFamily="18" charset="-127"/>
              </a:endParaRPr>
            </a:p>
          </p:txBody>
        </p:sp>
      </p:grpSp>
      <p:sp>
        <p:nvSpPr>
          <p:cNvPr id="32" name="직사각형 31">
            <a:extLst>
              <a:ext uri="{FF2B5EF4-FFF2-40B4-BE49-F238E27FC236}">
                <a16:creationId xmlns:a16="http://schemas.microsoft.com/office/drawing/2014/main" id="{3D219558-44B3-4D46-833D-3D774F7226AA}"/>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Kênh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28186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2" name="직사각형 31">
            <a:extLst>
              <a:ext uri="{FF2B5EF4-FFF2-40B4-BE49-F238E27FC236}">
                <a16:creationId xmlns:a16="http://schemas.microsoft.com/office/drawing/2014/main" id="{7D5823A1-6A0B-43AB-8087-8359BC7C05A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 dạng thông điệp MQTT </a:t>
            </a:r>
          </a:p>
        </p:txBody>
      </p:sp>
      <p:sp>
        <p:nvSpPr>
          <p:cNvPr id="9" name="직사각형 8">
            <a:extLst>
              <a:ext uri="{FF2B5EF4-FFF2-40B4-BE49-F238E27FC236}">
                <a16:creationId xmlns:a16="http://schemas.microsoft.com/office/drawing/2014/main" id="{479482F1-CB2E-40F0-B786-D40C69087213}"/>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Có thể </a:t>
            </a:r>
            <a:r>
              <a:rPr lang="en-US" altLang="ko-KR" sz="1400" dirty="0" err="1">
                <a:solidFill>
                  <a:schemeClr val="tx1"/>
                </a:solidFill>
                <a:latin typeface="SamsungOne-400" panose="020B0503030303020204" pitchFamily="34" charset="0"/>
                <a:ea typeface="SamsungOne-400" panose="020B0503030303020204" pitchFamily="34" charset="0"/>
              </a:rPr>
              <a:t>tùy</a:t>
            </a:r>
            <a:r>
              <a:rPr lang="en-US" altLang="ko-KR" sz="1400" dirty="0">
                <a:solidFill>
                  <a:schemeClr val="tx1"/>
                </a:solidFill>
                <a:latin typeface="SamsungOne-400" panose="020B0503030303020204" pitchFamily="34" charset="0"/>
                <a:ea typeface="SamsungOne-400" panose="020B0503030303020204" pitchFamily="34" charset="0"/>
              </a:rPr>
              <a:t> ý </a:t>
            </a:r>
            <a:r>
              <a:rPr lang="en-US" altLang="ko-KR" sz="1400" dirty="0" err="1">
                <a:solidFill>
                  <a:schemeClr val="tx1"/>
                </a:solidFill>
                <a:latin typeface="SamsungOne-400" panose="020B0503030303020204" pitchFamily="34" charset="0"/>
                <a:ea typeface="SamsungOne-400" panose="020B0503030303020204" pitchFamily="34" charset="0"/>
              </a:rPr>
              <a:t>lựa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điệp</a:t>
            </a:r>
            <a:r>
              <a:rPr lang="en-US" altLang="ko-KR" sz="1400" dirty="0">
                <a:solidFill>
                  <a:schemeClr val="tx1"/>
                </a:solidFill>
                <a:latin typeface="SamsungOne-400" panose="020B0503030303020204" pitchFamily="34" charset="0"/>
                <a:ea typeface="SamsungOne-400" panose="020B0503030303020204" pitchFamily="34" charset="0"/>
              </a:rPr>
              <a:t> MQTT, </a:t>
            </a:r>
            <a:r>
              <a:rPr lang="en-US" altLang="ko-KR" sz="1400" dirty="0" err="1">
                <a:solidFill>
                  <a:schemeClr val="tx1"/>
                </a:solidFill>
                <a:latin typeface="SamsungOne-400" panose="020B0503030303020204" pitchFamily="34" charset="0"/>
                <a:ea typeface="SamsungOne-400" panose="020B0503030303020204" pitchFamily="34" charset="0"/>
              </a:rPr>
              <a:t>trừ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dài</a:t>
            </a:r>
            <a:r>
              <a:rPr lang="en-US" altLang="ko-KR" sz="1400" dirty="0">
                <a:solidFill>
                  <a:schemeClr val="tx1"/>
                </a:solidFill>
                <a:latin typeface="SamsungOne-400" panose="020B0503030303020204" pitchFamily="34" charset="0"/>
                <a:ea typeface="SamsungOne-400" panose="020B0503030303020204" pitchFamily="34" charset="0"/>
              </a:rPr>
              <a:t> 2 byte</a:t>
            </a:r>
          </a:p>
        </p:txBody>
      </p:sp>
      <p:graphicFrame>
        <p:nvGraphicFramePr>
          <p:cNvPr id="7" name="표 12">
            <a:extLst>
              <a:ext uri="{FF2B5EF4-FFF2-40B4-BE49-F238E27FC236}">
                <a16:creationId xmlns:a16="http://schemas.microsoft.com/office/drawing/2014/main" id="{D6593C1F-27EE-4CE4-8C64-A0A29D56728F}"/>
              </a:ext>
            </a:extLst>
          </p:cNvPr>
          <p:cNvGraphicFramePr>
            <a:graphicFrameLocks noGrp="1"/>
          </p:cNvGraphicFramePr>
          <p:nvPr>
            <p:extLst>
              <p:ext uri="{D42A27DB-BD31-4B8C-83A1-F6EECF244321}">
                <p14:modId xmlns:p14="http://schemas.microsoft.com/office/powerpoint/2010/main" val="164783843"/>
              </p:ext>
            </p:extLst>
          </p:nvPr>
        </p:nvGraphicFramePr>
        <p:xfrm>
          <a:off x="557214" y="2392535"/>
          <a:ext cx="8642349" cy="1240808"/>
        </p:xfrm>
        <a:graphic>
          <a:graphicData uri="http://schemas.openxmlformats.org/drawingml/2006/table">
            <a:tbl>
              <a:tblPr firstRow="1" firstCol="1" bandRow="1"/>
              <a:tblGrid>
                <a:gridCol w="960261">
                  <a:extLst>
                    <a:ext uri="{9D8B030D-6E8A-4147-A177-3AD203B41FA5}">
                      <a16:colId xmlns:a16="http://schemas.microsoft.com/office/drawing/2014/main" val="3118744601"/>
                    </a:ext>
                  </a:extLst>
                </a:gridCol>
                <a:gridCol w="960261">
                  <a:extLst>
                    <a:ext uri="{9D8B030D-6E8A-4147-A177-3AD203B41FA5}">
                      <a16:colId xmlns:a16="http://schemas.microsoft.com/office/drawing/2014/main" val="2242188598"/>
                    </a:ext>
                  </a:extLst>
                </a:gridCol>
                <a:gridCol w="960261">
                  <a:extLst>
                    <a:ext uri="{9D8B030D-6E8A-4147-A177-3AD203B41FA5}">
                      <a16:colId xmlns:a16="http://schemas.microsoft.com/office/drawing/2014/main" val="1811290792"/>
                    </a:ext>
                  </a:extLst>
                </a:gridCol>
                <a:gridCol w="960261">
                  <a:extLst>
                    <a:ext uri="{9D8B030D-6E8A-4147-A177-3AD203B41FA5}">
                      <a16:colId xmlns:a16="http://schemas.microsoft.com/office/drawing/2014/main" val="985562571"/>
                    </a:ext>
                  </a:extLst>
                </a:gridCol>
                <a:gridCol w="960261">
                  <a:extLst>
                    <a:ext uri="{9D8B030D-6E8A-4147-A177-3AD203B41FA5}">
                      <a16:colId xmlns:a16="http://schemas.microsoft.com/office/drawing/2014/main" val="20004"/>
                    </a:ext>
                  </a:extLst>
                </a:gridCol>
                <a:gridCol w="960261">
                  <a:extLst>
                    <a:ext uri="{9D8B030D-6E8A-4147-A177-3AD203B41FA5}">
                      <a16:colId xmlns:a16="http://schemas.microsoft.com/office/drawing/2014/main" val="20005"/>
                    </a:ext>
                  </a:extLst>
                </a:gridCol>
                <a:gridCol w="960261">
                  <a:extLst>
                    <a:ext uri="{9D8B030D-6E8A-4147-A177-3AD203B41FA5}">
                      <a16:colId xmlns:a16="http://schemas.microsoft.com/office/drawing/2014/main" val="20006"/>
                    </a:ext>
                  </a:extLst>
                </a:gridCol>
                <a:gridCol w="960261">
                  <a:extLst>
                    <a:ext uri="{9D8B030D-6E8A-4147-A177-3AD203B41FA5}">
                      <a16:colId xmlns:a16="http://schemas.microsoft.com/office/drawing/2014/main" val="20007"/>
                    </a:ext>
                  </a:extLst>
                </a:gridCol>
                <a:gridCol w="960261">
                  <a:extLst>
                    <a:ext uri="{9D8B030D-6E8A-4147-A177-3AD203B41FA5}">
                      <a16:colId xmlns:a16="http://schemas.microsoft.com/office/drawing/2014/main" val="20008"/>
                    </a:ext>
                  </a:extLst>
                </a:gridCol>
              </a:tblGrid>
              <a:tr h="360040">
                <a:tc>
                  <a:txBody>
                    <a:bodyPr/>
                    <a:lstStyle/>
                    <a:p>
                      <a:pPr algn="l" rtl="0" hangingPunct="0">
                        <a:spcAft>
                          <a:spcPts val="0"/>
                        </a:spcAft>
                      </a:pPr>
                      <a:endParaRPr 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hangingPunct="0">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0</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hangingPunct="0">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1</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0" hangingPunct="0">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2</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0" hangingPunct="0">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3</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0" hangingPunct="0">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4</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0" hangingPunct="0">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5</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0" hangingPunct="0">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6</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0" hangingPunct="0">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7</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184562704"/>
                  </a:ext>
                </a:extLst>
              </a:tr>
              <a:tr h="44038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Byte1</a:t>
                      </a:r>
                    </a:p>
                  </a:txBody>
                  <a:tcPr marL="82867" marR="82867" marT="41433" marB="4143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gridSpan="4">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Kiểu thông điệp</a:t>
                      </a:r>
                    </a:p>
                  </a:txBody>
                  <a:tcPr marL="82867" marR="82867" marT="41433" marB="4143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Cờ DUP</a:t>
                      </a:r>
                    </a:p>
                  </a:txBody>
                  <a:tcPr marL="82867" marR="82867" marT="41433" marB="4143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gridSpan="2">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Cấp độ QoS</a:t>
                      </a:r>
                    </a:p>
                  </a:txBody>
                  <a:tcPr marL="82867" marR="82867" marT="41433" marB="4143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RETAIN</a:t>
                      </a:r>
                    </a:p>
                  </a:txBody>
                  <a:tcPr marL="82867" marR="82867" marT="41433" marB="4143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50008256"/>
                  </a:ext>
                </a:extLst>
              </a:tr>
              <a:tr h="44038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Byte2</a:t>
                      </a:r>
                    </a:p>
                  </a:txBody>
                  <a:tcPr marL="82867" marR="82867" marT="41433" marB="4143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gridSpan="8">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Độ dài còn lại </a:t>
                      </a:r>
                    </a:p>
                  </a:txBody>
                  <a:tcPr marL="82867" marR="82867" marT="41433" marB="4143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rtl="0" latinLnBrk="1"/>
                      <a:endParaRPr lang="ko-KR" alt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7622343"/>
                  </a:ext>
                </a:extLst>
              </a:tr>
            </a:tbl>
          </a:graphicData>
        </a:graphic>
      </p:graphicFrame>
    </p:spTree>
    <p:extLst>
      <p:ext uri="{BB962C8B-B14F-4D97-AF65-F5344CB8AC3E}">
        <p14:creationId xmlns:p14="http://schemas.microsoft.com/office/powerpoint/2010/main" val="3417290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30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sz="1500"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30832"/>
          </a:xfrm>
          <a:prstGeom prst="rect">
            <a:avLst/>
          </a:prstGeom>
        </p:spPr>
        <p:txBody>
          <a:bodyPr wrap="square" lIns="0" tIns="0" rIns="0" bIns="0">
            <a:spAutoFit/>
          </a:bodyPr>
          <a:lstStyle/>
          <a:p>
            <a:pPr algn="r" defTabSz="457200">
              <a:defRPr/>
            </a:pPr>
            <a:r>
              <a:rPr lang="en-US" altLang="ko-KR" sz="15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5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8" name="직사각형 7">
            <a:extLst>
              <a:ext uri="{FF2B5EF4-FFF2-40B4-BE49-F238E27FC236}">
                <a16:creationId xmlns:a16="http://schemas.microsoft.com/office/drawing/2014/main" id="{E4A3A0A2-E127-4EEE-8F54-C420EAA96404}"/>
              </a:ext>
            </a:extLst>
          </p:cNvPr>
          <p:cNvSpPr/>
          <p:nvPr/>
        </p:nvSpPr>
        <p:spPr>
          <a:xfrm>
            <a:off x="580388" y="1521738"/>
            <a:ext cx="8619175" cy="230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500" dirty="0" err="1">
                <a:solidFill>
                  <a:schemeClr val="tx1"/>
                </a:solidFill>
                <a:latin typeface="SamsungOne-400" panose="020B0503030303020204" pitchFamily="34" charset="0"/>
                <a:ea typeface="SamsungOne-400" panose="020B0503030303020204" pitchFamily="34" charset="0"/>
              </a:rPr>
              <a:t>Kiểu</a:t>
            </a:r>
            <a:r>
              <a:rPr lang="en-US" altLang="ko-KR" sz="1500" dirty="0">
                <a:solidFill>
                  <a:schemeClr val="tx1"/>
                </a:solidFill>
                <a:latin typeface="SamsungOne-400" panose="020B0503030303020204" pitchFamily="34" charset="0"/>
                <a:ea typeface="SamsungOne-400" panose="020B0503030303020204" pitchFamily="34" charset="0"/>
              </a:rPr>
              <a:t> </a:t>
            </a:r>
            <a:r>
              <a:rPr lang="en-US" altLang="ko-KR" sz="1500" dirty="0" err="1">
                <a:solidFill>
                  <a:schemeClr val="tx1"/>
                </a:solidFill>
                <a:latin typeface="SamsungOne-400" panose="020B0503030303020204" pitchFamily="34" charset="0"/>
                <a:ea typeface="SamsungOne-400" panose="020B0503030303020204" pitchFamily="34" charset="0"/>
              </a:rPr>
              <a:t>thông</a:t>
            </a:r>
            <a:r>
              <a:rPr lang="en-US" altLang="ko-KR" sz="1500" dirty="0">
                <a:solidFill>
                  <a:schemeClr val="tx1"/>
                </a:solidFill>
                <a:latin typeface="SamsungOne-400" panose="020B0503030303020204" pitchFamily="34" charset="0"/>
                <a:ea typeface="SamsungOne-400" panose="020B0503030303020204" pitchFamily="34" charset="0"/>
              </a:rPr>
              <a:t> </a:t>
            </a:r>
            <a:r>
              <a:rPr lang="en-US" altLang="ko-KR" sz="1500" dirty="0" err="1">
                <a:solidFill>
                  <a:schemeClr val="tx1"/>
                </a:solidFill>
                <a:latin typeface="SamsungOne-400" panose="020B0503030303020204" pitchFamily="34" charset="0"/>
                <a:ea typeface="SamsungOne-400" panose="020B0503030303020204" pitchFamily="34" charset="0"/>
              </a:rPr>
              <a:t>điệp</a:t>
            </a:r>
            <a:endParaRPr lang="en-US" altLang="ko-KR" sz="1500" dirty="0">
              <a:solidFill>
                <a:schemeClr val="tx1"/>
              </a:solidFill>
              <a:latin typeface="SamsungOne-400" panose="020B0503030303020204" pitchFamily="34" charset="0"/>
              <a:ea typeface="SamsungOne-400" panose="020B0503030303020204" pitchFamily="34" charset="0"/>
            </a:endParaRPr>
          </a:p>
        </p:txBody>
      </p:sp>
      <p:graphicFrame>
        <p:nvGraphicFramePr>
          <p:cNvPr id="6" name="표 13">
            <a:extLst>
              <a:ext uri="{FF2B5EF4-FFF2-40B4-BE49-F238E27FC236}">
                <a16:creationId xmlns:a16="http://schemas.microsoft.com/office/drawing/2014/main" id="{8CB1178B-6C34-4324-8DB2-99469FAE6A5C}"/>
              </a:ext>
            </a:extLst>
          </p:cNvPr>
          <p:cNvGraphicFramePr>
            <a:graphicFrameLocks noGrp="1"/>
          </p:cNvGraphicFramePr>
          <p:nvPr>
            <p:extLst>
              <p:ext uri="{D42A27DB-BD31-4B8C-83A1-F6EECF244321}">
                <p14:modId xmlns:p14="http://schemas.microsoft.com/office/powerpoint/2010/main" val="3680586071"/>
              </p:ext>
            </p:extLst>
          </p:nvPr>
        </p:nvGraphicFramePr>
        <p:xfrm>
          <a:off x="580388" y="1968222"/>
          <a:ext cx="8639175" cy="4027130"/>
        </p:xfrm>
        <a:graphic>
          <a:graphicData uri="http://schemas.openxmlformats.org/drawingml/2006/table">
            <a:tbl>
              <a:tblPr firstRow="1" firstCol="1" bandRow="1"/>
              <a:tblGrid>
                <a:gridCol w="2235518">
                  <a:extLst>
                    <a:ext uri="{9D8B030D-6E8A-4147-A177-3AD203B41FA5}">
                      <a16:colId xmlns:a16="http://schemas.microsoft.com/office/drawing/2014/main" val="1136544711"/>
                    </a:ext>
                  </a:extLst>
                </a:gridCol>
                <a:gridCol w="2004072">
                  <a:extLst>
                    <a:ext uri="{9D8B030D-6E8A-4147-A177-3AD203B41FA5}">
                      <a16:colId xmlns:a16="http://schemas.microsoft.com/office/drawing/2014/main" val="20001"/>
                    </a:ext>
                  </a:extLst>
                </a:gridCol>
                <a:gridCol w="4399585">
                  <a:extLst>
                    <a:ext uri="{9D8B030D-6E8A-4147-A177-3AD203B41FA5}">
                      <a16:colId xmlns:a16="http://schemas.microsoft.com/office/drawing/2014/main" val="20002"/>
                    </a:ext>
                  </a:extLst>
                </a:gridCol>
              </a:tblGrid>
              <a:tr h="236890">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Kiểu</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Đánh số</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Mô tả</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Dùng sau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Dùng sau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50008256"/>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CONNECT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Máy khách yêu cầu kết nối đến máy chủ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7622343"/>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CONNACK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Báo nhận kết nối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PUBLISH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3</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Xuất bản thông điệp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PUBACK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878098" rtl="0" eaLnBrk="1" fontAlgn="auto" latinLnBrk="1" hangingPunct="1">
                        <a:lnSpc>
                          <a:spcPct val="100000"/>
                        </a:lnSpc>
                        <a:spcBef>
                          <a:spcPts val="0"/>
                        </a:spcBef>
                        <a:spcAft>
                          <a:spcPts val="0"/>
                        </a:spcAft>
                        <a:buClrTx/>
                        <a:buSzTx/>
                        <a:buFontTx/>
                        <a:buNone/>
                        <a:tabLst/>
                        <a:defRPr/>
                      </a:pPr>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Báo nhận xuất bản</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PUBREC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5</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Xuất bản đã nhận (xác nhận đã gửi phần 1)</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PUBREL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6</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Xuất bản đã nhận (xác nhận đã gửi phần 2)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PUBCOMP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7</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Xuất bản hoàn thành (xác nhận đã gửi phần 3)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SUBSCRIBE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8</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Máy khách yêu cầu đăng ký theo dõi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SUBACK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9</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Báo nhận đăng ký theo dõi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UNSUBSCRIBE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Báo nhận hủy đăng ký theo dõi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UNSUBACK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11</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Báo nhận hủy đăng ký theo dõi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PINGREQ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12</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Yêu cầu PING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PINGRESP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13</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Phản hồi PING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DISCONNECT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14</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Máy khách ngắt kết nối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5"/>
                  </a:ext>
                </a:extLst>
              </a:tr>
              <a:tr h="236890">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Dùng sau </a:t>
                      </a:r>
                    </a:p>
                  </a:txBody>
                  <a:tcPr marT="0" marB="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15</a:t>
                      </a:r>
                    </a:p>
                  </a:txBody>
                  <a:tcPr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5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Dùng sau </a:t>
                      </a:r>
                    </a:p>
                  </a:txBody>
                  <a:tcPr marT="0" marB="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8925045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8" name="직사각형 7">
            <a:extLst>
              <a:ext uri="{FF2B5EF4-FFF2-40B4-BE49-F238E27FC236}">
                <a16:creationId xmlns:a16="http://schemas.microsoft.com/office/drawing/2014/main" id="{85240FCE-84D3-4B04-AA66-B089E732021F}"/>
              </a:ext>
            </a:extLst>
          </p:cNvPr>
          <p:cNvSpPr/>
          <p:nvPr/>
        </p:nvSpPr>
        <p:spPr>
          <a:xfrm>
            <a:off x="712182" y="1759881"/>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RETAIN chỉ được sử dụng trong các thông điệp Xuất bản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(Dù các thông điệp được lưu trong hàng chờ)</a:t>
            </a:r>
          </a:p>
        </p:txBody>
      </p:sp>
      <p:sp>
        <p:nvSpPr>
          <p:cNvPr id="9" name="직사각형 8">
            <a:extLst>
              <a:ext uri="{FF2B5EF4-FFF2-40B4-BE49-F238E27FC236}">
                <a16:creationId xmlns:a16="http://schemas.microsoft.com/office/drawing/2014/main" id="{056A52C0-82FF-4852-9E24-A3351106CC5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Cờ</a:t>
            </a:r>
            <a:r>
              <a:rPr lang="en-US" altLang="ko-KR" sz="1400" dirty="0">
                <a:solidFill>
                  <a:schemeClr val="tx1"/>
                </a:solidFill>
                <a:latin typeface="SamsungOne-400" panose="020B0503030303020204" pitchFamily="34" charset="0"/>
                <a:ea typeface="SamsungOne-400" panose="020B0503030303020204" pitchFamily="34" charset="0"/>
              </a:rPr>
              <a:t> DUP &amp; </a:t>
            </a:r>
            <a:r>
              <a:rPr lang="en-US" altLang="ko-KR" sz="1400" dirty="0" err="1">
                <a:solidFill>
                  <a:schemeClr val="tx1"/>
                </a:solidFill>
                <a:latin typeface="SamsungOne-400" panose="020B0503030303020204" pitchFamily="34" charset="0"/>
                <a:ea typeface="SamsungOne-400" panose="020B0503030303020204" pitchFamily="34" charset="0"/>
              </a:rPr>
              <a:t>cấp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QoS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RETAIN</a:t>
            </a:r>
          </a:p>
        </p:txBody>
      </p:sp>
      <p:graphicFrame>
        <p:nvGraphicFramePr>
          <p:cNvPr id="7" name="표 15">
            <a:extLst>
              <a:ext uri="{FF2B5EF4-FFF2-40B4-BE49-F238E27FC236}">
                <a16:creationId xmlns:a16="http://schemas.microsoft.com/office/drawing/2014/main" id="{87ABF946-D238-4802-A5B3-A7FFA51406AA}"/>
              </a:ext>
            </a:extLst>
          </p:cNvPr>
          <p:cNvGraphicFramePr>
            <a:graphicFrameLocks noGrp="1"/>
          </p:cNvGraphicFramePr>
          <p:nvPr>
            <p:extLst>
              <p:ext uri="{D42A27DB-BD31-4B8C-83A1-F6EECF244321}">
                <p14:modId xmlns:p14="http://schemas.microsoft.com/office/powerpoint/2010/main" val="2288365215"/>
              </p:ext>
            </p:extLst>
          </p:nvPr>
        </p:nvGraphicFramePr>
        <p:xfrm>
          <a:off x="635501" y="2548001"/>
          <a:ext cx="8631821" cy="1761998"/>
        </p:xfrm>
        <a:graphic>
          <a:graphicData uri="http://schemas.openxmlformats.org/drawingml/2006/table">
            <a:tbl>
              <a:tblPr firstRow="1" firstCol="1" bandRow="1"/>
              <a:tblGrid>
                <a:gridCol w="2192492">
                  <a:extLst>
                    <a:ext uri="{9D8B030D-6E8A-4147-A177-3AD203B41FA5}">
                      <a16:colId xmlns:a16="http://schemas.microsoft.com/office/drawing/2014/main" val="1136544711"/>
                    </a:ext>
                  </a:extLst>
                </a:gridCol>
                <a:gridCol w="1805627">
                  <a:extLst>
                    <a:ext uri="{9D8B030D-6E8A-4147-A177-3AD203B41FA5}">
                      <a16:colId xmlns:a16="http://schemas.microsoft.com/office/drawing/2014/main" val="20001"/>
                    </a:ext>
                  </a:extLst>
                </a:gridCol>
                <a:gridCol w="4633702">
                  <a:extLst>
                    <a:ext uri="{9D8B030D-6E8A-4147-A177-3AD203B41FA5}">
                      <a16:colId xmlns:a16="http://schemas.microsoft.com/office/drawing/2014/main" val="20002"/>
                    </a:ext>
                  </a:extLst>
                </a:gridCol>
              </a:tblGrid>
              <a:tr h="401246">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Vị trí Bit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Mô tả</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45358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3</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DUP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Phân phối trùng lặp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50008256"/>
                  </a:ext>
                </a:extLst>
              </a:tr>
              <a:tr h="45358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2-1</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QoS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Chất lượng dịch vụ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7622343"/>
                  </a:ext>
                </a:extLst>
              </a:tr>
              <a:tr h="453584">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RETAIN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Cờ RETAIN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68076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8" name="직사각형 7">
            <a:extLst>
              <a:ext uri="{FF2B5EF4-FFF2-40B4-BE49-F238E27FC236}">
                <a16:creationId xmlns:a16="http://schemas.microsoft.com/office/drawing/2014/main" id="{B91759C0-2F83-4E83-B604-5D10072A526F}"/>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QoS</a:t>
            </a:r>
          </a:p>
        </p:txBody>
      </p:sp>
      <p:graphicFrame>
        <p:nvGraphicFramePr>
          <p:cNvPr id="6" name="표 8">
            <a:extLst>
              <a:ext uri="{FF2B5EF4-FFF2-40B4-BE49-F238E27FC236}">
                <a16:creationId xmlns:a16="http://schemas.microsoft.com/office/drawing/2014/main" id="{3FD9DC41-DEDC-4D19-BEAC-FBDE3E0CB28F}"/>
              </a:ext>
            </a:extLst>
          </p:cNvPr>
          <p:cNvGraphicFramePr>
            <a:graphicFrameLocks noGrp="1"/>
          </p:cNvGraphicFramePr>
          <p:nvPr>
            <p:extLst>
              <p:ext uri="{D42A27DB-BD31-4B8C-83A1-F6EECF244321}">
                <p14:modId xmlns:p14="http://schemas.microsoft.com/office/powerpoint/2010/main" val="3358438145"/>
              </p:ext>
            </p:extLst>
          </p:nvPr>
        </p:nvGraphicFramePr>
        <p:xfrm>
          <a:off x="580388" y="1970593"/>
          <a:ext cx="8640763" cy="3457580"/>
        </p:xfrm>
        <a:graphic>
          <a:graphicData uri="http://schemas.openxmlformats.org/drawingml/2006/table">
            <a:tbl>
              <a:tblPr firstRow="1" firstCol="1" bandRow="1"/>
              <a:tblGrid>
                <a:gridCol w="1302425">
                  <a:extLst>
                    <a:ext uri="{9D8B030D-6E8A-4147-A177-3AD203B41FA5}">
                      <a16:colId xmlns:a16="http://schemas.microsoft.com/office/drawing/2014/main" val="1136544711"/>
                    </a:ext>
                  </a:extLst>
                </a:gridCol>
                <a:gridCol w="1947605">
                  <a:extLst>
                    <a:ext uri="{9D8B030D-6E8A-4147-A177-3AD203B41FA5}">
                      <a16:colId xmlns:a16="http://schemas.microsoft.com/office/drawing/2014/main" val="20001"/>
                    </a:ext>
                  </a:extLst>
                </a:gridCol>
                <a:gridCol w="1972259">
                  <a:extLst>
                    <a:ext uri="{9D8B030D-6E8A-4147-A177-3AD203B41FA5}">
                      <a16:colId xmlns:a16="http://schemas.microsoft.com/office/drawing/2014/main" val="20002"/>
                    </a:ext>
                  </a:extLst>
                </a:gridCol>
                <a:gridCol w="3418474">
                  <a:extLst>
                    <a:ext uri="{9D8B030D-6E8A-4147-A177-3AD203B41FA5}">
                      <a16:colId xmlns:a16="http://schemas.microsoft.com/office/drawing/2014/main" val="20003"/>
                    </a:ext>
                  </a:extLst>
                </a:gridCol>
              </a:tblGrid>
              <a:tr h="495200">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Giá trị</a:t>
                      </a:r>
                    </a:p>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QoS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Bit 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Bit 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lvl1pPr marL="0" algn="l" defTabSz="878098" rtl="0" eaLnBrk="1" latinLnBrk="1" hangingPunct="1">
                        <a:defRPr sz="1700" b="1" kern="1200">
                          <a:solidFill>
                            <a:schemeClr val="tx1"/>
                          </a:solidFill>
                          <a:latin typeface="맑은 고딕"/>
                        </a:defRPr>
                      </a:lvl1pPr>
                      <a:lvl2pPr marL="439049" algn="l" defTabSz="878098" rtl="0" eaLnBrk="1" latinLnBrk="1" hangingPunct="1">
                        <a:defRPr sz="1700" b="1" kern="1200">
                          <a:solidFill>
                            <a:schemeClr val="tx1"/>
                          </a:solidFill>
                          <a:latin typeface="맑은 고딕"/>
                        </a:defRPr>
                      </a:lvl2pPr>
                      <a:lvl3pPr marL="878098" algn="l" defTabSz="878098" rtl="0" eaLnBrk="1" latinLnBrk="1" hangingPunct="1">
                        <a:defRPr sz="1700" b="1" kern="1200">
                          <a:solidFill>
                            <a:schemeClr val="tx1"/>
                          </a:solidFill>
                          <a:latin typeface="맑은 고딕"/>
                        </a:defRPr>
                      </a:lvl3pPr>
                      <a:lvl4pPr marL="1317147" algn="l" defTabSz="878098" rtl="0" eaLnBrk="1" latinLnBrk="1" hangingPunct="1">
                        <a:defRPr sz="1700" b="1" kern="1200">
                          <a:solidFill>
                            <a:schemeClr val="tx1"/>
                          </a:solidFill>
                          <a:latin typeface="맑은 고딕"/>
                        </a:defRPr>
                      </a:lvl4pPr>
                      <a:lvl5pPr marL="1756197" algn="l" defTabSz="878098" rtl="0" eaLnBrk="1" latinLnBrk="1" hangingPunct="1">
                        <a:defRPr sz="1700" b="1" kern="1200">
                          <a:solidFill>
                            <a:schemeClr val="tx1"/>
                          </a:solidFill>
                          <a:latin typeface="맑은 고딕"/>
                        </a:defRPr>
                      </a:lvl5pPr>
                      <a:lvl6pPr marL="2195246" algn="l" defTabSz="878098" rtl="0" eaLnBrk="1" latinLnBrk="1" hangingPunct="1">
                        <a:defRPr sz="1700" b="1" kern="1200">
                          <a:solidFill>
                            <a:schemeClr val="tx1"/>
                          </a:solidFill>
                          <a:latin typeface="맑은 고딕"/>
                        </a:defRPr>
                      </a:lvl6pPr>
                      <a:lvl7pPr marL="2634295" algn="l" defTabSz="878098" rtl="0" eaLnBrk="1" latinLnBrk="1" hangingPunct="1">
                        <a:defRPr sz="1700" b="1" kern="1200">
                          <a:solidFill>
                            <a:schemeClr val="tx1"/>
                          </a:solidFill>
                          <a:latin typeface="맑은 고딕"/>
                        </a:defRPr>
                      </a:lvl7pPr>
                      <a:lvl8pPr marL="3073344" algn="l" defTabSz="878098" rtl="0" eaLnBrk="1" latinLnBrk="1" hangingPunct="1">
                        <a:defRPr sz="1700" b="1" kern="1200">
                          <a:solidFill>
                            <a:schemeClr val="tx1"/>
                          </a:solidFill>
                          <a:latin typeface="맑은 고딕"/>
                        </a:defRPr>
                      </a:lvl8pPr>
                      <a:lvl9pPr marL="3512393" algn="l" defTabSz="878098" rtl="0" eaLnBrk="1" latinLnBrk="1" hangingPunct="1">
                        <a:defRPr sz="1700" b="1"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Mô tả</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3333FF"/>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358474509"/>
                  </a:ext>
                </a:extLst>
              </a:tr>
              <a:tr h="592476">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Phát và Quên (Tối đa một lần)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50008256"/>
                  </a:ext>
                </a:extLst>
              </a:tr>
              <a:tr h="592476">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Xác nhận phân phối (Ít nhất một lần)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7622343"/>
                  </a:ext>
                </a:extLst>
              </a:tr>
              <a:tr h="592476">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Phát và Quên (Chính xác một lần)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592476">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3</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Phát và Quên (Tối đa một lần)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92476">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878098" rtl="0" eaLnBrk="1" latinLnBrk="1" hangingPunct="1">
                        <a:defRPr sz="1700" kern="1200">
                          <a:solidFill>
                            <a:schemeClr val="tx1"/>
                          </a:solidFill>
                          <a:latin typeface="맑은 고딕"/>
                        </a:defRPr>
                      </a:lvl1pPr>
                      <a:lvl2pPr marL="439049" algn="l" defTabSz="878098" rtl="0" eaLnBrk="1" latinLnBrk="1" hangingPunct="1">
                        <a:defRPr sz="1700" kern="1200">
                          <a:solidFill>
                            <a:schemeClr val="tx1"/>
                          </a:solidFill>
                          <a:latin typeface="맑은 고딕"/>
                        </a:defRPr>
                      </a:lvl2pPr>
                      <a:lvl3pPr marL="878098" algn="l" defTabSz="878098" rtl="0" eaLnBrk="1" latinLnBrk="1" hangingPunct="1">
                        <a:defRPr sz="1700" kern="1200">
                          <a:solidFill>
                            <a:schemeClr val="tx1"/>
                          </a:solidFill>
                          <a:latin typeface="맑은 고딕"/>
                        </a:defRPr>
                      </a:lvl3pPr>
                      <a:lvl4pPr marL="1317147" algn="l" defTabSz="878098" rtl="0" eaLnBrk="1" latinLnBrk="1" hangingPunct="1">
                        <a:defRPr sz="1700" kern="1200">
                          <a:solidFill>
                            <a:schemeClr val="tx1"/>
                          </a:solidFill>
                          <a:latin typeface="맑은 고딕"/>
                        </a:defRPr>
                      </a:lvl4pPr>
                      <a:lvl5pPr marL="1756197" algn="l" defTabSz="878098" rtl="0" eaLnBrk="1" latinLnBrk="1" hangingPunct="1">
                        <a:defRPr sz="1700" kern="1200">
                          <a:solidFill>
                            <a:schemeClr val="tx1"/>
                          </a:solidFill>
                          <a:latin typeface="맑은 고딕"/>
                        </a:defRPr>
                      </a:lvl5pPr>
                      <a:lvl6pPr marL="2195246" algn="l" defTabSz="878098" rtl="0" eaLnBrk="1" latinLnBrk="1" hangingPunct="1">
                        <a:defRPr sz="1700" kern="1200">
                          <a:solidFill>
                            <a:schemeClr val="tx1"/>
                          </a:solidFill>
                          <a:latin typeface="맑은 고딕"/>
                        </a:defRPr>
                      </a:lvl6pPr>
                      <a:lvl7pPr marL="2634295" algn="l" defTabSz="878098" rtl="0" eaLnBrk="1" latinLnBrk="1" hangingPunct="1">
                        <a:defRPr sz="1700" kern="1200">
                          <a:solidFill>
                            <a:schemeClr val="tx1"/>
                          </a:solidFill>
                          <a:latin typeface="맑은 고딕"/>
                        </a:defRPr>
                      </a:lvl7pPr>
                      <a:lvl8pPr marL="3073344" algn="l" defTabSz="878098" rtl="0" eaLnBrk="1" latinLnBrk="1" hangingPunct="1">
                        <a:defRPr sz="1700" kern="1200">
                          <a:solidFill>
                            <a:schemeClr val="tx1"/>
                          </a:solidFill>
                          <a:latin typeface="맑은 고딕"/>
                        </a:defRPr>
                      </a:lvl8pPr>
                      <a:lvl9pPr marL="3512393" algn="l" defTabSz="878098" rtl="0" eaLnBrk="1" latinLnBrk="1" hangingPunct="1">
                        <a:defRPr sz="1700" kern="1200">
                          <a:solidFill>
                            <a:schemeClr val="tx1"/>
                          </a:solidFill>
                          <a:latin typeface="맑은 고딕"/>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Dùng sau</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1065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Các</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loại</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phương</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tiện</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truyền</a:t>
            </a:r>
            <a:r>
              <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en-US"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dẫn</a:t>
            </a:r>
            <a:endParaRPr lang="en-US"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116477AB-E0D2-45DE-8B63-59D9AEAA2EB5}"/>
              </a:ext>
            </a:extLst>
          </p:cNvPr>
          <p:cNvSpPr/>
          <p:nvPr/>
        </p:nvSpPr>
        <p:spPr>
          <a:xfrm>
            <a:off x="712182" y="2393948"/>
            <a:ext cx="5736243" cy="225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Sợi</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quang</a:t>
            </a:r>
            <a:endPar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Tia sáng được truyền đi nhanh hơn nhiều so với tín hiệu điện</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Băng thông rất cao và ít bị ảnh hưởng bởi các bước sóng điện từ</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Độ bảo mật tín hiệu xuất sắc so với các phương tiện truyền dẫn khác vì không bị ảnh hưởng từ các thiết bị liên lạc</a:t>
            </a:r>
          </a:p>
          <a:p>
            <a:pPr marL="182563" indent="-182563">
              <a:spcAft>
                <a:spcPts val="800"/>
              </a:spcAft>
              <a:buClr>
                <a:srgbClr val="193EB0"/>
              </a:buClr>
              <a:buFont typeface="SamsungOne 400" panose="020B0503030303020204" pitchFamily="34" charset="0"/>
              <a:buChar char="‣"/>
            </a:pP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Vệ</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tinh</a:t>
            </a:r>
            <a:endPar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Vệ tính được trang bị một bộ phát đáp và hoạt động như một thiết bị chuyển tiếp để truyền dữ liệu giữa hai trạm mặt đất.</a:t>
            </a:r>
          </a:p>
        </p:txBody>
      </p:sp>
      <p:grpSp>
        <p:nvGrpSpPr>
          <p:cNvPr id="2" name="그룹 1">
            <a:extLst>
              <a:ext uri="{FF2B5EF4-FFF2-40B4-BE49-F238E27FC236}">
                <a16:creationId xmlns:a16="http://schemas.microsoft.com/office/drawing/2014/main" id="{1F492449-736A-41E4-A9CA-BBCDCFA234C8}"/>
              </a:ext>
            </a:extLst>
          </p:cNvPr>
          <p:cNvGrpSpPr/>
          <p:nvPr/>
        </p:nvGrpSpPr>
        <p:grpSpPr>
          <a:xfrm>
            <a:off x="6364629" y="2688492"/>
            <a:ext cx="2825980" cy="3603721"/>
            <a:chOff x="6691283" y="2615921"/>
            <a:chExt cx="2825980" cy="3603721"/>
          </a:xfrm>
        </p:grpSpPr>
        <p:pic>
          <p:nvPicPr>
            <p:cNvPr id="14" name="Picture 2">
              <a:extLst>
                <a:ext uri="{FF2B5EF4-FFF2-40B4-BE49-F238E27FC236}">
                  <a16:creationId xmlns:a16="http://schemas.microsoft.com/office/drawing/2014/main" id="{9B8B13BC-F007-4FD4-AFAF-F65A730793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624"/>
            <a:stretch/>
          </p:blipFill>
          <p:spPr bwMode="auto">
            <a:xfrm>
              <a:off x="6691283" y="4502438"/>
              <a:ext cx="2825980" cy="1424816"/>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05E9433D-1E9D-4BCC-8333-16CFAC593F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2" t="1566" r="2220" b="14061"/>
            <a:stretch/>
          </p:blipFill>
          <p:spPr bwMode="auto">
            <a:xfrm>
              <a:off x="7264116" y="2615921"/>
              <a:ext cx="1680314" cy="1540640"/>
            </a:xfrm>
            <a:prstGeom prst="rect">
              <a:avLst/>
            </a:prstGeom>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1" name="직사각형 10">
              <a:extLst>
                <a:ext uri="{FF2B5EF4-FFF2-40B4-BE49-F238E27FC236}">
                  <a16:creationId xmlns:a16="http://schemas.microsoft.com/office/drawing/2014/main" id="{B01FE719-ADF1-4FFC-BA8D-143445747B9F}"/>
                </a:ext>
              </a:extLst>
            </p:cNvPr>
            <p:cNvSpPr/>
            <p:nvPr/>
          </p:nvSpPr>
          <p:spPr>
            <a:xfrm>
              <a:off x="7555085" y="4175611"/>
              <a:ext cx="1098378" cy="292388"/>
            </a:xfrm>
            <a:prstGeom prst="rect">
              <a:avLst/>
            </a:prstGeom>
          </p:spPr>
          <p:txBody>
            <a:bodyPr wrap="none">
              <a:spAutoFit/>
            </a:bodyPr>
            <a:lstStyle/>
            <a:p>
              <a:pPr algn="ctr"/>
              <a:r>
                <a:rPr lang="en-US" altLang="ko-KR" sz="1300" dirty="0">
                  <a:latin typeface="SamsungOne-400" panose="020B0503030303020204" charset="0"/>
                  <a:ea typeface="SamsungOne-400" panose="020B0503030303020204" charset="0"/>
                </a:rPr>
                <a:t>Optical fiber</a:t>
              </a:r>
            </a:p>
          </p:txBody>
        </p:sp>
        <p:sp>
          <p:nvSpPr>
            <p:cNvPr id="12" name="직사각형 11">
              <a:extLst>
                <a:ext uri="{FF2B5EF4-FFF2-40B4-BE49-F238E27FC236}">
                  <a16:creationId xmlns:a16="http://schemas.microsoft.com/office/drawing/2014/main" id="{4CBBA9A2-8F49-4E1A-8906-A5DA5610DAE2}"/>
                </a:ext>
              </a:extLst>
            </p:cNvPr>
            <p:cNvSpPr/>
            <p:nvPr/>
          </p:nvSpPr>
          <p:spPr>
            <a:xfrm>
              <a:off x="7700957" y="5927254"/>
              <a:ext cx="806631" cy="292388"/>
            </a:xfrm>
            <a:prstGeom prst="rect">
              <a:avLst/>
            </a:prstGeom>
          </p:spPr>
          <p:txBody>
            <a:bodyPr wrap="none">
              <a:spAutoFit/>
            </a:bodyPr>
            <a:lstStyle/>
            <a:p>
              <a:pPr algn="ctr"/>
              <a:r>
                <a:rPr lang="en-US" altLang="ko-KR" sz="1300" dirty="0">
                  <a:latin typeface="SamsungOne-400" panose="020B0503030303020204" charset="0"/>
                  <a:ea typeface="SamsungOne-400" panose="020B0503030303020204" charset="0"/>
                </a:rPr>
                <a:t>Satellite</a:t>
              </a:r>
            </a:p>
          </p:txBody>
        </p:sp>
      </p:grpSp>
      <p:sp>
        <p:nvSpPr>
          <p:cNvPr id="15" name="직사각형 14">
            <a:extLst>
              <a:ext uri="{FF2B5EF4-FFF2-40B4-BE49-F238E27FC236}">
                <a16:creationId xmlns:a16="http://schemas.microsoft.com/office/drawing/2014/main" id="{11B35C73-120C-4AD3-8C83-76611F5B9412}"/>
              </a:ext>
            </a:extLst>
          </p:cNvPr>
          <p:cNvSpPr/>
          <p:nvPr/>
        </p:nvSpPr>
        <p:spPr>
          <a:xfrm>
            <a:off x="641824" y="1857589"/>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Sợi quang truyền ánh sáng thông qua các sợi thủy tinh mỏng hơn tóc chứ </a:t>
            </a:r>
          </a:p>
          <a:p>
            <a:pPr marL="115888" indent="-115888">
              <a:spcAft>
                <a:spcPts val="1000"/>
              </a:spcAft>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không truyền dữ liệu bằng điện tới các loại dây đồng như cáp xoắn.</a:t>
            </a:r>
          </a:p>
        </p:txBody>
      </p:sp>
    </p:spTree>
    <p:extLst>
      <p:ext uri="{BB962C8B-B14F-4D97-AF65-F5344CB8AC3E}">
        <p14:creationId xmlns:p14="http://schemas.microsoft.com/office/powerpoint/2010/main" val="28070154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0AB37041-C29F-4095-83B0-B5216EC91EEB}"/>
              </a:ext>
            </a:extLst>
          </p:cNvPr>
          <p:cNvSpPr/>
          <p:nvPr/>
        </p:nvSpPr>
        <p:spPr>
          <a:xfrm>
            <a:off x="580388" y="248622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8" name="직사각형 7">
            <a:extLst>
              <a:ext uri="{FF2B5EF4-FFF2-40B4-BE49-F238E27FC236}">
                <a16:creationId xmlns:a16="http://schemas.microsoft.com/office/drawing/2014/main" id="{5040B470-072A-4BF5-9276-6FDF6E4C6B72}"/>
              </a:ext>
            </a:extLst>
          </p:cNvPr>
          <p:cNvSpPr/>
          <p:nvPr/>
        </p:nvSpPr>
        <p:spPr>
          <a:xfrm>
            <a:off x="712182" y="1759881"/>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sử dụng để đo kích thước toàn bộ thông điệp, bao gồm tiêu đề thay đổi. Nó sử dụng từ 1 đến 4 byte tùy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theo kích thước dữ liệu.</a:t>
            </a:r>
          </a:p>
        </p:txBody>
      </p:sp>
      <p:sp>
        <p:nvSpPr>
          <p:cNvPr id="13" name="직사각형 12">
            <a:extLst>
              <a:ext uri="{FF2B5EF4-FFF2-40B4-BE49-F238E27FC236}">
                <a16:creationId xmlns:a16="http://schemas.microsoft.com/office/drawing/2014/main" id="{4C18874D-8D29-4342-ABF4-6DDDD7273A6B}"/>
              </a:ext>
            </a:extLst>
          </p:cNvPr>
          <p:cNvSpPr/>
          <p:nvPr/>
        </p:nvSpPr>
        <p:spPr>
          <a:xfrm>
            <a:off x="712182" y="2731659"/>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số lệnh MQTT có chứa một phần tử tiêu đề thay đổi. Các tiêu đề thay đổi được đặt giữa các tiêu đề cố định và tải dữ liệu</a:t>
            </a:r>
          </a:p>
        </p:txBody>
      </p:sp>
      <p:sp>
        <p:nvSpPr>
          <p:cNvPr id="14" name="직사각형 13">
            <a:extLst>
              <a:ext uri="{FF2B5EF4-FFF2-40B4-BE49-F238E27FC236}">
                <a16:creationId xmlns:a16="http://schemas.microsoft.com/office/drawing/2014/main" id="{FFCCE5E9-C163-4DA5-A50B-90FAA8784811}"/>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dài</a:t>
            </a:r>
            <a:r>
              <a:rPr lang="en-US" altLang="ko-KR" sz="1400" dirty="0">
                <a:solidFill>
                  <a:schemeClr val="tx1"/>
                </a:solidFill>
                <a:latin typeface="SamsungOne-400" panose="020B0503030303020204" pitchFamily="34" charset="0"/>
                <a:ea typeface="SamsungOne-400" panose="020B0503030303020204" pitchFamily="34" charset="0"/>
              </a:rPr>
              <a:t> còn lại</a:t>
            </a:r>
          </a:p>
        </p:txBody>
      </p:sp>
    </p:spTree>
    <p:extLst>
      <p:ext uri="{BB962C8B-B14F-4D97-AF65-F5344CB8AC3E}">
        <p14:creationId xmlns:p14="http://schemas.microsoft.com/office/powerpoint/2010/main" val="10454430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Mục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tiêu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triển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khai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MQTT</a:t>
            </a:r>
          </a:p>
        </p:txBody>
      </p:sp>
      <p:sp>
        <p:nvSpPr>
          <p:cNvPr id="22" name="직사각형 21">
            <a:extLst>
              <a:ext uri="{FF2B5EF4-FFF2-40B4-BE49-F238E27FC236}">
                <a16:creationId xmlns:a16="http://schemas.microsoft.com/office/drawing/2014/main" id="{E4854033-0434-41AA-A778-2464E84EB15A}"/>
              </a:ext>
            </a:extLst>
          </p:cNvPr>
          <p:cNvSpPr/>
          <p:nvPr/>
        </p:nvSpPr>
        <p:spPr>
          <a:xfrm>
            <a:off x="712182" y="2509258"/>
            <a:ext cx="6301457"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Windows 10 64bit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Ruby 2.3.3</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Mosquitto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1.4.7</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bắt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Raspberry pi </a:t>
            </a:r>
          </a:p>
        </p:txBody>
      </p:sp>
      <p:sp>
        <p:nvSpPr>
          <p:cNvPr id="13" name="직사각형 12">
            <a:extLst>
              <a:ext uri="{FF2B5EF4-FFF2-40B4-BE49-F238E27FC236}">
                <a16:creationId xmlns:a16="http://schemas.microsoft.com/office/drawing/2014/main" id="{916FCE7F-05CB-4C84-AF39-3E338B0C0E83}"/>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Triển khai một chương trình trò chuyện đơn giản để giúp hiểu về giao thức MQTT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Môi trường triển khai</a:t>
            </a:r>
          </a:p>
        </p:txBody>
      </p:sp>
    </p:spTree>
    <p:extLst>
      <p:ext uri="{BB962C8B-B14F-4D97-AF65-F5344CB8AC3E}">
        <p14:creationId xmlns:p14="http://schemas.microsoft.com/office/powerpoint/2010/main" val="10149905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Cấu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hình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trường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MQTT </a:t>
            </a:r>
          </a:p>
        </p:txBody>
      </p:sp>
      <p:sp>
        <p:nvSpPr>
          <p:cNvPr id="9" name="직사각형 8">
            <a:extLst>
              <a:ext uri="{FF2B5EF4-FFF2-40B4-BE49-F238E27FC236}">
                <a16:creationId xmlns:a16="http://schemas.microsoft.com/office/drawing/2014/main" id="{FAD7EC96-6D8F-46CE-BD89-812BAFC315B8}"/>
              </a:ext>
            </a:extLst>
          </p:cNvPr>
          <p:cNvSpPr/>
          <p:nvPr/>
        </p:nvSpPr>
        <p:spPr>
          <a:xfrm>
            <a:off x="580388" y="194453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trang</a:t>
            </a:r>
            <a:r>
              <a:rPr lang="en-US" altLang="ko-KR" sz="1400" dirty="0">
                <a:solidFill>
                  <a:schemeClr val="tx1"/>
                </a:solidFill>
                <a:latin typeface="SamsungOne-400" panose="020B0503030303020204" pitchFamily="34" charset="0"/>
                <a:ea typeface="SamsungOne-400" panose="020B0503030303020204" pitchFamily="34" charset="0"/>
              </a:rPr>
              <a:t> web </a:t>
            </a:r>
            <a:r>
              <a:rPr lang="en-US" altLang="ko-KR" sz="1400" dirty="0" err="1">
                <a:solidFill>
                  <a:schemeClr val="tx1"/>
                </a:solidFill>
                <a:latin typeface="SamsungOne-400" panose="020B0503030303020204" pitchFamily="34" charset="0"/>
                <a:ea typeface="SamsungOne-400" panose="020B0503030303020204" pitchFamily="34" charset="0"/>
              </a:rPr>
              <a:t>Mosquitto</a:t>
            </a:r>
            <a:r>
              <a:rPr lang="en-US" altLang="ko-KR" sz="1400" dirty="0">
                <a:solidFill>
                  <a:schemeClr val="tx1"/>
                </a:solidFill>
                <a:latin typeface="SamsungOne-400" panose="020B0503030303020204" pitchFamily="34" charset="0"/>
                <a:ea typeface="SamsungOne-400" panose="020B0503030303020204" pitchFamily="34" charset="0"/>
              </a:rPr>
              <a:t> (https://mosquitto.org/download/) để </a:t>
            </a: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Windows ‘mosquitto-2.0.12-install-windows-x64.exe’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trong C:\mosquitto.</a:t>
            </a:r>
          </a:p>
        </p:txBody>
      </p:sp>
      <p:grpSp>
        <p:nvGrpSpPr>
          <p:cNvPr id="2" name="그룹 1">
            <a:extLst>
              <a:ext uri="{FF2B5EF4-FFF2-40B4-BE49-F238E27FC236}">
                <a16:creationId xmlns:a16="http://schemas.microsoft.com/office/drawing/2014/main" id="{E3A6F778-281A-4D2D-969E-D1F4803036B6}"/>
              </a:ext>
            </a:extLst>
          </p:cNvPr>
          <p:cNvGrpSpPr/>
          <p:nvPr/>
        </p:nvGrpSpPr>
        <p:grpSpPr>
          <a:xfrm>
            <a:off x="580388" y="2645836"/>
            <a:ext cx="8858810" cy="2230964"/>
            <a:chOff x="580388" y="2731561"/>
            <a:chExt cx="6385387" cy="1608068"/>
          </a:xfrm>
        </p:grpSpPr>
        <p:pic>
          <p:nvPicPr>
            <p:cNvPr id="10" name="그림 9">
              <a:extLst>
                <a:ext uri="{FF2B5EF4-FFF2-40B4-BE49-F238E27FC236}">
                  <a16:creationId xmlns:a16="http://schemas.microsoft.com/office/drawing/2014/main" id="{CCD1B609-D2EC-4224-B422-75A9EEB9257D}"/>
                </a:ext>
              </a:extLst>
            </p:cNvPr>
            <p:cNvPicPr>
              <a:picLocks noChangeAspect="1"/>
            </p:cNvPicPr>
            <p:nvPr/>
          </p:nvPicPr>
          <p:blipFill>
            <a:blip r:embed="rId4"/>
            <a:stretch>
              <a:fillRect/>
            </a:stretch>
          </p:blipFill>
          <p:spPr>
            <a:xfrm>
              <a:off x="580388" y="2731561"/>
              <a:ext cx="2065619" cy="1608067"/>
            </a:xfrm>
            <a:prstGeom prst="rect">
              <a:avLst/>
            </a:prstGeom>
          </p:spPr>
        </p:pic>
        <p:pic>
          <p:nvPicPr>
            <p:cNvPr id="13" name="그림 12">
              <a:extLst>
                <a:ext uri="{FF2B5EF4-FFF2-40B4-BE49-F238E27FC236}">
                  <a16:creationId xmlns:a16="http://schemas.microsoft.com/office/drawing/2014/main" id="{72DBE203-61F4-4F4D-B018-2F3420B48697}"/>
                </a:ext>
              </a:extLst>
            </p:cNvPr>
            <p:cNvPicPr>
              <a:picLocks noChangeAspect="1"/>
            </p:cNvPicPr>
            <p:nvPr/>
          </p:nvPicPr>
          <p:blipFill>
            <a:blip r:embed="rId5"/>
            <a:stretch>
              <a:fillRect/>
            </a:stretch>
          </p:blipFill>
          <p:spPr>
            <a:xfrm>
              <a:off x="2740271" y="2731562"/>
              <a:ext cx="2065620" cy="1608067"/>
            </a:xfrm>
            <a:prstGeom prst="rect">
              <a:avLst/>
            </a:prstGeom>
          </p:spPr>
        </p:pic>
        <p:pic>
          <p:nvPicPr>
            <p:cNvPr id="15" name="그림 14">
              <a:extLst>
                <a:ext uri="{FF2B5EF4-FFF2-40B4-BE49-F238E27FC236}">
                  <a16:creationId xmlns:a16="http://schemas.microsoft.com/office/drawing/2014/main" id="{0239553D-8260-43B1-886B-055A6966197E}"/>
                </a:ext>
              </a:extLst>
            </p:cNvPr>
            <p:cNvPicPr>
              <a:picLocks noChangeAspect="1"/>
            </p:cNvPicPr>
            <p:nvPr/>
          </p:nvPicPr>
          <p:blipFill>
            <a:blip r:embed="rId6"/>
            <a:stretch>
              <a:fillRect/>
            </a:stretch>
          </p:blipFill>
          <p:spPr>
            <a:xfrm>
              <a:off x="4900155" y="2731562"/>
              <a:ext cx="2065620" cy="1608067"/>
            </a:xfrm>
            <a:prstGeom prst="rect">
              <a:avLst/>
            </a:prstGeom>
          </p:spPr>
        </p:pic>
      </p:grpSp>
      <p:sp>
        <p:nvSpPr>
          <p:cNvPr id="3" name="직사각형 2"/>
          <p:cNvSpPr/>
          <p:nvPr/>
        </p:nvSpPr>
        <p:spPr>
          <a:xfrm>
            <a:off x="2381956" y="4639733"/>
            <a:ext cx="541866" cy="2144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401733" y="4639733"/>
            <a:ext cx="541866" cy="2144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8403528" y="4639733"/>
            <a:ext cx="541866" cy="2144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A329E781-F4F9-41BB-8EE3-B65F3A95DBBA}"/>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10411" flipH="1" flipV="1">
            <a:off x="2150890" y="4881856"/>
            <a:ext cx="462131" cy="381107"/>
          </a:xfrm>
          <a:prstGeom prst="rect">
            <a:avLst/>
          </a:prstGeom>
        </p:spPr>
      </p:pic>
      <p:pic>
        <p:nvPicPr>
          <p:cNvPr id="22" name="그림 21">
            <a:extLst>
              <a:ext uri="{FF2B5EF4-FFF2-40B4-BE49-F238E27FC236}">
                <a16:creationId xmlns:a16="http://schemas.microsoft.com/office/drawing/2014/main" id="{A329E781-F4F9-41BB-8EE3-B65F3A95DBBA}"/>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10411" flipH="1" flipV="1">
            <a:off x="5195993" y="4842867"/>
            <a:ext cx="462131" cy="381107"/>
          </a:xfrm>
          <a:prstGeom prst="rect">
            <a:avLst/>
          </a:prstGeom>
        </p:spPr>
      </p:pic>
      <p:pic>
        <p:nvPicPr>
          <p:cNvPr id="24" name="그림 23">
            <a:extLst>
              <a:ext uri="{FF2B5EF4-FFF2-40B4-BE49-F238E27FC236}">
                <a16:creationId xmlns:a16="http://schemas.microsoft.com/office/drawing/2014/main" id="{A329E781-F4F9-41BB-8EE3-B65F3A95DBBA}"/>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10411" flipH="1" flipV="1">
            <a:off x="8132656" y="4842868"/>
            <a:ext cx="462131" cy="381107"/>
          </a:xfrm>
          <a:prstGeom prst="rect">
            <a:avLst/>
          </a:prstGeom>
        </p:spPr>
      </p:pic>
      <p:sp>
        <p:nvSpPr>
          <p:cNvPr id="25" name="TextBox 24">
            <a:extLst>
              <a:ext uri="{FF2B5EF4-FFF2-40B4-BE49-F238E27FC236}">
                <a16:creationId xmlns:a16="http://schemas.microsoft.com/office/drawing/2014/main" id="{44964799-50CD-46A2-AC6B-89FD4589440A}"/>
              </a:ext>
            </a:extLst>
          </p:cNvPr>
          <p:cNvSpPr txBox="1"/>
          <p:nvPr/>
        </p:nvSpPr>
        <p:spPr>
          <a:xfrm>
            <a:off x="2652889" y="5072409"/>
            <a:ext cx="561372" cy="307777"/>
          </a:xfrm>
          <a:prstGeom prst="rect">
            <a:avLst/>
          </a:prstGeom>
          <a:solidFill>
            <a:schemeClr val="bg1"/>
          </a:solidFill>
          <a:ln w="19050">
            <a:solidFill>
              <a:srgbClr val="D29500"/>
            </a:solidFill>
          </a:ln>
        </p:spPr>
        <p:txBody>
          <a:bodyPr wrap="none" rtlCol="0">
            <a:spAutoFit/>
          </a:bodyPr>
          <a:lstStyle/>
          <a:p>
            <a:pPr>
              <a:spcAft>
                <a:spcPts val="1000"/>
              </a:spcAft>
              <a:buSzPct val="120000"/>
              <a:defRPr/>
            </a:pPr>
            <a:r>
              <a:rPr lang="en-US" altLang="ko-KR" sz="1400" dirty="0">
                <a:latin typeface="SamsungOne-400" panose="020B0503030303020204" pitchFamily="34" charset="0"/>
                <a:ea typeface="SamsungOne-400" panose="020B0503030303020204" pitchFamily="34" charset="0"/>
              </a:rPr>
              <a:t>Next</a:t>
            </a:r>
            <a:endParaRPr lang="ko-KR" altLang="en-US" sz="1400" dirty="0">
              <a:latin typeface="SamsungOne-400" panose="020B0503030303020204" pitchFamily="34" charset="0"/>
            </a:endParaRPr>
          </a:p>
        </p:txBody>
      </p:sp>
      <p:sp>
        <p:nvSpPr>
          <p:cNvPr id="26" name="TextBox 25">
            <a:extLst>
              <a:ext uri="{FF2B5EF4-FFF2-40B4-BE49-F238E27FC236}">
                <a16:creationId xmlns:a16="http://schemas.microsoft.com/office/drawing/2014/main" id="{44964799-50CD-46A2-AC6B-89FD4589440A}"/>
              </a:ext>
            </a:extLst>
          </p:cNvPr>
          <p:cNvSpPr txBox="1"/>
          <p:nvPr/>
        </p:nvSpPr>
        <p:spPr>
          <a:xfrm>
            <a:off x="5679073" y="5012088"/>
            <a:ext cx="561372" cy="307777"/>
          </a:xfrm>
          <a:prstGeom prst="rect">
            <a:avLst/>
          </a:prstGeom>
          <a:solidFill>
            <a:schemeClr val="bg1"/>
          </a:solidFill>
          <a:ln w="19050">
            <a:solidFill>
              <a:srgbClr val="D29500"/>
            </a:solidFill>
          </a:ln>
        </p:spPr>
        <p:txBody>
          <a:bodyPr wrap="none" rtlCol="0">
            <a:spAutoFit/>
          </a:bodyPr>
          <a:lstStyle/>
          <a:p>
            <a:pPr>
              <a:spcAft>
                <a:spcPts val="1000"/>
              </a:spcAft>
              <a:buSzPct val="120000"/>
              <a:defRPr/>
            </a:pPr>
            <a:r>
              <a:rPr lang="en-US" altLang="ko-KR" sz="1400" dirty="0">
                <a:latin typeface="SamsungOne-400" panose="020B0503030303020204" pitchFamily="34" charset="0"/>
                <a:ea typeface="SamsungOne-400" panose="020B0503030303020204" pitchFamily="34" charset="0"/>
              </a:rPr>
              <a:t>Next</a:t>
            </a:r>
            <a:endParaRPr lang="ko-KR" altLang="en-US" sz="1400" dirty="0">
              <a:latin typeface="SamsungOne-400" panose="020B0503030303020204" pitchFamily="34" charset="0"/>
            </a:endParaRPr>
          </a:p>
        </p:txBody>
      </p:sp>
      <p:sp>
        <p:nvSpPr>
          <p:cNvPr id="27" name="TextBox 26">
            <a:extLst>
              <a:ext uri="{FF2B5EF4-FFF2-40B4-BE49-F238E27FC236}">
                <a16:creationId xmlns:a16="http://schemas.microsoft.com/office/drawing/2014/main" id="{44964799-50CD-46A2-AC6B-89FD4589440A}"/>
              </a:ext>
            </a:extLst>
          </p:cNvPr>
          <p:cNvSpPr txBox="1"/>
          <p:nvPr/>
        </p:nvSpPr>
        <p:spPr>
          <a:xfrm>
            <a:off x="8590848" y="5033420"/>
            <a:ext cx="681597" cy="307777"/>
          </a:xfrm>
          <a:prstGeom prst="rect">
            <a:avLst/>
          </a:prstGeom>
          <a:solidFill>
            <a:schemeClr val="bg1"/>
          </a:solidFill>
          <a:ln w="19050">
            <a:solidFill>
              <a:srgbClr val="D29500"/>
            </a:solidFill>
          </a:ln>
        </p:spPr>
        <p:txBody>
          <a:bodyPr wrap="none" rtlCol="0">
            <a:spAutoFit/>
          </a:bodyPr>
          <a:lstStyle/>
          <a:p>
            <a:pPr>
              <a:spcAft>
                <a:spcPts val="1000"/>
              </a:spcAft>
              <a:buSzPct val="120000"/>
              <a:defRPr/>
            </a:pPr>
            <a:r>
              <a:rPr lang="en-US" altLang="ko-KR" sz="1400" dirty="0">
                <a:latin typeface="SamsungOne-400" panose="020B0503030303020204" pitchFamily="34" charset="0"/>
                <a:ea typeface="SamsungOne-400" panose="020B0503030303020204" pitchFamily="34" charset="0"/>
              </a:rPr>
              <a:t>Install</a:t>
            </a:r>
            <a:endParaRPr lang="ko-KR" altLang="en-US" sz="1400" dirty="0">
              <a:latin typeface="SamsungOne-400" panose="020B0503030303020204" pitchFamily="34" charset="0"/>
            </a:endParaRPr>
          </a:p>
        </p:txBody>
      </p:sp>
    </p:spTree>
    <p:extLst>
      <p:ext uri="{BB962C8B-B14F-4D97-AF65-F5344CB8AC3E}">
        <p14:creationId xmlns:p14="http://schemas.microsoft.com/office/powerpoint/2010/main" val="34729746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Running MQTT Broker Server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mosquitto</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a:t>
            </a:r>
          </a:p>
        </p:txBody>
      </p:sp>
      <p:sp>
        <p:nvSpPr>
          <p:cNvPr id="9" name="직사각형 8">
            <a:extLst>
              <a:ext uri="{FF2B5EF4-FFF2-40B4-BE49-F238E27FC236}">
                <a16:creationId xmlns:a16="http://schemas.microsoft.com/office/drawing/2014/main" id="{FAD7EC96-6D8F-46CE-BD89-812BAFC315B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Running </a:t>
            </a:r>
            <a:r>
              <a:rPr lang="en-US" altLang="ko-KR" sz="1400" dirty="0" err="1">
                <a:solidFill>
                  <a:schemeClr val="tx1"/>
                </a:solidFill>
                <a:latin typeface="SamsungOne-400" panose="020B0503030303020204" pitchFamily="34" charset="0"/>
                <a:ea typeface="SamsungOne-400" panose="020B0503030303020204" pitchFamily="34" charset="0"/>
              </a:rPr>
              <a:t>Mosquitto</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11" name="직사각형 10">
            <a:extLst>
              <a:ext uri="{FF2B5EF4-FFF2-40B4-BE49-F238E27FC236}">
                <a16:creationId xmlns:a16="http://schemas.microsoft.com/office/drawing/2014/main" id="{CCC3D66C-3224-4D2F-8C74-3042441D2738}"/>
              </a:ext>
            </a:extLst>
          </p:cNvPr>
          <p:cNvSpPr/>
          <p:nvPr/>
        </p:nvSpPr>
        <p:spPr>
          <a:xfrm>
            <a:off x="712182" y="2218047"/>
            <a:ext cx="8533418"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After installation is complete,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Mosquitto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is registered as a Windows service. You can check whether the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Mosquitto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service is running through the Windows task manager.</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Press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Crtl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Shift + Esc on your keyboard. When you press these keys, the task manager appears.</a:t>
            </a:r>
          </a:p>
        </p:txBody>
      </p:sp>
      <p:grpSp>
        <p:nvGrpSpPr>
          <p:cNvPr id="6" name="그룹 5">
            <a:extLst>
              <a:ext uri="{FF2B5EF4-FFF2-40B4-BE49-F238E27FC236}">
                <a16:creationId xmlns:a16="http://schemas.microsoft.com/office/drawing/2014/main" id="{8ECADE74-886F-4C9E-A31B-EBDBEAD8977E}"/>
              </a:ext>
            </a:extLst>
          </p:cNvPr>
          <p:cNvGrpSpPr/>
          <p:nvPr/>
        </p:nvGrpSpPr>
        <p:grpSpPr>
          <a:xfrm>
            <a:off x="964835" y="3124241"/>
            <a:ext cx="6432603" cy="3162133"/>
            <a:chOff x="964835" y="3124241"/>
            <a:chExt cx="6432603" cy="3162133"/>
          </a:xfrm>
        </p:grpSpPr>
        <p:grpSp>
          <p:nvGrpSpPr>
            <p:cNvPr id="12" name="그룹 11">
              <a:extLst>
                <a:ext uri="{FF2B5EF4-FFF2-40B4-BE49-F238E27FC236}">
                  <a16:creationId xmlns:a16="http://schemas.microsoft.com/office/drawing/2014/main" id="{86B13744-7E16-4133-AC3D-85B76A037B98}"/>
                </a:ext>
              </a:extLst>
            </p:cNvPr>
            <p:cNvGrpSpPr/>
            <p:nvPr/>
          </p:nvGrpSpPr>
          <p:grpSpPr>
            <a:xfrm>
              <a:off x="2557167" y="3124241"/>
              <a:ext cx="4840271" cy="3162133"/>
              <a:chOff x="712182" y="3165085"/>
              <a:chExt cx="4840271" cy="3162133"/>
            </a:xfrm>
          </p:grpSpPr>
          <p:pic>
            <p:nvPicPr>
              <p:cNvPr id="16" name="그림 15">
                <a:extLst>
                  <a:ext uri="{FF2B5EF4-FFF2-40B4-BE49-F238E27FC236}">
                    <a16:creationId xmlns:a16="http://schemas.microsoft.com/office/drawing/2014/main" id="{D8189690-23A7-4D67-8838-96980672DD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182" y="3165085"/>
                <a:ext cx="4840271" cy="3162133"/>
              </a:xfrm>
              <a:prstGeom prst="rect">
                <a:avLst/>
              </a:prstGeom>
            </p:spPr>
          </p:pic>
          <p:sp>
            <p:nvSpPr>
              <p:cNvPr id="17" name="직사각형 16">
                <a:extLst>
                  <a:ext uri="{FF2B5EF4-FFF2-40B4-BE49-F238E27FC236}">
                    <a16:creationId xmlns:a16="http://schemas.microsoft.com/office/drawing/2014/main" id="{C1EB9C2C-0C72-4754-AB5D-0D32CD77C754}"/>
                  </a:ext>
                </a:extLst>
              </p:cNvPr>
              <p:cNvSpPr/>
              <p:nvPr/>
            </p:nvSpPr>
            <p:spPr>
              <a:xfrm>
                <a:off x="2593790" y="3428997"/>
                <a:ext cx="334682" cy="15090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36659719-3474-4042-94E3-E5DE90FABC6D}"/>
                  </a:ext>
                </a:extLst>
              </p:cNvPr>
              <p:cNvSpPr/>
              <p:nvPr/>
            </p:nvSpPr>
            <p:spPr>
              <a:xfrm>
                <a:off x="712182" y="3168071"/>
                <a:ext cx="644476" cy="1608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0CCA19EC-E0B6-497F-9BB4-4577444B3776}"/>
                  </a:ext>
                </a:extLst>
              </p:cNvPr>
              <p:cNvSpPr/>
              <p:nvPr/>
            </p:nvSpPr>
            <p:spPr>
              <a:xfrm>
                <a:off x="3845861" y="4974794"/>
                <a:ext cx="334682" cy="10477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44964799-50CD-46A2-AC6B-89FD4589440A}"/>
                </a:ext>
              </a:extLst>
            </p:cNvPr>
            <p:cNvSpPr txBox="1"/>
            <p:nvPr/>
          </p:nvSpPr>
          <p:spPr>
            <a:xfrm>
              <a:off x="964835" y="3381605"/>
              <a:ext cx="1287532" cy="307777"/>
            </a:xfrm>
            <a:prstGeom prst="rect">
              <a:avLst/>
            </a:prstGeom>
            <a:solidFill>
              <a:schemeClr val="bg1"/>
            </a:solidFill>
            <a:ln w="19050">
              <a:solidFill>
                <a:srgbClr val="D29500"/>
              </a:solidFill>
            </a:ln>
          </p:spPr>
          <p:txBody>
            <a:bodyPr wrap="none" rtlCol="0">
              <a:spAutoFit/>
            </a:bodyPr>
            <a:lstStyle/>
            <a:p>
              <a:pPr>
                <a:spcAft>
                  <a:spcPts val="1000"/>
                </a:spcAft>
                <a:buSzPct val="120000"/>
                <a:defRPr/>
              </a:pPr>
              <a:r>
                <a:rPr lang="en-US" altLang="ko-KR" sz="1400" dirty="0">
                  <a:latin typeface="SamsungOne-400" panose="020B0503030303020204" pitchFamily="34" charset="0"/>
                  <a:ea typeface="SamsungOne-400" panose="020B0503030303020204" pitchFamily="34" charset="0"/>
                </a:rPr>
                <a:t>Task Manager</a:t>
              </a:r>
              <a:endParaRPr lang="ko-KR" altLang="en-US" sz="1400" dirty="0">
                <a:latin typeface="SamsungOne-400" panose="020B0503030303020204" pitchFamily="34" charset="0"/>
              </a:endParaRPr>
            </a:p>
          </p:txBody>
        </p:sp>
        <p:sp>
          <p:nvSpPr>
            <p:cNvPr id="21" name="TextBox 20">
              <a:extLst>
                <a:ext uri="{FF2B5EF4-FFF2-40B4-BE49-F238E27FC236}">
                  <a16:creationId xmlns:a16="http://schemas.microsoft.com/office/drawing/2014/main" id="{E51DC0D1-9E25-4C40-A6ED-51D5219AC99D}"/>
                </a:ext>
              </a:extLst>
            </p:cNvPr>
            <p:cNvSpPr txBox="1"/>
            <p:nvPr/>
          </p:nvSpPr>
          <p:spPr>
            <a:xfrm>
              <a:off x="5081017" y="3593979"/>
              <a:ext cx="853058" cy="307777"/>
            </a:xfrm>
            <a:prstGeom prst="rect">
              <a:avLst/>
            </a:prstGeom>
            <a:solidFill>
              <a:schemeClr val="bg1"/>
            </a:solidFill>
            <a:ln w="19050">
              <a:solidFill>
                <a:srgbClr val="D29500"/>
              </a:solidFill>
            </a:ln>
          </p:spPr>
          <p:txBody>
            <a:bodyPr wrap="square" rtlCol="0">
              <a:spAutoFit/>
            </a:bodyPr>
            <a:lstStyle>
              <a:defPPr>
                <a:defRPr lang="en-US"/>
              </a:defPPr>
              <a:lvl1pPr>
                <a:spcAft>
                  <a:spcPts val="1000"/>
                </a:spcAft>
                <a:buSzPct val="120000"/>
                <a:defRPr sz="1400">
                  <a:latin typeface="SamsungOne-400" panose="020B0503030303020204" pitchFamily="34" charset="0"/>
                  <a:ea typeface="SamsungOne-400" panose="020B0503030303020204" pitchFamily="34" charset="0"/>
                </a:defRPr>
              </a:lvl1pPr>
            </a:lstStyle>
            <a:p>
              <a:r>
                <a:rPr lang="en-US" altLang="ko-KR" dirty="0"/>
                <a:t>Services</a:t>
              </a:r>
              <a:endParaRPr lang="ko-KR" altLang="en-US" dirty="0"/>
            </a:p>
          </p:txBody>
        </p:sp>
        <p:sp>
          <p:nvSpPr>
            <p:cNvPr id="22" name="TextBox 21">
              <a:extLst>
                <a:ext uri="{FF2B5EF4-FFF2-40B4-BE49-F238E27FC236}">
                  <a16:creationId xmlns:a16="http://schemas.microsoft.com/office/drawing/2014/main" id="{21EDC327-36BF-446B-96BF-41FA7F34CBCB}"/>
                </a:ext>
              </a:extLst>
            </p:cNvPr>
            <p:cNvSpPr txBox="1"/>
            <p:nvPr/>
          </p:nvSpPr>
          <p:spPr>
            <a:xfrm>
              <a:off x="6375199" y="5058783"/>
              <a:ext cx="846707" cy="307777"/>
            </a:xfrm>
            <a:prstGeom prst="rect">
              <a:avLst/>
            </a:prstGeom>
            <a:solidFill>
              <a:schemeClr val="bg1"/>
            </a:solidFill>
            <a:ln w="19050">
              <a:solidFill>
                <a:srgbClr val="D29500"/>
              </a:solidFill>
            </a:ln>
          </p:spPr>
          <p:txBody>
            <a:bodyPr wrap="none" rtlCol="0">
              <a:spAutoFit/>
            </a:bodyPr>
            <a:lstStyle>
              <a:defPPr>
                <a:defRPr lang="en-US"/>
              </a:defPPr>
              <a:lvl1pPr>
                <a:spcAft>
                  <a:spcPts val="1000"/>
                </a:spcAft>
                <a:buSzPct val="120000"/>
                <a:defRPr sz="1400">
                  <a:latin typeface="SamsungOne-400" panose="020B0503030303020204" pitchFamily="34" charset="0"/>
                  <a:ea typeface="SamsungOne-400" panose="020B0503030303020204" pitchFamily="34" charset="0"/>
                </a:defRPr>
              </a:lvl1pPr>
            </a:lstStyle>
            <a:p>
              <a:r>
                <a:rPr lang="en-US" altLang="ko-KR" dirty="0"/>
                <a:t>Running</a:t>
              </a:r>
              <a:endParaRPr lang="ko-KR" altLang="en-US" dirty="0"/>
            </a:p>
          </p:txBody>
        </p:sp>
        <p:pic>
          <p:nvPicPr>
            <p:cNvPr id="24" name="그림 23">
              <a:extLst>
                <a:ext uri="{FF2B5EF4-FFF2-40B4-BE49-F238E27FC236}">
                  <a16:creationId xmlns:a16="http://schemas.microsoft.com/office/drawing/2014/main" id="{A329E781-F4F9-41BB-8EE3-B65F3A95DBBA}"/>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V="1">
              <a:off x="2285999" y="3300681"/>
              <a:ext cx="462131" cy="381107"/>
            </a:xfrm>
            <a:prstGeom prst="rect">
              <a:avLst/>
            </a:prstGeom>
          </p:spPr>
        </p:pic>
        <p:pic>
          <p:nvPicPr>
            <p:cNvPr id="25" name="그림 24">
              <a:extLst>
                <a:ext uri="{FF2B5EF4-FFF2-40B4-BE49-F238E27FC236}">
                  <a16:creationId xmlns:a16="http://schemas.microsoft.com/office/drawing/2014/main" id="{8FA2153E-4CB1-43EB-8FA7-CB3AC99A4795}"/>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4582494" y="3518085"/>
              <a:ext cx="462131" cy="381107"/>
            </a:xfrm>
            <a:prstGeom prst="rect">
              <a:avLst/>
            </a:prstGeom>
          </p:spPr>
        </p:pic>
        <p:pic>
          <p:nvPicPr>
            <p:cNvPr id="26" name="그림 25">
              <a:extLst>
                <a:ext uri="{FF2B5EF4-FFF2-40B4-BE49-F238E27FC236}">
                  <a16:creationId xmlns:a16="http://schemas.microsoft.com/office/drawing/2014/main" id="{C1CCE291-165D-49B5-A730-953B3C748F73}"/>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5885714" y="4980020"/>
              <a:ext cx="462131" cy="381107"/>
            </a:xfrm>
            <a:prstGeom prst="rect">
              <a:avLst/>
            </a:prstGeom>
          </p:spPr>
        </p:pic>
      </p:grpSp>
    </p:spTree>
    <p:extLst>
      <p:ext uri="{BB962C8B-B14F-4D97-AF65-F5344CB8AC3E}">
        <p14:creationId xmlns:p14="http://schemas.microsoft.com/office/powerpoint/2010/main" val="1347618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9" name="직사각형 8">
            <a:extLst>
              <a:ext uri="{FF2B5EF4-FFF2-40B4-BE49-F238E27FC236}">
                <a16:creationId xmlns:a16="http://schemas.microsoft.com/office/drawing/2014/main" id="{FAD7EC96-6D8F-46CE-BD89-812BAFC315B8}"/>
              </a:ext>
            </a:extLst>
          </p:cNvPr>
          <p:cNvSpPr/>
          <p:nvPr/>
        </p:nvSpPr>
        <p:spPr>
          <a:xfrm>
            <a:off x="580388" y="139532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Mosquitto </a:t>
            </a:r>
            <a:r>
              <a:rPr lang="en-US" altLang="ko-KR" sz="1400" dirty="0">
                <a:solidFill>
                  <a:schemeClr val="tx1"/>
                </a:solidFill>
                <a:latin typeface="SamsungOne-400" panose="020B0503030303020204" pitchFamily="34" charset="0"/>
              </a:rPr>
              <a:t>Test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CCC3D66C-3224-4D2F-8C74-3042441D2738}"/>
              </a:ext>
            </a:extLst>
          </p:cNvPr>
          <p:cNvSpPr/>
          <p:nvPr/>
        </p:nvSpPr>
        <p:spPr>
          <a:xfrm>
            <a:off x="712182" y="1620549"/>
            <a:ext cx="8533418"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Visit https://</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mqtt-explorer.com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to download MQTT Explorer and test the MQTT operation in a GUI environment.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Create a new one in Connections in the figure on the left. Set the Host IP address to 127.0.0.1 (local host) and the Port number to 1883. You can see that the message is created and received as shown in the figure on the right.</a:t>
            </a:r>
          </a:p>
        </p:txBody>
      </p:sp>
      <p:grpSp>
        <p:nvGrpSpPr>
          <p:cNvPr id="2" name="그룹 1">
            <a:extLst>
              <a:ext uri="{FF2B5EF4-FFF2-40B4-BE49-F238E27FC236}">
                <a16:creationId xmlns:a16="http://schemas.microsoft.com/office/drawing/2014/main" id="{DF83FA22-BA2C-4D8C-920E-6DCC88EB4393}"/>
              </a:ext>
            </a:extLst>
          </p:cNvPr>
          <p:cNvGrpSpPr/>
          <p:nvPr/>
        </p:nvGrpSpPr>
        <p:grpSpPr>
          <a:xfrm>
            <a:off x="712181" y="2743415"/>
            <a:ext cx="8713261" cy="3000160"/>
            <a:chOff x="783542" y="3219450"/>
            <a:chExt cx="8398288" cy="2891708"/>
          </a:xfrm>
        </p:grpSpPr>
        <p:pic>
          <p:nvPicPr>
            <p:cNvPr id="23" name="그림 22">
              <a:extLst>
                <a:ext uri="{FF2B5EF4-FFF2-40B4-BE49-F238E27FC236}">
                  <a16:creationId xmlns:a16="http://schemas.microsoft.com/office/drawing/2014/main" id="{B57077AD-74DD-4200-B14E-D765CEC2D3D8}"/>
                </a:ext>
              </a:extLst>
            </p:cNvPr>
            <p:cNvPicPr>
              <a:picLocks noChangeAspect="1"/>
            </p:cNvPicPr>
            <p:nvPr/>
          </p:nvPicPr>
          <p:blipFill>
            <a:blip r:embed="rId4"/>
            <a:stretch>
              <a:fillRect/>
            </a:stretch>
          </p:blipFill>
          <p:spPr>
            <a:xfrm>
              <a:off x="5063078" y="3219450"/>
              <a:ext cx="4118752" cy="2891708"/>
            </a:xfrm>
            <a:prstGeom prst="rect">
              <a:avLst/>
            </a:prstGeom>
            <a:ln>
              <a:solidFill>
                <a:schemeClr val="tx1">
                  <a:lumMod val="50000"/>
                  <a:lumOff val="50000"/>
                </a:schemeClr>
              </a:solidFill>
            </a:ln>
          </p:spPr>
        </p:pic>
        <p:pic>
          <p:nvPicPr>
            <p:cNvPr id="27" name="그림 26">
              <a:extLst>
                <a:ext uri="{FF2B5EF4-FFF2-40B4-BE49-F238E27FC236}">
                  <a16:creationId xmlns:a16="http://schemas.microsoft.com/office/drawing/2014/main" id="{79280937-4446-45A3-B6F2-8D6BC84EF7C6}"/>
                </a:ext>
              </a:extLst>
            </p:cNvPr>
            <p:cNvPicPr>
              <a:picLocks noChangeAspect="1"/>
            </p:cNvPicPr>
            <p:nvPr/>
          </p:nvPicPr>
          <p:blipFill>
            <a:blip r:embed="rId5"/>
            <a:stretch>
              <a:fillRect/>
            </a:stretch>
          </p:blipFill>
          <p:spPr>
            <a:xfrm>
              <a:off x="783542" y="3242291"/>
              <a:ext cx="4056205" cy="2868867"/>
            </a:xfrm>
            <a:prstGeom prst="rect">
              <a:avLst/>
            </a:prstGeom>
            <a:ln>
              <a:solidFill>
                <a:schemeClr val="tx1">
                  <a:lumMod val="65000"/>
                  <a:lumOff val="35000"/>
                </a:schemeClr>
              </a:solidFill>
            </a:ln>
          </p:spPr>
        </p:pic>
      </p:grpSp>
    </p:spTree>
    <p:extLst>
      <p:ext uri="{BB962C8B-B14F-4D97-AF65-F5344CB8AC3E}">
        <p14:creationId xmlns:p14="http://schemas.microsoft.com/office/powerpoint/2010/main" val="3523304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Install</a:t>
            </a:r>
            <a:r>
              <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rPr>
              <a:t>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Ruby to build a MQTT Client</a:t>
            </a:r>
          </a:p>
        </p:txBody>
      </p:sp>
      <p:sp>
        <p:nvSpPr>
          <p:cNvPr id="9" name="직사각형 8">
            <a:extLst>
              <a:ext uri="{FF2B5EF4-FFF2-40B4-BE49-F238E27FC236}">
                <a16:creationId xmlns:a16="http://schemas.microsoft.com/office/drawing/2014/main" id="{FAD7EC96-6D8F-46CE-BD89-812BAFC315B8}"/>
              </a:ext>
            </a:extLst>
          </p:cNvPr>
          <p:cNvSpPr/>
          <p:nvPr/>
        </p:nvSpPr>
        <p:spPr>
          <a:xfrm>
            <a:off x="580388" y="1877862"/>
            <a:ext cx="8619175" cy="533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8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Use Ruby to build a MQTT Client.</a:t>
            </a:r>
          </a:p>
          <a:p>
            <a:pPr marL="115888" indent="-115888">
              <a:spcAft>
                <a:spcPts val="8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Install ruby by executing the ‘</a:t>
            </a:r>
            <a:r>
              <a:rPr lang="en-US" altLang="ko-KR" sz="1400" b="1" dirty="0">
                <a:solidFill>
                  <a:schemeClr val="tx1"/>
                </a:solidFill>
                <a:latin typeface="SamsungOne-400" panose="020B0503030303020204" pitchFamily="34" charset="0"/>
                <a:ea typeface="SamsungOne-400" panose="020B0503030303020204" pitchFamily="34" charset="0"/>
              </a:rPr>
              <a:t>rubyinstaller-3.0.2-1-x64.EXE</a:t>
            </a:r>
            <a:r>
              <a:rPr lang="en-US" altLang="ko-KR" sz="1400" dirty="0">
                <a:solidFill>
                  <a:schemeClr val="tx1"/>
                </a:solidFill>
                <a:latin typeface="SamsungOne-400" panose="020B0503030303020204" pitchFamily="34" charset="0"/>
                <a:ea typeface="SamsungOne-400" panose="020B0503030303020204" pitchFamily="34" charset="0"/>
              </a:rPr>
              <a:t>’ file.</a:t>
            </a:r>
          </a:p>
        </p:txBody>
      </p:sp>
      <p:sp>
        <p:nvSpPr>
          <p:cNvPr id="11" name="직사각형 10">
            <a:extLst>
              <a:ext uri="{FF2B5EF4-FFF2-40B4-BE49-F238E27FC236}">
                <a16:creationId xmlns:a16="http://schemas.microsoft.com/office/drawing/2014/main" id="{CCC3D66C-3224-4D2F-8C74-3042441D2738}"/>
              </a:ext>
            </a:extLst>
          </p:cNvPr>
          <p:cNvSpPr/>
          <p:nvPr/>
        </p:nvSpPr>
        <p:spPr>
          <a:xfrm>
            <a:off x="712182" y="2444341"/>
            <a:ext cx="8533418"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rPr>
              <a:t>Visit </a:t>
            </a:r>
            <a:r>
              <a:rPr lang="ko-KR" altLang="en-US" sz="1300" dirty="0">
                <a:solidFill>
                  <a:schemeClr val="tx1">
                    <a:lumMod val="85000"/>
                    <a:lumOff val="15000"/>
                  </a:schemeClr>
                </a:solidFill>
                <a:latin typeface="SamsungOne-400" panose="020B0503030303020204" pitchFamily="34" charset="0"/>
              </a:rPr>
              <a:t>https://rubyinstaller.org/downloads/</a:t>
            </a:r>
            <a:r>
              <a:rPr lang="en-US" altLang="ko-KR" sz="1300" dirty="0">
                <a:solidFill>
                  <a:schemeClr val="tx1">
                    <a:lumMod val="85000"/>
                    <a:lumOff val="15000"/>
                  </a:schemeClr>
                </a:solidFill>
                <a:latin typeface="SamsungOne-400" panose="020B0503030303020204" pitchFamily="34" charset="0"/>
              </a:rPr>
              <a:t> to download the file.</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a:extLst>
              <a:ext uri="{FF2B5EF4-FFF2-40B4-BE49-F238E27FC236}">
                <a16:creationId xmlns:a16="http://schemas.microsoft.com/office/drawing/2014/main" id="{AD9868A8-E873-492D-9F4F-4BF0FB6F681F}"/>
              </a:ext>
            </a:extLst>
          </p:cNvPr>
          <p:cNvGrpSpPr/>
          <p:nvPr/>
        </p:nvGrpSpPr>
        <p:grpSpPr>
          <a:xfrm>
            <a:off x="712182" y="2877091"/>
            <a:ext cx="8322573" cy="3323684"/>
            <a:chOff x="1027074" y="3029491"/>
            <a:chExt cx="7797468" cy="3113979"/>
          </a:xfrm>
        </p:grpSpPr>
        <p:pic>
          <p:nvPicPr>
            <p:cNvPr id="23" name="그림 22">
              <a:extLst>
                <a:ext uri="{FF2B5EF4-FFF2-40B4-BE49-F238E27FC236}">
                  <a16:creationId xmlns:a16="http://schemas.microsoft.com/office/drawing/2014/main" id="{AE149F5A-D55F-415F-AEEF-D34FF5BF833E}"/>
                </a:ext>
              </a:extLst>
            </p:cNvPr>
            <p:cNvPicPr>
              <a:picLocks noChangeAspect="1"/>
            </p:cNvPicPr>
            <p:nvPr/>
          </p:nvPicPr>
          <p:blipFill>
            <a:blip r:embed="rId4"/>
            <a:stretch>
              <a:fillRect/>
            </a:stretch>
          </p:blipFill>
          <p:spPr>
            <a:xfrm>
              <a:off x="1027074" y="3029491"/>
              <a:ext cx="3806580" cy="3113979"/>
            </a:xfrm>
            <a:prstGeom prst="rect">
              <a:avLst/>
            </a:prstGeom>
          </p:spPr>
        </p:pic>
        <p:pic>
          <p:nvPicPr>
            <p:cNvPr id="28" name="그림 27">
              <a:extLst>
                <a:ext uri="{FF2B5EF4-FFF2-40B4-BE49-F238E27FC236}">
                  <a16:creationId xmlns:a16="http://schemas.microsoft.com/office/drawing/2014/main" id="{18867CB2-2F85-4294-8890-CA8544567271}"/>
                </a:ext>
              </a:extLst>
            </p:cNvPr>
            <p:cNvPicPr>
              <a:picLocks noChangeAspect="1"/>
            </p:cNvPicPr>
            <p:nvPr/>
          </p:nvPicPr>
          <p:blipFill>
            <a:blip r:embed="rId5"/>
            <a:stretch>
              <a:fillRect/>
            </a:stretch>
          </p:blipFill>
          <p:spPr>
            <a:xfrm>
              <a:off x="5017961" y="3029491"/>
              <a:ext cx="3806581" cy="3113979"/>
            </a:xfrm>
            <a:prstGeom prst="rect">
              <a:avLst/>
            </a:prstGeom>
          </p:spPr>
        </p:pic>
      </p:grpSp>
      <p:sp>
        <p:nvSpPr>
          <p:cNvPr id="3" name="직사각형 2"/>
          <p:cNvSpPr/>
          <p:nvPr/>
        </p:nvSpPr>
        <p:spPr>
          <a:xfrm>
            <a:off x="3556000" y="5915378"/>
            <a:ext cx="620889" cy="2483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7817556" y="5915377"/>
            <a:ext cx="620889" cy="2483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5204179" y="4035777"/>
            <a:ext cx="2302932" cy="547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908757" y="5475110"/>
            <a:ext cx="1010354" cy="2370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22913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1" name="직사각형 10">
            <a:extLst>
              <a:ext uri="{FF2B5EF4-FFF2-40B4-BE49-F238E27FC236}">
                <a16:creationId xmlns:a16="http://schemas.microsoft.com/office/drawing/2014/main" id="{CCC3D66C-3224-4D2F-8C74-3042441D2738}"/>
              </a:ext>
            </a:extLst>
          </p:cNvPr>
          <p:cNvSpPr/>
          <p:nvPr/>
        </p:nvSpPr>
        <p:spPr>
          <a:xfrm>
            <a:off x="712182" y="2256367"/>
            <a:ext cx="8533418"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400" panose="020B0503030303020204" pitchFamily="34" charset="0"/>
              </a:rPr>
              <a:t>https://rubygems.org/</a:t>
            </a:r>
          </a:p>
        </p:txBody>
      </p:sp>
      <p:sp>
        <p:nvSpPr>
          <p:cNvPr id="12" name="직사각형 11">
            <a:extLst>
              <a:ext uri="{FF2B5EF4-FFF2-40B4-BE49-F238E27FC236}">
                <a16:creationId xmlns:a16="http://schemas.microsoft.com/office/drawing/2014/main" id="{1335B242-9DDA-4051-8464-C76E5A33CC14}"/>
              </a:ext>
            </a:extLst>
          </p:cNvPr>
          <p:cNvSpPr/>
          <p:nvPr/>
        </p:nvSpPr>
        <p:spPr>
          <a:xfrm>
            <a:off x="580388" y="1395327"/>
            <a:ext cx="8916309" cy="85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8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RubyGems</a:t>
            </a:r>
            <a:r>
              <a:rPr lang="en-US" altLang="ko-KR" sz="1400" dirty="0">
                <a:solidFill>
                  <a:schemeClr val="tx1"/>
                </a:solidFill>
                <a:latin typeface="SamsungOne-400" panose="020B0503030303020204" pitchFamily="34" charset="0"/>
                <a:ea typeface="SamsungOne-400" panose="020B0503030303020204" pitchFamily="34" charset="0"/>
              </a:rPr>
              <a:t> is a package management framework for Ruby.</a:t>
            </a:r>
          </a:p>
          <a:p>
            <a:pPr marL="115888" indent="-115888">
              <a:spcAft>
                <a:spcPts val="8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Pure Ruby gem implements the MQTT protocol which is a lightweight protocol for publish/subscribe messaging.</a:t>
            </a:r>
          </a:p>
          <a:p>
            <a:pPr marL="115888" indent="-115888">
              <a:spcAft>
                <a:spcPts val="8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Visit https://</a:t>
            </a:r>
            <a:r>
              <a:rPr lang="en-US" altLang="ko-KR" sz="1400" dirty="0" err="1">
                <a:solidFill>
                  <a:schemeClr val="tx1"/>
                </a:solidFill>
                <a:latin typeface="SamsungOne-400" panose="020B0503030303020204" pitchFamily="34" charset="0"/>
                <a:ea typeface="SamsungOne-400" panose="020B0503030303020204" pitchFamily="34" charset="0"/>
              </a:rPr>
              <a:t>rubygems.org</a:t>
            </a:r>
            <a:r>
              <a:rPr lang="en-US" altLang="ko-KR" sz="1400" dirty="0">
                <a:solidFill>
                  <a:schemeClr val="tx1"/>
                </a:solidFill>
                <a:latin typeface="SamsungOne-400" panose="020B0503030303020204" pitchFamily="34" charset="0"/>
                <a:ea typeface="SamsungOne-400" panose="020B0503030303020204" pitchFamily="34" charset="0"/>
              </a:rPr>
              <a:t>/pages/download to download </a:t>
            </a:r>
            <a:r>
              <a:rPr lang="en-US" altLang="ko-KR" sz="1400" dirty="0" err="1">
                <a:solidFill>
                  <a:schemeClr val="tx1"/>
                </a:solidFill>
                <a:latin typeface="SamsungOne-400" panose="020B0503030303020204" pitchFamily="34" charset="0"/>
                <a:ea typeface="SamsungOne-400" panose="020B0503030303020204" pitchFamily="34" charset="0"/>
              </a:rPr>
              <a:t>RubyGems</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E10FDE71-6692-4CF3-AD38-D3140EC7AE6F}"/>
              </a:ext>
            </a:extLst>
          </p:cNvPr>
          <p:cNvGrpSpPr/>
          <p:nvPr/>
        </p:nvGrpSpPr>
        <p:grpSpPr>
          <a:xfrm>
            <a:off x="712182" y="2656100"/>
            <a:ext cx="6616016" cy="3577059"/>
            <a:chOff x="4353458" y="3062942"/>
            <a:chExt cx="6101575" cy="3298918"/>
          </a:xfrm>
        </p:grpSpPr>
        <p:pic>
          <p:nvPicPr>
            <p:cNvPr id="16" name="그림 15">
              <a:extLst>
                <a:ext uri="{FF2B5EF4-FFF2-40B4-BE49-F238E27FC236}">
                  <a16:creationId xmlns:a16="http://schemas.microsoft.com/office/drawing/2014/main" id="{A2A9021C-EB28-4A7D-97A5-248CD00CA7ED}"/>
                </a:ext>
              </a:extLst>
            </p:cNvPr>
            <p:cNvPicPr>
              <a:picLocks noChangeAspect="1"/>
            </p:cNvPicPr>
            <p:nvPr/>
          </p:nvPicPr>
          <p:blipFill>
            <a:blip r:embed="rId4"/>
            <a:stretch>
              <a:fillRect/>
            </a:stretch>
          </p:blipFill>
          <p:spPr>
            <a:xfrm>
              <a:off x="4353458" y="3062942"/>
              <a:ext cx="4846105" cy="3298918"/>
            </a:xfrm>
            <a:prstGeom prst="rect">
              <a:avLst/>
            </a:prstGeom>
          </p:spPr>
        </p:pic>
        <p:sp>
          <p:nvSpPr>
            <p:cNvPr id="17" name="직사각형 16">
              <a:extLst>
                <a:ext uri="{FF2B5EF4-FFF2-40B4-BE49-F238E27FC236}">
                  <a16:creationId xmlns:a16="http://schemas.microsoft.com/office/drawing/2014/main" id="{9DA7CC97-EBB7-466E-AE43-71C820C73AD6}"/>
                </a:ext>
              </a:extLst>
            </p:cNvPr>
            <p:cNvSpPr/>
            <p:nvPr/>
          </p:nvSpPr>
          <p:spPr>
            <a:xfrm>
              <a:off x="4357688" y="3301388"/>
              <a:ext cx="2100262" cy="206083"/>
            </a:xfrm>
            <a:prstGeom prst="rect">
              <a:avLst/>
            </a:prstGeom>
            <a:noFill/>
            <a:ln w="28575">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latin typeface="SamsungOne-400" panose="020B0503030303020204" pitchFamily="34" charset="0"/>
              </a:endParaRPr>
            </a:p>
          </p:txBody>
        </p:sp>
        <p:pic>
          <p:nvPicPr>
            <p:cNvPr id="18" name="그림 17">
              <a:extLst>
                <a:ext uri="{FF2B5EF4-FFF2-40B4-BE49-F238E27FC236}">
                  <a16:creationId xmlns:a16="http://schemas.microsoft.com/office/drawing/2014/main" id="{6CD0D8B9-10EC-4B4E-82DB-B0CAD9EFC6DB}"/>
                </a:ext>
              </a:extLst>
            </p:cNvPr>
            <p:cNvPicPr>
              <a:picLocks noChangeAspect="1"/>
            </p:cNvPicPr>
            <p:nvPr/>
          </p:nvPicPr>
          <p:blipFill rotWithShape="1">
            <a:blip r:embed="rId4"/>
            <a:srcRect l="-10" t="8498" r="56277" b="86882"/>
            <a:stretch/>
          </p:blipFill>
          <p:spPr>
            <a:xfrm>
              <a:off x="6831200" y="3559076"/>
              <a:ext cx="3623833" cy="260590"/>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grpSp>
      <p:pic>
        <p:nvPicPr>
          <p:cNvPr id="21" name="그림 20">
            <a:extLst>
              <a:ext uri="{FF2B5EF4-FFF2-40B4-BE49-F238E27FC236}">
                <a16:creationId xmlns:a16="http://schemas.microsoft.com/office/drawing/2014/main" id="{45512026-F54A-4D17-BD98-228DFDDF86B3}"/>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796345" y="3074512"/>
            <a:ext cx="461205" cy="385628"/>
          </a:xfrm>
          <a:prstGeom prst="rect">
            <a:avLst/>
          </a:prstGeom>
        </p:spPr>
      </p:pic>
    </p:spTree>
    <p:extLst>
      <p:ext uri="{BB962C8B-B14F-4D97-AF65-F5344CB8AC3E}">
        <p14:creationId xmlns:p14="http://schemas.microsoft.com/office/powerpoint/2010/main" val="2321341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922E06FE-F03E-4CE8-9F29-A59EE9B8188E}"/>
              </a:ext>
            </a:extLst>
          </p:cNvPr>
          <p:cNvPicPr>
            <a:picLocks noChangeAspect="1"/>
          </p:cNvPicPr>
          <p:nvPr/>
        </p:nvPicPr>
        <p:blipFill>
          <a:blip r:embed="rId3"/>
          <a:stretch>
            <a:fillRect/>
          </a:stretch>
        </p:blipFill>
        <p:spPr>
          <a:xfrm>
            <a:off x="710025" y="2255144"/>
            <a:ext cx="5254694" cy="3577059"/>
          </a:xfrm>
          <a:prstGeom prst="rect">
            <a:avLst/>
          </a:prstGeom>
        </p:spPr>
      </p:pic>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1" name="직사각형 10">
            <a:extLst>
              <a:ext uri="{FF2B5EF4-FFF2-40B4-BE49-F238E27FC236}">
                <a16:creationId xmlns:a16="http://schemas.microsoft.com/office/drawing/2014/main" id="{CCC3D66C-3224-4D2F-8C74-3042441D2738}"/>
              </a:ext>
            </a:extLst>
          </p:cNvPr>
          <p:cNvSpPr/>
          <p:nvPr/>
        </p:nvSpPr>
        <p:spPr>
          <a:xfrm>
            <a:off x="712182" y="1845264"/>
            <a:ext cx="8533418"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400" panose="020B0503030303020204" pitchFamily="34" charset="0"/>
              </a:rPr>
              <a:t>https://rubygems.org/</a:t>
            </a:r>
          </a:p>
        </p:txBody>
      </p:sp>
      <p:sp>
        <p:nvSpPr>
          <p:cNvPr id="12" name="직사각형 11">
            <a:extLst>
              <a:ext uri="{FF2B5EF4-FFF2-40B4-BE49-F238E27FC236}">
                <a16:creationId xmlns:a16="http://schemas.microsoft.com/office/drawing/2014/main" id="{1335B242-9DDA-4051-8464-C76E5A33CC14}"/>
              </a:ext>
            </a:extLst>
          </p:cNvPr>
          <p:cNvSpPr/>
          <p:nvPr/>
        </p:nvSpPr>
        <p:spPr>
          <a:xfrm>
            <a:off x="580388" y="1395327"/>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8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Chạy Start/Command Prompt bằng phần mềm Ruby trên Windows, sau đó cài đặt thư viện MQTT theo hình minh họa và các lệnh dưới đây.</a:t>
            </a:r>
          </a:p>
        </p:txBody>
      </p:sp>
      <p:pic>
        <p:nvPicPr>
          <p:cNvPr id="21" name="그림 20">
            <a:extLst>
              <a:ext uri="{FF2B5EF4-FFF2-40B4-BE49-F238E27FC236}">
                <a16:creationId xmlns:a16="http://schemas.microsoft.com/office/drawing/2014/main" id="{45512026-F54A-4D17-BD98-228DFDDF86B3}"/>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flipV="1">
            <a:off x="2726495" y="2693512"/>
            <a:ext cx="461205" cy="385628"/>
          </a:xfrm>
          <a:prstGeom prst="rect">
            <a:avLst/>
          </a:prstGeom>
        </p:spPr>
      </p:pic>
      <p:sp>
        <p:nvSpPr>
          <p:cNvPr id="15" name="직사각형 14">
            <a:extLst>
              <a:ext uri="{FF2B5EF4-FFF2-40B4-BE49-F238E27FC236}">
                <a16:creationId xmlns:a16="http://schemas.microsoft.com/office/drawing/2014/main" id="{4AC07775-5A13-460A-AE35-1E8DE0C4A9E5}"/>
              </a:ext>
            </a:extLst>
          </p:cNvPr>
          <p:cNvSpPr/>
          <p:nvPr/>
        </p:nvSpPr>
        <p:spPr>
          <a:xfrm>
            <a:off x="716269" y="2531283"/>
            <a:ext cx="2103132" cy="223458"/>
          </a:xfrm>
          <a:prstGeom prst="rect">
            <a:avLst/>
          </a:prstGeom>
          <a:noFill/>
          <a:ln w="28575">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latin typeface="SamsungOne-400" panose="020B0503030303020204" pitchFamily="34" charset="0"/>
            </a:endParaRPr>
          </a:p>
        </p:txBody>
      </p:sp>
      <p:pic>
        <p:nvPicPr>
          <p:cNvPr id="20" name="그림 19">
            <a:extLst>
              <a:ext uri="{FF2B5EF4-FFF2-40B4-BE49-F238E27FC236}">
                <a16:creationId xmlns:a16="http://schemas.microsoft.com/office/drawing/2014/main" id="{EB24345E-73FE-4FDE-97C6-264358BE3C63}"/>
              </a:ext>
            </a:extLst>
          </p:cNvPr>
          <p:cNvPicPr>
            <a:picLocks noChangeAspect="1"/>
          </p:cNvPicPr>
          <p:nvPr/>
        </p:nvPicPr>
        <p:blipFill rotWithShape="1">
          <a:blip r:embed="rId3"/>
          <a:srcRect l="19478" t="8985" r="59857" b="87243"/>
          <a:stretch/>
        </p:blipFill>
        <p:spPr>
          <a:xfrm>
            <a:off x="3328286" y="2848129"/>
            <a:ext cx="1858971" cy="231011"/>
          </a:xfrm>
          <a:prstGeom prst="rect">
            <a:avLst/>
          </a:prstGeom>
          <a:noFill/>
          <a:ln w="28575">
            <a:solidFill>
              <a:srgbClr val="D29500"/>
            </a:solidFill>
            <a:prstDash val="soli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90012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Chạy Chương trình trò chuyện MQTT (Ruby)</a:t>
            </a:r>
          </a:p>
        </p:txBody>
      </p:sp>
      <p:sp>
        <p:nvSpPr>
          <p:cNvPr id="17" name="직사각형 16">
            <a:extLst>
              <a:ext uri="{FF2B5EF4-FFF2-40B4-BE49-F238E27FC236}">
                <a16:creationId xmlns:a16="http://schemas.microsoft.com/office/drawing/2014/main" id="{08CB713C-F30B-4493-BF38-9708C16516C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Chạy Command Prompt với Ruby và sử dụng lệnh dưới đây</a:t>
            </a:r>
          </a:p>
        </p:txBody>
      </p:sp>
      <p:sp>
        <p:nvSpPr>
          <p:cNvPr id="6" name="직사각형 5">
            <a:extLst>
              <a:ext uri="{FF2B5EF4-FFF2-40B4-BE49-F238E27FC236}">
                <a16:creationId xmlns:a16="http://schemas.microsoft.com/office/drawing/2014/main" id="{64747B77-1B1E-45FC-82D0-D7C4E6919689}"/>
              </a:ext>
            </a:extLst>
          </p:cNvPr>
          <p:cNvSpPr/>
          <p:nvPr/>
        </p:nvSpPr>
        <p:spPr>
          <a:xfrm>
            <a:off x="696607" y="2222484"/>
            <a:ext cx="630145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SzPct val="120000"/>
              <a:buFont typeface="SamsungOne 400" panose="020B0503030303020204" pitchFamily="34" charset="0"/>
              <a:buChar char="‣"/>
              <a:defRP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cd C: \</a:t>
            </a:r>
          </a:p>
          <a:p>
            <a:pPr marL="182563" indent="-182563">
              <a:spcAft>
                <a:spcPts val="800"/>
              </a:spcAft>
              <a:buClr>
                <a:srgbClr val="193EB0"/>
              </a:buClr>
              <a:buSzPct val="120000"/>
              <a:buFont typeface="SamsungOne 400" panose="020B0503030303020204" pitchFamily="34" charset="0"/>
              <a:buChar char="‣"/>
              <a:defRP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ruby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filename.rb</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Argument value</a:t>
            </a:r>
          </a:p>
        </p:txBody>
      </p:sp>
    </p:spTree>
    <p:extLst>
      <p:ext uri="{BB962C8B-B14F-4D97-AF65-F5344CB8AC3E}">
        <p14:creationId xmlns:p14="http://schemas.microsoft.com/office/powerpoint/2010/main" val="23915564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MQTT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14" name="직사각형 13">
            <a:extLst>
              <a:ext uri="{FF2B5EF4-FFF2-40B4-BE49-F238E27FC236}">
                <a16:creationId xmlns:a16="http://schemas.microsoft.com/office/drawing/2014/main" id="{4964E916-21FD-4F32-95FF-FC7E6A04778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Tạo Chương trình trò chuyện MQTT bằng Ruby</a:t>
            </a:r>
          </a:p>
        </p:txBody>
      </p:sp>
      <p:grpSp>
        <p:nvGrpSpPr>
          <p:cNvPr id="16" name="그룹 15">
            <a:extLst>
              <a:ext uri="{FF2B5EF4-FFF2-40B4-BE49-F238E27FC236}">
                <a16:creationId xmlns:a16="http://schemas.microsoft.com/office/drawing/2014/main" id="{69739393-0530-4958-B5CE-E97017AFDA2A}"/>
              </a:ext>
            </a:extLst>
          </p:cNvPr>
          <p:cNvGrpSpPr/>
          <p:nvPr/>
        </p:nvGrpSpPr>
        <p:grpSpPr>
          <a:xfrm>
            <a:off x="1461559" y="3305433"/>
            <a:ext cx="6982884" cy="2555331"/>
            <a:chOff x="1308796" y="3298044"/>
            <a:chExt cx="6294330" cy="3318390"/>
          </a:xfrm>
        </p:grpSpPr>
        <p:grpSp>
          <p:nvGrpSpPr>
            <p:cNvPr id="17" name="그룹 16">
              <a:extLst>
                <a:ext uri="{FF2B5EF4-FFF2-40B4-BE49-F238E27FC236}">
                  <a16:creationId xmlns:a16="http://schemas.microsoft.com/office/drawing/2014/main" id="{70C82807-822D-4B07-8D90-B5E0BD1F8D9A}"/>
                </a:ext>
              </a:extLst>
            </p:cNvPr>
            <p:cNvGrpSpPr/>
            <p:nvPr/>
          </p:nvGrpSpPr>
          <p:grpSpPr>
            <a:xfrm>
              <a:off x="1308796" y="3298044"/>
              <a:ext cx="6294330" cy="3318390"/>
              <a:chOff x="1319240" y="3210408"/>
              <a:chExt cx="6422335" cy="3478959"/>
            </a:xfrm>
          </p:grpSpPr>
          <p:sp>
            <p:nvSpPr>
              <p:cNvPr id="30" name="직사각형 29">
                <a:extLst>
                  <a:ext uri="{FF2B5EF4-FFF2-40B4-BE49-F238E27FC236}">
                    <a16:creationId xmlns:a16="http://schemas.microsoft.com/office/drawing/2014/main" id="{7264D51C-1857-4AF8-9F7B-C6790D9DE556}"/>
                  </a:ext>
                </a:extLst>
              </p:cNvPr>
              <p:cNvSpPr/>
              <p:nvPr/>
            </p:nvSpPr>
            <p:spPr>
              <a:xfrm>
                <a:off x="1319240" y="3649980"/>
                <a:ext cx="3289677" cy="3039387"/>
              </a:xfrm>
              <a:prstGeom prst="rect">
                <a:avLst/>
              </a:prstGeom>
              <a:solidFill>
                <a:schemeClr val="bg1">
                  <a:lumMod val="95000"/>
                </a:schemeClr>
              </a:solidFill>
              <a:ln w="12700" cap="flat" cmpd="sng" algn="ctr">
                <a:solidFill>
                  <a:schemeClr val="bg1">
                    <a:lumMod val="50000"/>
                  </a:schemeClr>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endParaRPr kumimoji="1" lang="ko-KR" altLang="en-US" sz="1400" b="0" i="0" u="none" strike="noStrike" kern="0" cap="none" spc="0" normalizeH="0" baseline="0" noProof="0" dirty="0">
                  <a:ln>
                    <a:noFill/>
                  </a:ln>
                  <a:solidFill>
                    <a:prstClr val="black"/>
                  </a:solidFill>
                  <a:effectLst/>
                  <a:uLnTx/>
                  <a:uFillTx/>
                  <a:latin typeface="SamsungOne-400" panose="020B0503030303020204" pitchFamily="34" charset="0"/>
                  <a:ea typeface="KoPub돋움체 Bold" panose="02020603020101020101" pitchFamily="18" charset="-127"/>
                </a:endParaRPr>
              </a:p>
            </p:txBody>
          </p:sp>
          <p:grpSp>
            <p:nvGrpSpPr>
              <p:cNvPr id="31" name="그룹 30">
                <a:extLst>
                  <a:ext uri="{FF2B5EF4-FFF2-40B4-BE49-F238E27FC236}">
                    <a16:creationId xmlns:a16="http://schemas.microsoft.com/office/drawing/2014/main" id="{76D86AF2-4EAB-4597-A8C8-82F38E7E0BB2}"/>
                  </a:ext>
                </a:extLst>
              </p:cNvPr>
              <p:cNvGrpSpPr/>
              <p:nvPr/>
            </p:nvGrpSpPr>
            <p:grpSpPr>
              <a:xfrm>
                <a:off x="1463937" y="4121557"/>
                <a:ext cx="6277638" cy="2358478"/>
                <a:chOff x="-69016" y="3437334"/>
                <a:chExt cx="6716401" cy="2973730"/>
              </a:xfrm>
            </p:grpSpPr>
            <p:sp>
              <p:nvSpPr>
                <p:cNvPr id="35" name="직사각형 34">
                  <a:extLst>
                    <a:ext uri="{FF2B5EF4-FFF2-40B4-BE49-F238E27FC236}">
                      <a16:creationId xmlns:a16="http://schemas.microsoft.com/office/drawing/2014/main" id="{28A61A3A-1D9E-45C7-A505-AADF4BE90B32}"/>
                    </a:ext>
                  </a:extLst>
                </p:cNvPr>
                <p:cNvSpPr/>
                <p:nvPr/>
              </p:nvSpPr>
              <p:spPr>
                <a:xfrm>
                  <a:off x="4809676" y="4320478"/>
                  <a:ext cx="1837709" cy="936104"/>
                </a:xfrm>
                <a:prstGeom prst="rect">
                  <a:avLst/>
                </a:prstGeom>
                <a:solidFill>
                  <a:schemeClr val="bg1">
                    <a:lumMod val="95000"/>
                  </a:schemeClr>
                </a:solidFill>
                <a:ln w="12700" cap="flat" cmpd="sng" algn="ctr">
                  <a:solidFill>
                    <a:schemeClr val="bg1">
                      <a:lumMod val="50000"/>
                    </a:schemeClr>
                  </a:solidFill>
                  <a:prstDash val="solid"/>
                </a:ln>
                <a:effectLst/>
              </p:spPr>
              <p:txBody>
                <a:bodyPr rtlCol="0" anchor="ctr">
                  <a:scene3d>
                    <a:camera prst="orthographicFront"/>
                    <a:lightRig rig="threePt" dir="t"/>
                  </a:scene3d>
                  <a:sp3d>
                    <a:bevelT w="0" h="6350"/>
                  </a:sp3d>
                </a:bodyPr>
                <a:lstStyle/>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prstClr val="black"/>
                      </a:solidFill>
                      <a:effectLst/>
                      <a:uLnTx/>
                      <a:uFillTx/>
                      <a:latin typeface="SamsungOne-400" pitchFamily="34" charset="0"/>
                      <a:ea typeface="SamsungOne-400" pitchFamily="34" charset="0"/>
                    </a:rPr>
                    <a:t>MQTT</a:t>
                  </a:r>
                </a:p>
                <a:p>
                  <a:pPr marL="0" marR="0" lvl="0" indent="0" algn="ctr" defTabSz="1139825" rtl="0" eaLnBrk="1" fontAlgn="base" latinLnBrk="0"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prstClr val="black"/>
                      </a:solidFill>
                      <a:effectLst/>
                      <a:uLnTx/>
                      <a:uFillTx/>
                      <a:latin typeface="SamsungOne-400" pitchFamily="34" charset="0"/>
                      <a:ea typeface="SamsungOne-400" pitchFamily="34" charset="0"/>
                    </a:rPr>
                    <a:t>Máy</a:t>
                  </a:r>
                  <a:r>
                    <a:rPr kumimoji="1" lang="en-US" altLang="ko-KR" sz="1400" b="0" i="0" u="none" strike="noStrike" kern="0" cap="none" spc="0" normalizeH="0" baseline="0" noProof="0" dirty="0">
                      <a:ln>
                        <a:noFill/>
                      </a:ln>
                      <a:solidFill>
                        <a:prstClr val="black"/>
                      </a:solidFill>
                      <a:effectLst/>
                      <a:uLnTx/>
                      <a:uFillTx/>
                      <a:latin typeface="SamsungOne-400" pitchFamily="34" charset="0"/>
                      <a:ea typeface="SamsungOne-400" pitchFamily="34" charset="0"/>
                    </a:rPr>
                    <a:t> </a:t>
                  </a:r>
                  <a:r>
                    <a:rPr kumimoji="1" lang="en-US" altLang="ko-KR" sz="1400" b="0" i="0" u="none" strike="noStrike" kern="0" cap="none" spc="0" normalizeH="0" baseline="0" noProof="0" dirty="0" err="1">
                      <a:ln>
                        <a:noFill/>
                      </a:ln>
                      <a:solidFill>
                        <a:prstClr val="black"/>
                      </a:solidFill>
                      <a:effectLst/>
                      <a:uLnTx/>
                      <a:uFillTx/>
                      <a:latin typeface="SamsungOne-400" pitchFamily="34" charset="0"/>
                      <a:ea typeface="SamsungOne-400" pitchFamily="34" charset="0"/>
                    </a:rPr>
                    <a:t>chủ</a:t>
                  </a:r>
                  <a:r>
                    <a:rPr kumimoji="1" lang="en-US" altLang="ko-KR" sz="1400" b="0" i="0" u="none" strike="noStrike" kern="0" cap="none" spc="0" normalizeH="0" baseline="0" noProof="0" dirty="0">
                      <a:ln>
                        <a:noFill/>
                      </a:ln>
                      <a:solidFill>
                        <a:prstClr val="black"/>
                      </a:solidFill>
                      <a:effectLst/>
                      <a:uLnTx/>
                      <a:uFillTx/>
                      <a:latin typeface="SamsungOne-400" pitchFamily="34" charset="0"/>
                      <a:ea typeface="SamsungOne-400" pitchFamily="34" charset="0"/>
                    </a:rPr>
                    <a:t> Broker</a:t>
                  </a:r>
                </a:p>
              </p:txBody>
            </p:sp>
            <p:sp>
              <p:nvSpPr>
                <p:cNvPr id="36" name="직사각형 35">
                  <a:extLst>
                    <a:ext uri="{FF2B5EF4-FFF2-40B4-BE49-F238E27FC236}">
                      <a16:creationId xmlns:a16="http://schemas.microsoft.com/office/drawing/2014/main" id="{382235C2-C1F1-4BB9-BC54-2F0860E93746}"/>
                    </a:ext>
                  </a:extLst>
                </p:cNvPr>
                <p:cNvSpPr/>
                <p:nvPr/>
              </p:nvSpPr>
              <p:spPr>
                <a:xfrm>
                  <a:off x="-69015" y="3437334"/>
                  <a:ext cx="3091269" cy="1172478"/>
                </a:xfrm>
                <a:prstGeom prst="rect">
                  <a:avLst/>
                </a:prstGeom>
                <a:solidFill>
                  <a:sysClr val="window" lastClr="FFFFFF"/>
                </a:solidFill>
                <a:ln w="25400" cap="flat" cmpd="sng" algn="ctr">
                  <a:solidFill>
                    <a:srgbClr val="193EB0"/>
                  </a:solidFill>
                  <a:prstDash val="solid"/>
                </a:ln>
                <a:effectLst/>
              </p:spPr>
              <p:txBody>
                <a:bodyPr rtlCol="0" anchor="ctr">
                  <a:scene3d>
                    <a:camera prst="orthographicFront"/>
                    <a:lightRig rig="threePt" dir="t"/>
                  </a:scene3d>
                  <a:sp3d>
                    <a:bevelT w="0" h="6350"/>
                  </a:sp3d>
                </a:bodyPr>
                <a:lstStyle/>
                <a:p>
                  <a:pPr marL="0" marR="0" lvl="0" indent="0" algn="l" defTabSz="1139825" rtl="0" eaLnBrk="1" fontAlgn="base" latinLnBrk="0" hangingPunct="1">
                    <a:lnSpc>
                      <a:spcPct val="100000"/>
                    </a:lnSpc>
                    <a:spcBef>
                      <a:spcPct val="0"/>
                    </a:spcBef>
                    <a:spcAft>
                      <a:spcPct val="0"/>
                    </a:spcAft>
                    <a:buClrTx/>
                    <a:buSzTx/>
                    <a:buFontTx/>
                    <a:buNone/>
                    <a:tabLst/>
                    <a:defRPr/>
                  </a:pPr>
                  <a:r>
                    <a:rPr kumimoji="1" lang="vi-VN" altLang="ko-KR" sz="13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Trò chuyện/công khai</a:t>
                  </a:r>
                </a:p>
                <a:p>
                  <a:pPr marL="0" marR="0" lvl="0" indent="0" algn="l" defTabSz="1139825" rtl="0" eaLnBrk="1" fontAlgn="base" latinLnBrk="0" hangingPunct="1">
                    <a:lnSpc>
                      <a:spcPct val="100000"/>
                    </a:lnSpc>
                    <a:spcBef>
                      <a:spcPct val="0"/>
                    </a:spcBef>
                    <a:spcAft>
                      <a:spcPct val="0"/>
                    </a:spcAft>
                    <a:buClrTx/>
                    <a:buSzTx/>
                    <a:buFontTx/>
                    <a:buNone/>
                    <a:tabLst/>
                    <a:defRPr/>
                  </a:pPr>
                  <a:r>
                    <a:rPr kumimoji="1" lang="vi-VN" altLang="ko-KR" sz="13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Trò chuyện/công khai/TÊN NGƯỜI</a:t>
                  </a:r>
                  <a:r>
                    <a:rPr kumimoji="1" lang="en-US" altLang="ko-KR" sz="13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 </a:t>
                  </a:r>
                  <a:r>
                    <a:rPr kumimoji="1" lang="vi-VN" altLang="ko-KR" sz="13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DÙNG</a:t>
                  </a:r>
                </a:p>
                <a:p>
                  <a:pPr marL="0" marR="0" lvl="0" indent="0" algn="l" defTabSz="1139825" rtl="0" eaLnBrk="1" fontAlgn="base" latinLnBrk="0" hangingPunct="1">
                    <a:lnSpc>
                      <a:spcPct val="100000"/>
                    </a:lnSpc>
                    <a:spcBef>
                      <a:spcPct val="0"/>
                    </a:spcBef>
                    <a:spcAft>
                      <a:spcPct val="0"/>
                    </a:spcAft>
                    <a:buClrTx/>
                    <a:buSzTx/>
                    <a:buFontTx/>
                    <a:buNone/>
                    <a:tabLst/>
                    <a:defRPr/>
                  </a:pPr>
                  <a:r>
                    <a:rPr kumimoji="1" lang="vi-VN" altLang="ko-KR" sz="13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Trò chuyện/TÊN NHÓM</a:t>
                  </a:r>
                </a:p>
              </p:txBody>
            </p:sp>
            <p:sp>
              <p:nvSpPr>
                <p:cNvPr id="37" name="직사각형 36">
                  <a:extLst>
                    <a:ext uri="{FF2B5EF4-FFF2-40B4-BE49-F238E27FC236}">
                      <a16:creationId xmlns:a16="http://schemas.microsoft.com/office/drawing/2014/main" id="{E5648A22-F9A7-483D-8747-E1E0A0AE2A55}"/>
                    </a:ext>
                  </a:extLst>
                </p:cNvPr>
                <p:cNvSpPr/>
                <p:nvPr/>
              </p:nvSpPr>
              <p:spPr>
                <a:xfrm>
                  <a:off x="-69016" y="5238586"/>
                  <a:ext cx="3091269" cy="1172478"/>
                </a:xfrm>
                <a:prstGeom prst="rect">
                  <a:avLst/>
                </a:prstGeom>
                <a:solidFill>
                  <a:sysClr val="window" lastClr="FFFFFF"/>
                </a:solidFill>
                <a:ln w="25400" cap="flat" cmpd="sng" algn="ctr">
                  <a:solidFill>
                    <a:srgbClr val="193EB0"/>
                  </a:solidFill>
                  <a:prstDash val="solid"/>
                </a:ln>
                <a:effectLst/>
              </p:spPr>
              <p:txBody>
                <a:bodyPr rtlCol="0" anchor="ctr">
                  <a:scene3d>
                    <a:camera prst="orthographicFront"/>
                    <a:lightRig rig="threePt" dir="t"/>
                  </a:scene3d>
                  <a:sp3d>
                    <a:bevelT w="0" h="6350"/>
                  </a:sp3d>
                </a:bodyPr>
                <a:lstStyle/>
                <a:p>
                  <a:pPr marL="0" marR="0" lvl="0" indent="0" algn="l" defTabSz="1139825" rtl="0" eaLnBrk="1" fontAlgn="base" latinLnBrk="0" hangingPunct="1">
                    <a:lnSpc>
                      <a:spcPct val="100000"/>
                    </a:lnSpc>
                    <a:spcBef>
                      <a:spcPct val="0"/>
                    </a:spcBef>
                    <a:spcAft>
                      <a:spcPct val="0"/>
                    </a:spcAft>
                    <a:buClrTx/>
                    <a:buSzTx/>
                    <a:buFontTx/>
                    <a:buNone/>
                    <a:tabLst/>
                    <a:defRPr/>
                  </a:pPr>
                  <a:r>
                    <a:rPr kumimoji="1" lang="vi-VN" altLang="ko-KR" sz="13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Trò chuyện/công khai</a:t>
                  </a:r>
                </a:p>
                <a:p>
                  <a:pPr marL="0" marR="0" lvl="0" indent="0" algn="l" defTabSz="1139825" rtl="0" eaLnBrk="1" fontAlgn="base" latinLnBrk="0" hangingPunct="1">
                    <a:lnSpc>
                      <a:spcPct val="100000"/>
                    </a:lnSpc>
                    <a:spcBef>
                      <a:spcPct val="0"/>
                    </a:spcBef>
                    <a:spcAft>
                      <a:spcPct val="0"/>
                    </a:spcAft>
                    <a:buClrTx/>
                    <a:buSzTx/>
                    <a:buFontTx/>
                    <a:buNone/>
                    <a:tabLst/>
                    <a:defRPr/>
                  </a:pPr>
                  <a:r>
                    <a:rPr kumimoji="1" lang="vi-VN" altLang="ko-KR" sz="13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Trò chuyện/công khai/TÊN NGƯỜI DÙNG</a:t>
                  </a:r>
                </a:p>
                <a:p>
                  <a:pPr marL="0" marR="0" lvl="0" indent="0" algn="l" defTabSz="1139825" rtl="0" eaLnBrk="1" fontAlgn="base" latinLnBrk="0" hangingPunct="1">
                    <a:lnSpc>
                      <a:spcPct val="100000"/>
                    </a:lnSpc>
                    <a:spcBef>
                      <a:spcPct val="0"/>
                    </a:spcBef>
                    <a:spcAft>
                      <a:spcPct val="0"/>
                    </a:spcAft>
                    <a:buClrTx/>
                    <a:buSzTx/>
                    <a:buFontTx/>
                    <a:buNone/>
                    <a:tabLst/>
                    <a:defRPr/>
                  </a:pPr>
                  <a:r>
                    <a:rPr kumimoji="1" lang="vi-VN" altLang="ko-KR" sz="1300" b="0" i="0" u="none" strike="noStrike" kern="0" cap="none" spc="0" normalizeH="0" baseline="0" noProof="0" dirty="0">
                      <a:ln>
                        <a:noFill/>
                      </a:ln>
                      <a:solidFill>
                        <a:schemeClr val="tx1">
                          <a:lumMod val="75000"/>
                          <a:lumOff val="25000"/>
                        </a:schemeClr>
                      </a:solidFill>
                      <a:effectLst/>
                      <a:uLnTx/>
                      <a:uFillTx/>
                      <a:latin typeface="SamsungOne-400" pitchFamily="34" charset="0"/>
                      <a:ea typeface="SamsungOne-400" pitchFamily="34" charset="0"/>
                    </a:rPr>
                    <a:t>Trò chuyện/TÊN NHÓM</a:t>
                  </a:r>
                </a:p>
              </p:txBody>
            </p:sp>
          </p:grpSp>
          <p:sp>
            <p:nvSpPr>
              <p:cNvPr id="32" name="TextBox 31">
                <a:extLst>
                  <a:ext uri="{FF2B5EF4-FFF2-40B4-BE49-F238E27FC236}">
                    <a16:creationId xmlns:a16="http://schemas.microsoft.com/office/drawing/2014/main" id="{F3358E19-CF6E-4C98-B9E1-B05B780BF7B9}"/>
                  </a:ext>
                </a:extLst>
              </p:cNvPr>
              <p:cNvSpPr txBox="1"/>
              <p:nvPr/>
            </p:nvSpPr>
            <p:spPr>
              <a:xfrm>
                <a:off x="1423432" y="3740516"/>
                <a:ext cx="1915427" cy="419023"/>
              </a:xfrm>
              <a:prstGeom prst="rect">
                <a:avLst/>
              </a:prstGeom>
              <a:noFill/>
            </p:spPr>
            <p:txBody>
              <a:bodyPr wrap="square" rtlCol="0">
                <a:spAutoFit/>
                <a:scene3d>
                  <a:camera prst="orthographicFront"/>
                  <a:lightRig rig="threePt" dir="t"/>
                </a:scene3d>
                <a:sp3d>
                  <a:bevelT w="0" h="6350"/>
                </a:sp3d>
              </a:bodyPr>
              <a:lstStyle/>
              <a:p>
                <a:pPr marL="0" marR="0" lvl="0" indent="0" algn="l" defTabSz="1139825" rtl="0" eaLnBrk="1" fontAlgn="base" latinLnBrk="0"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prstClr val="black"/>
                    </a:solidFill>
                    <a:effectLst/>
                    <a:uLnTx/>
                    <a:uFillTx/>
                    <a:latin typeface="SamsungOne-400" panose="020B0503030303020204" pitchFamily="34" charset="0"/>
                    <a:ea typeface="SamsungOne-400" panose="020B0503030303020204" pitchFamily="34" charset="0"/>
                  </a:rPr>
                  <a:t>Luồng</a:t>
                </a:r>
                <a:r>
                  <a:rPr kumimoji="1" lang="en-US" altLang="ko-KR" sz="1400" b="0" i="0" u="none" strike="noStrike" kern="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rPr>
                  <a:t> </a:t>
                </a:r>
                <a:r>
                  <a:rPr kumimoji="1" lang="en-US" altLang="ko-KR" sz="1400" b="0" i="0" u="none" strike="noStrike" kern="0" cap="none" spc="0" normalizeH="0" baseline="0" noProof="0" dirty="0" err="1">
                    <a:ln>
                      <a:noFill/>
                    </a:ln>
                    <a:solidFill>
                      <a:prstClr val="black"/>
                    </a:solidFill>
                    <a:effectLst/>
                    <a:uLnTx/>
                    <a:uFillTx/>
                    <a:latin typeface="SamsungOne-400" panose="020B0503030303020204" pitchFamily="34" charset="0"/>
                    <a:ea typeface="SamsungOne-400" panose="020B0503030303020204" pitchFamily="34" charset="0"/>
                  </a:rPr>
                  <a:t>phụ</a:t>
                </a:r>
                <a:endParaRPr kumimoji="1" lang="en-US" altLang="ko-KR" sz="1400" b="0" i="0" u="none" strike="noStrike" kern="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endParaRPr>
              </a:p>
            </p:txBody>
          </p:sp>
          <p:sp>
            <p:nvSpPr>
              <p:cNvPr id="33" name="TextBox 32">
                <a:extLst>
                  <a:ext uri="{FF2B5EF4-FFF2-40B4-BE49-F238E27FC236}">
                    <a16:creationId xmlns:a16="http://schemas.microsoft.com/office/drawing/2014/main" id="{56B00AB9-0D3B-4DF6-A0B5-3BE491D1BA75}"/>
                  </a:ext>
                </a:extLst>
              </p:cNvPr>
              <p:cNvSpPr txBox="1"/>
              <p:nvPr/>
            </p:nvSpPr>
            <p:spPr>
              <a:xfrm>
                <a:off x="1441844" y="5169922"/>
                <a:ext cx="1915427" cy="419023"/>
              </a:xfrm>
              <a:prstGeom prst="rect">
                <a:avLst/>
              </a:prstGeom>
              <a:noFill/>
            </p:spPr>
            <p:txBody>
              <a:bodyPr wrap="square" rtlCol="0">
                <a:spAutoFit/>
                <a:scene3d>
                  <a:camera prst="orthographicFront"/>
                  <a:lightRig rig="threePt" dir="t"/>
                </a:scene3d>
                <a:sp3d>
                  <a:bevelT w="0" h="6350"/>
                </a:sp3d>
              </a:bodyPr>
              <a:lstStyle/>
              <a:p>
                <a:pPr marL="0" marR="0" lvl="0" indent="0" algn="l" defTabSz="1139825" rtl="0" eaLnBrk="1" fontAlgn="base" latinLnBrk="0"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prstClr val="black"/>
                    </a:solidFill>
                    <a:effectLst/>
                    <a:uLnTx/>
                    <a:uFillTx/>
                    <a:latin typeface="SamsungOne-400" panose="020B0503030303020204" pitchFamily="34" charset="0"/>
                    <a:ea typeface="SamsungOne-400" panose="020B0503030303020204" pitchFamily="34" charset="0"/>
                  </a:rPr>
                  <a:t>Luồng</a:t>
                </a:r>
                <a:r>
                  <a:rPr kumimoji="1" lang="en-US" altLang="ko-KR" sz="1400" b="0" i="0" u="none" strike="noStrike" kern="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rPr>
                  <a:t> </a:t>
                </a:r>
                <a:r>
                  <a:rPr kumimoji="1" lang="en-US" altLang="ko-KR" sz="1400" b="0" i="0" u="none" strike="noStrike" kern="0" cap="none" spc="0" normalizeH="0" baseline="0" noProof="0" dirty="0" err="1">
                    <a:ln>
                      <a:noFill/>
                    </a:ln>
                    <a:solidFill>
                      <a:prstClr val="black"/>
                    </a:solidFill>
                    <a:effectLst/>
                    <a:uLnTx/>
                    <a:uFillTx/>
                    <a:latin typeface="SamsungOne-400" panose="020B0503030303020204" pitchFamily="34" charset="0"/>
                    <a:ea typeface="SamsungOne-400" panose="020B0503030303020204" pitchFamily="34" charset="0"/>
                  </a:rPr>
                  <a:t>công</a:t>
                </a:r>
                <a:r>
                  <a:rPr kumimoji="1" lang="en-US" altLang="ko-KR" sz="1400" b="0" i="0" u="none" strike="noStrike" kern="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rPr>
                  <a:t> </a:t>
                </a:r>
                <a:r>
                  <a:rPr kumimoji="1" lang="en-US" altLang="ko-KR" sz="1400" b="0" i="0" u="none" strike="noStrike" kern="0" cap="none" spc="0" normalizeH="0" baseline="0" noProof="0" dirty="0" err="1">
                    <a:ln>
                      <a:noFill/>
                    </a:ln>
                    <a:solidFill>
                      <a:prstClr val="black"/>
                    </a:solidFill>
                    <a:effectLst/>
                    <a:uLnTx/>
                    <a:uFillTx/>
                    <a:latin typeface="SamsungOne-400" panose="020B0503030303020204" pitchFamily="34" charset="0"/>
                    <a:ea typeface="SamsungOne-400" panose="020B0503030303020204" pitchFamily="34" charset="0"/>
                  </a:rPr>
                  <a:t>khai</a:t>
                </a:r>
                <a:endParaRPr kumimoji="1" lang="en-US" altLang="ko-KR" sz="1400" b="0" i="0" u="none" strike="noStrike" kern="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endParaRPr>
              </a:p>
            </p:txBody>
          </p:sp>
          <p:sp>
            <p:nvSpPr>
              <p:cNvPr id="34" name="TextBox 33">
                <a:extLst>
                  <a:ext uri="{FF2B5EF4-FFF2-40B4-BE49-F238E27FC236}">
                    <a16:creationId xmlns:a16="http://schemas.microsoft.com/office/drawing/2014/main" id="{457C017E-AE69-4DC9-A819-043A5406F385}"/>
                  </a:ext>
                </a:extLst>
              </p:cNvPr>
              <p:cNvSpPr txBox="1"/>
              <p:nvPr/>
            </p:nvSpPr>
            <p:spPr>
              <a:xfrm>
                <a:off x="1371724" y="3210408"/>
                <a:ext cx="1915427" cy="293317"/>
              </a:xfrm>
              <a:prstGeom prst="rect">
                <a:avLst/>
              </a:prstGeom>
              <a:noFill/>
            </p:spPr>
            <p:txBody>
              <a:bodyPr wrap="square" lIns="0" tIns="0" rIns="0" bIns="0" rtlCol="0">
                <a:spAutoFit/>
                <a:scene3d>
                  <a:camera prst="orthographicFront"/>
                  <a:lightRig rig="threePt" dir="t"/>
                </a:scene3d>
                <a:sp3d>
                  <a:bevelT w="0" h="6350"/>
                </a:sp3d>
              </a:bodyPr>
              <a:lstStyle/>
              <a:p>
                <a:pPr marL="0" marR="0" lvl="0" indent="0" defTabSz="1139825" rtl="0" eaLnBrk="1" fontAlgn="base" latinLnBrk="0"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prstClr val="black"/>
                    </a:solidFill>
                    <a:effectLst/>
                    <a:uLnTx/>
                    <a:uFillTx/>
                    <a:latin typeface="SamsungOne-400" panose="020B0503030303020204" pitchFamily="34" charset="0"/>
                    <a:ea typeface="SamsungOne-400" panose="020B0503030303020204" pitchFamily="34" charset="0"/>
                  </a:rPr>
                  <a:t>Máy</a:t>
                </a:r>
                <a:r>
                  <a:rPr kumimoji="1" lang="en-US" altLang="ko-KR" sz="1400" b="0" i="0" u="none" strike="noStrike" kern="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rPr>
                  <a:t> </a:t>
                </a:r>
                <a:r>
                  <a:rPr kumimoji="1" lang="en-US" altLang="ko-KR" sz="1400" b="0" i="0" u="none" strike="noStrike" kern="0" cap="none" spc="0" normalizeH="0" baseline="0" noProof="0" dirty="0" err="1">
                    <a:ln>
                      <a:noFill/>
                    </a:ln>
                    <a:solidFill>
                      <a:prstClr val="black"/>
                    </a:solidFill>
                    <a:effectLst/>
                    <a:uLnTx/>
                    <a:uFillTx/>
                    <a:latin typeface="SamsungOne-400" panose="020B0503030303020204" pitchFamily="34" charset="0"/>
                    <a:ea typeface="SamsungOne-400" panose="020B0503030303020204" pitchFamily="34" charset="0"/>
                  </a:rPr>
                  <a:t>khách</a:t>
                </a:r>
                <a:endParaRPr kumimoji="1" lang="en-US" altLang="ko-KR" sz="1400" b="0" i="0" u="none" strike="noStrike" kern="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endParaRPr>
              </a:p>
            </p:txBody>
          </p:sp>
        </p:grpSp>
        <p:cxnSp>
          <p:nvCxnSpPr>
            <p:cNvPr id="18" name="직선 화살표 연결선 17">
              <a:extLst>
                <a:ext uri="{FF2B5EF4-FFF2-40B4-BE49-F238E27FC236}">
                  <a16:creationId xmlns:a16="http://schemas.microsoft.com/office/drawing/2014/main" id="{23D6689D-D35E-4127-8A1E-9EC097AA1919}"/>
                </a:ext>
              </a:extLst>
            </p:cNvPr>
            <p:cNvCxnSpPr>
              <a:cxnSpLocks/>
              <a:stCxn id="36" idx="3"/>
              <a:endCxn id="35" idx="1"/>
            </p:cNvCxnSpPr>
            <p:nvPr/>
          </p:nvCxnSpPr>
          <p:spPr>
            <a:xfrm>
              <a:off x="4282347" y="4610629"/>
              <a:ext cx="1637357" cy="578689"/>
            </a:xfrm>
            <a:prstGeom prst="straightConnector1">
              <a:avLst/>
            </a:prstGeom>
            <a:noFill/>
            <a:ln w="38100" cap="flat" cmpd="sng" algn="ctr">
              <a:solidFill>
                <a:srgbClr val="193EB0"/>
              </a:solidFill>
              <a:prstDash val="solid"/>
              <a:tailEnd type="triangle"/>
            </a:ln>
            <a:effectLst/>
          </p:spPr>
        </p:cxnSp>
        <p:cxnSp>
          <p:nvCxnSpPr>
            <p:cNvPr id="20" name="직선 화살표 연결선 19">
              <a:extLst>
                <a:ext uri="{FF2B5EF4-FFF2-40B4-BE49-F238E27FC236}">
                  <a16:creationId xmlns:a16="http://schemas.microsoft.com/office/drawing/2014/main" id="{B87A5D13-5D5F-440B-8EBF-65ECFC75F750}"/>
                </a:ext>
              </a:extLst>
            </p:cNvPr>
            <p:cNvCxnSpPr>
              <a:cxnSpLocks/>
              <a:stCxn id="35" idx="1"/>
              <a:endCxn id="37" idx="3"/>
            </p:cNvCxnSpPr>
            <p:nvPr/>
          </p:nvCxnSpPr>
          <p:spPr>
            <a:xfrm flipH="1">
              <a:off x="4282346" y="5189318"/>
              <a:ext cx="1637358" cy="783957"/>
            </a:xfrm>
            <a:prstGeom prst="straightConnector1">
              <a:avLst/>
            </a:prstGeom>
            <a:noFill/>
            <a:ln w="38100" cap="flat" cmpd="sng" algn="ctr">
              <a:solidFill>
                <a:srgbClr val="193EB0"/>
              </a:solidFill>
              <a:prstDash val="solid"/>
              <a:tailEnd type="triangle"/>
            </a:ln>
            <a:effectLst/>
          </p:spPr>
        </p:cxnSp>
      </p:grpSp>
      <p:grpSp>
        <p:nvGrpSpPr>
          <p:cNvPr id="38" name="그룹 37">
            <a:extLst>
              <a:ext uri="{FF2B5EF4-FFF2-40B4-BE49-F238E27FC236}">
                <a16:creationId xmlns:a16="http://schemas.microsoft.com/office/drawing/2014/main" id="{1414D8D9-3794-4DDF-B0C6-92522342F319}"/>
              </a:ext>
            </a:extLst>
          </p:cNvPr>
          <p:cNvGrpSpPr/>
          <p:nvPr/>
        </p:nvGrpSpPr>
        <p:grpSpPr>
          <a:xfrm>
            <a:off x="1461558" y="2392535"/>
            <a:ext cx="6982884" cy="649784"/>
            <a:chOff x="1461558" y="2589671"/>
            <a:chExt cx="6982884" cy="649784"/>
          </a:xfrm>
        </p:grpSpPr>
        <p:grpSp>
          <p:nvGrpSpPr>
            <p:cNvPr id="39" name="그룹 38">
              <a:extLst>
                <a:ext uri="{FF2B5EF4-FFF2-40B4-BE49-F238E27FC236}">
                  <a16:creationId xmlns:a16="http://schemas.microsoft.com/office/drawing/2014/main" id="{27B45BC9-8AAC-42C3-970F-4549D54EBF8B}"/>
                </a:ext>
              </a:extLst>
            </p:cNvPr>
            <p:cNvGrpSpPr/>
            <p:nvPr/>
          </p:nvGrpSpPr>
          <p:grpSpPr>
            <a:xfrm>
              <a:off x="1461558" y="2589671"/>
              <a:ext cx="6982884" cy="537122"/>
              <a:chOff x="-168957" y="2452245"/>
              <a:chExt cx="8473908" cy="832739"/>
            </a:xfrm>
          </p:grpSpPr>
          <p:sp>
            <p:nvSpPr>
              <p:cNvPr id="43" name="직사각형 42">
                <a:extLst>
                  <a:ext uri="{FF2B5EF4-FFF2-40B4-BE49-F238E27FC236}">
                    <a16:creationId xmlns:a16="http://schemas.microsoft.com/office/drawing/2014/main" id="{666BFC8B-0A2B-4CDC-A52F-878706DE9A4A}"/>
                  </a:ext>
                </a:extLst>
              </p:cNvPr>
              <p:cNvSpPr/>
              <p:nvPr/>
            </p:nvSpPr>
            <p:spPr>
              <a:xfrm>
                <a:off x="-168957" y="2456643"/>
                <a:ext cx="2359094" cy="390694"/>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Trò</a:t>
                </a:r>
                <a:r>
                  <a:rPr kumimoji="0" lang="en-US" altLang="ko-KR" sz="14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400" b="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chuyện</a:t>
                </a:r>
                <a:r>
                  <a:rPr kumimoji="0" lang="en-US" altLang="ko-KR" sz="14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endParaRPr kumimoji="0" lang="ko-KR" altLang="en-US" sz="1400" b="0" i="0" u="none" strike="noStrike" kern="1200" cap="none" spc="0" normalizeH="0" baseline="0" noProof="0" dirty="0">
                  <a:ln>
                    <a:noFill/>
                  </a:ln>
                  <a:solidFill>
                    <a:srgbClr val="000000"/>
                  </a:solidFill>
                  <a:effectLst/>
                  <a:uLnTx/>
                  <a:uFillTx/>
                  <a:latin typeface="SamsungOne-400" panose="020B0503030303020204" pitchFamily="34" charset="0"/>
                  <a:ea typeface="KoPub돋움체 Bold" panose="02020603020101020101" pitchFamily="18" charset="-127"/>
                </a:endParaRPr>
              </a:p>
            </p:txBody>
          </p:sp>
          <p:sp>
            <p:nvSpPr>
              <p:cNvPr id="44" name="TextBox 43">
                <a:extLst>
                  <a:ext uri="{FF2B5EF4-FFF2-40B4-BE49-F238E27FC236}">
                    <a16:creationId xmlns:a16="http://schemas.microsoft.com/office/drawing/2014/main" id="{7A06CA66-3C9C-4FCF-8BCC-0C3656CD2234}"/>
                  </a:ext>
                </a:extLst>
              </p:cNvPr>
              <p:cNvSpPr txBox="1"/>
              <p:nvPr/>
            </p:nvSpPr>
            <p:spPr>
              <a:xfrm>
                <a:off x="2266129" y="2452245"/>
                <a:ext cx="360040" cy="477169"/>
              </a:xfrm>
              <a:prstGeom prst="rect">
                <a:avLst/>
              </a:prstGeom>
              <a:noFill/>
            </p:spPr>
            <p:txBody>
              <a:bodyPr wrap="square" rtlCol="0">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chemeClr val="tx1">
                        <a:lumMod val="75000"/>
                        <a:lumOff val="25000"/>
                      </a:schemeClr>
                    </a:solidFill>
                    <a:effectLst/>
                    <a:uLnTx/>
                    <a:uFillTx/>
                    <a:latin typeface="SamsungOne-400" panose="020B0503030303020204" pitchFamily="34" charset="0"/>
                    <a:ea typeface="SamsungOne-400" panose="020B0503030303020204" pitchFamily="34" charset="0"/>
                  </a:rPr>
                  <a:t>/</a:t>
                </a:r>
                <a:endParaRPr kumimoji="0" lang="ko-KR" altLang="en-US" sz="1400" b="1" i="0" u="none" strike="noStrike" kern="1200" cap="none" spc="0" normalizeH="0" baseline="0" noProof="0" dirty="0">
                  <a:ln>
                    <a:noFill/>
                  </a:ln>
                  <a:solidFill>
                    <a:schemeClr val="tx1">
                      <a:lumMod val="75000"/>
                      <a:lumOff val="25000"/>
                    </a:schemeClr>
                  </a:solidFill>
                  <a:effectLst/>
                  <a:uLnTx/>
                  <a:uFillTx/>
                  <a:latin typeface="SamsungOne-400" panose="020B0503030303020204" pitchFamily="34" charset="0"/>
                  <a:ea typeface="KoPub돋움체 Bold" panose="02020603020101020101" pitchFamily="18" charset="-127"/>
                </a:endParaRPr>
              </a:p>
            </p:txBody>
          </p:sp>
          <p:sp>
            <p:nvSpPr>
              <p:cNvPr id="45" name="TextBox 44">
                <a:extLst>
                  <a:ext uri="{FF2B5EF4-FFF2-40B4-BE49-F238E27FC236}">
                    <a16:creationId xmlns:a16="http://schemas.microsoft.com/office/drawing/2014/main" id="{79D640BC-057E-49C5-B572-AF49F24C0D06}"/>
                  </a:ext>
                </a:extLst>
              </p:cNvPr>
              <p:cNvSpPr txBox="1"/>
              <p:nvPr/>
            </p:nvSpPr>
            <p:spPr>
              <a:xfrm>
                <a:off x="5375937" y="2452245"/>
                <a:ext cx="360040" cy="477169"/>
              </a:xfrm>
              <a:prstGeom prst="rect">
                <a:avLst/>
              </a:prstGeom>
              <a:noFill/>
            </p:spPr>
            <p:txBody>
              <a:bodyPr wrap="square" rtlCol="0">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chemeClr val="tx1">
                        <a:lumMod val="75000"/>
                        <a:lumOff val="25000"/>
                      </a:schemeClr>
                    </a:solidFill>
                    <a:effectLst/>
                    <a:uLnTx/>
                    <a:uFillTx/>
                    <a:latin typeface="SamsungOne-400" panose="020B0503030303020204" pitchFamily="34" charset="0"/>
                    <a:ea typeface="SamsungOne-400" panose="020B0503030303020204" pitchFamily="34" charset="0"/>
                  </a:rPr>
                  <a:t>/</a:t>
                </a:r>
                <a:endParaRPr kumimoji="0" lang="ko-KR" altLang="en-US" sz="1400" b="1" i="0" u="none" strike="noStrike" kern="1200" cap="none" spc="0" normalizeH="0" baseline="0" noProof="0" dirty="0">
                  <a:ln>
                    <a:noFill/>
                  </a:ln>
                  <a:solidFill>
                    <a:schemeClr val="tx1">
                      <a:lumMod val="75000"/>
                      <a:lumOff val="25000"/>
                    </a:schemeClr>
                  </a:solidFill>
                  <a:effectLst/>
                  <a:uLnTx/>
                  <a:uFillTx/>
                  <a:latin typeface="SamsungOne-400" panose="020B0503030303020204" pitchFamily="34" charset="0"/>
                  <a:ea typeface="KoPub돋움체 Bold" panose="02020603020101020101" pitchFamily="18" charset="-127"/>
                </a:endParaRPr>
              </a:p>
            </p:txBody>
          </p:sp>
          <p:sp>
            <p:nvSpPr>
              <p:cNvPr id="46" name="직사각형 45">
                <a:extLst>
                  <a:ext uri="{FF2B5EF4-FFF2-40B4-BE49-F238E27FC236}">
                    <a16:creationId xmlns:a16="http://schemas.microsoft.com/office/drawing/2014/main" id="{39F8E4C9-B765-484F-B680-8B3C3BCE4750}"/>
                  </a:ext>
                </a:extLst>
              </p:cNvPr>
              <p:cNvSpPr/>
              <p:nvPr/>
            </p:nvSpPr>
            <p:spPr>
              <a:xfrm>
                <a:off x="5945857" y="2456643"/>
                <a:ext cx="2359094" cy="390694"/>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dirty="0" err="1">
                    <a:solidFill>
                      <a:srgbClr val="000000"/>
                    </a:solidFill>
                    <a:latin typeface="SamsungOne-400" panose="020B0503030303020204" pitchFamily="34" charset="0"/>
                    <a:ea typeface="SamsungOne-400" panose="020B0503030303020204" pitchFamily="34" charset="0"/>
                  </a:rPr>
                  <a:t>Tên</a:t>
                </a:r>
                <a:r>
                  <a:rPr lang="en-US" altLang="ko-KR" sz="1400" dirty="0">
                    <a:solidFill>
                      <a:srgbClr val="000000"/>
                    </a:solidFill>
                    <a:latin typeface="SamsungOne-400" panose="020B0503030303020204" pitchFamily="34" charset="0"/>
                    <a:ea typeface="SamsungOne-400" panose="020B0503030303020204" pitchFamily="34" charset="0"/>
                  </a:rPr>
                  <a:t> người dùng</a:t>
                </a:r>
                <a:r>
                  <a:rPr kumimoji="0" lang="en-US" altLang="ko-KR" sz="14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endParaRPr kumimoji="0" lang="ko-KR" altLang="en-US" sz="1400" b="0" i="0" u="none" strike="noStrike" kern="1200" cap="none" spc="0" normalizeH="0" baseline="0" noProof="0" dirty="0">
                  <a:ln>
                    <a:noFill/>
                  </a:ln>
                  <a:solidFill>
                    <a:srgbClr val="000000"/>
                  </a:solidFill>
                  <a:effectLst/>
                  <a:uLnTx/>
                  <a:uFillTx/>
                  <a:latin typeface="SamsungOne-400" panose="020B0503030303020204" pitchFamily="34" charset="0"/>
                  <a:ea typeface="KoPub돋움체 Bold" panose="02020603020101020101" pitchFamily="18" charset="-127"/>
                </a:endParaRPr>
              </a:p>
            </p:txBody>
          </p:sp>
          <p:cxnSp>
            <p:nvCxnSpPr>
              <p:cNvPr id="47" name="꺾인 연결선 63">
                <a:extLst>
                  <a:ext uri="{FF2B5EF4-FFF2-40B4-BE49-F238E27FC236}">
                    <a16:creationId xmlns:a16="http://schemas.microsoft.com/office/drawing/2014/main" id="{649171F1-69E0-47AE-B00D-118A604F6E5C}"/>
                  </a:ext>
                </a:extLst>
              </p:cNvPr>
              <p:cNvCxnSpPr/>
              <p:nvPr/>
            </p:nvCxnSpPr>
            <p:spPr>
              <a:xfrm rot="10800000" flipV="1">
                <a:off x="2881317" y="2654790"/>
                <a:ext cx="13672" cy="630194"/>
              </a:xfrm>
              <a:prstGeom prst="bentConnector3">
                <a:avLst>
                  <a:gd name="adj1" fmla="val 1772030"/>
                </a:avLst>
              </a:prstGeom>
              <a:ln w="9525">
                <a:solidFill>
                  <a:schemeClr val="bg1">
                    <a:lumMod val="50000"/>
                  </a:schemeClr>
                </a:solidFill>
              </a:ln>
            </p:spPr>
            <p:style>
              <a:lnRef idx="1">
                <a:schemeClr val="dk1"/>
              </a:lnRef>
              <a:fillRef idx="0">
                <a:schemeClr val="dk1"/>
              </a:fillRef>
              <a:effectRef idx="0">
                <a:schemeClr val="dk1"/>
              </a:effectRef>
              <a:fontRef idx="minor">
                <a:schemeClr val="tx1"/>
              </a:fontRef>
            </p:style>
          </p:cxnSp>
        </p:grpSp>
        <p:sp>
          <p:nvSpPr>
            <p:cNvPr id="41" name="직사각형 40">
              <a:extLst>
                <a:ext uri="{FF2B5EF4-FFF2-40B4-BE49-F238E27FC236}">
                  <a16:creationId xmlns:a16="http://schemas.microsoft.com/office/drawing/2014/main" id="{2C0CA18C-5559-40AF-B951-B682218630B2}"/>
                </a:ext>
              </a:extLst>
            </p:cNvPr>
            <p:cNvSpPr/>
            <p:nvPr/>
          </p:nvSpPr>
          <p:spPr>
            <a:xfrm>
              <a:off x="3981000" y="2987455"/>
              <a:ext cx="1944000" cy="25200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dirty="0" err="1">
                  <a:solidFill>
                    <a:srgbClr val="000000"/>
                  </a:solidFill>
                  <a:latin typeface="SamsungOne-400" panose="020B0503030303020204" pitchFamily="34" charset="0"/>
                  <a:ea typeface="SamsungOne-400" panose="020B0503030303020204" pitchFamily="34" charset="0"/>
                </a:rPr>
                <a:t>Tên</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err="1">
                  <a:solidFill>
                    <a:srgbClr val="000000"/>
                  </a:solidFill>
                  <a:latin typeface="SamsungOne-400" panose="020B0503030303020204" pitchFamily="34" charset="0"/>
                  <a:ea typeface="SamsungOne-400" panose="020B0503030303020204" pitchFamily="34" charset="0"/>
                </a:rPr>
                <a:t>nhóm</a:t>
              </a:r>
              <a:endParaRPr kumimoji="0" lang="ko-KR" altLang="en-US" sz="1400" b="0" i="0" u="none" strike="noStrike" kern="1200" cap="none" spc="0" normalizeH="0" baseline="0" noProof="0" dirty="0">
                <a:ln>
                  <a:noFill/>
                </a:ln>
                <a:solidFill>
                  <a:srgbClr val="000000"/>
                </a:solidFill>
                <a:effectLst/>
                <a:uLnTx/>
                <a:uFillTx/>
                <a:latin typeface="SamsungOne-400" panose="020B0503030303020204" pitchFamily="34" charset="0"/>
                <a:ea typeface="KoPub돋움체 Bold" panose="02020603020101020101" pitchFamily="18" charset="-127"/>
              </a:endParaRPr>
            </a:p>
          </p:txBody>
        </p:sp>
        <p:sp>
          <p:nvSpPr>
            <p:cNvPr id="42" name="직사각형 41">
              <a:extLst>
                <a:ext uri="{FF2B5EF4-FFF2-40B4-BE49-F238E27FC236}">
                  <a16:creationId xmlns:a16="http://schemas.microsoft.com/office/drawing/2014/main" id="{44558B7C-0CD4-4E01-959E-EAF6751F65F5}"/>
                </a:ext>
              </a:extLst>
            </p:cNvPr>
            <p:cNvSpPr/>
            <p:nvPr/>
          </p:nvSpPr>
          <p:spPr>
            <a:xfrm>
              <a:off x="3981000" y="2592507"/>
              <a:ext cx="1944000" cy="252000"/>
            </a:xfrm>
            <a:prstGeom prst="rect">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scene3d>
                <a:camera prst="orthographicFront"/>
                <a:lightRig rig="threePt" dir="t"/>
              </a:scene3d>
              <a:sp3d>
                <a:bevelT w="0" h="635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công</a:t>
              </a:r>
              <a:r>
                <a:rPr kumimoji="0" lang="en-US" altLang="ko-KR" sz="14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rPr>
                <a:t> </a:t>
              </a:r>
              <a:r>
                <a:rPr kumimoji="0" lang="en-US" altLang="ko-KR" sz="1400" b="0" i="0" u="none" strike="noStrike" kern="1200" cap="none" spc="0" normalizeH="0" baseline="0" noProof="0" dirty="0" err="1">
                  <a:ln>
                    <a:noFill/>
                  </a:ln>
                  <a:solidFill>
                    <a:srgbClr val="000000"/>
                  </a:solidFill>
                  <a:effectLst/>
                  <a:uLnTx/>
                  <a:uFillTx/>
                  <a:latin typeface="SamsungOne-400" panose="020B0503030303020204" pitchFamily="34" charset="0"/>
                  <a:ea typeface="SamsungOne-400" panose="020B0503030303020204" pitchFamily="34" charset="0"/>
                </a:rPr>
                <a:t>khai</a:t>
              </a:r>
              <a:endParaRPr kumimoji="0" lang="en-US" altLang="ko-KR" sz="14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endParaRPr>
            </a:p>
          </p:txBody>
        </p:sp>
      </p:grpSp>
      <p:sp>
        <p:nvSpPr>
          <p:cNvPr id="49" name="직사각형 48">
            <a:extLst>
              <a:ext uri="{FF2B5EF4-FFF2-40B4-BE49-F238E27FC236}">
                <a16:creationId xmlns:a16="http://schemas.microsoft.com/office/drawing/2014/main" id="{ECA5ABC6-9AA7-4B6E-9008-70DE219D2DBB}"/>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Sơ đồ chủ đề của chương trình trò chuyện MQTT và sơ đồ cấu trúc hệ thống.</a:t>
            </a:r>
          </a:p>
        </p:txBody>
      </p:sp>
    </p:spTree>
    <p:extLst>
      <p:ext uri="{BB962C8B-B14F-4D97-AF65-F5344CB8AC3E}">
        <p14:creationId xmlns:p14="http://schemas.microsoft.com/office/powerpoint/2010/main" val="124653085"/>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8ED2E6D4E77E244B9E3F70AF9B53527" ma:contentTypeVersion="8" ma:contentTypeDescription="새 문서를 만듭니다." ma:contentTypeScope="" ma:versionID="c08ebf72a7e43cee30c23a4279c60294">
  <xsd:schema xmlns:xsd="http://www.w3.org/2001/XMLSchema" xmlns:xs="http://www.w3.org/2001/XMLSchema" xmlns:p="http://schemas.microsoft.com/office/2006/metadata/properties" xmlns:ns3="07134975-eb7f-4440-beb9-cfc7c744d082" targetNamespace="http://schemas.microsoft.com/office/2006/metadata/properties" ma:root="true" ma:fieldsID="98866e2e059d692a73d6a48693eec6f7" ns3:_="">
    <xsd:import namespace="07134975-eb7f-4440-beb9-cfc7c744d08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4975-eb7f-4440-beb9-cfc7c744d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B3CE82-460A-4913-A09D-71D4C0979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134975-eb7f-4440-beb9-cfc7c744d0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3DF7B2-1BE5-4C11-BA57-E44398107CF3}">
  <ds:schemaRefs>
    <ds:schemaRef ds:uri="http://schemas.microsoft.com/sharepoint/v3/contenttype/forms"/>
  </ds:schemaRefs>
</ds:datastoreItem>
</file>

<file path=customXml/itemProps3.xml><?xml version="1.0" encoding="utf-8"?>
<ds:datastoreItem xmlns:ds="http://schemas.openxmlformats.org/officeDocument/2006/customXml" ds:itemID="{035CEAD9-5758-4689-9039-214081C3CF62}">
  <ds:schemaRefs>
    <ds:schemaRef ds:uri="http://schemas.microsoft.com/office/infopath/2007/PartnerControls"/>
    <ds:schemaRef ds:uri="07134975-eb7f-4440-beb9-cfc7c744d082"/>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21695</TotalTime>
  <Words>35317</Words>
  <Application>Microsoft Macintosh PowerPoint</Application>
  <PresentationFormat>Custom</PresentationFormat>
  <Paragraphs>3588</Paragraphs>
  <Slides>272</Slides>
  <Notes>270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272</vt:i4>
      </vt:variant>
    </vt:vector>
  </HeadingPairs>
  <TitlesOfParts>
    <vt:vector size="285" baseType="lpstr">
      <vt:lpstr>SamsungOne-400</vt:lpstr>
      <vt:lpstr>iCiel Samsung Sharp Sans Regula</vt:lpstr>
      <vt:lpstr>SamsungOne-700</vt:lpstr>
      <vt:lpstr>Arial</vt:lpstr>
      <vt:lpstr>iCiel Samsung Sharp Sans Bold</vt:lpstr>
      <vt:lpstr>iCiel Samsung Sharp Sans Medium</vt:lpstr>
      <vt:lpstr>Calibri</vt:lpstr>
      <vt:lpstr>iCiel Samsung Sharp Sans Regular</vt:lpstr>
      <vt:lpstr>Wingdings</vt:lpstr>
      <vt:lpstr>맑은 고딕</vt:lpstr>
      <vt:lpstr>D2Coding</vt:lpstr>
      <vt:lpstr>SamsungOne 400</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Manh Huy</dc:creator>
  <cp:lastModifiedBy>Trong-Nghia Nguyen</cp:lastModifiedBy>
  <cp:revision>954</cp:revision>
  <cp:lastPrinted>2018-07-16T13:31:32Z</cp:lastPrinted>
  <dcterms:created xsi:type="dcterms:W3CDTF">2018-03-02T14:47:58Z</dcterms:created>
  <dcterms:modified xsi:type="dcterms:W3CDTF">2023-01-06T09:47:26Z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